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4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5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6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notesSlides/notesSlide7.xml" ContentType="application/vnd.openxmlformats-officedocument.presentationml.notesSlide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notesSlides/notesSlide8.xml" ContentType="application/vnd.openxmlformats-officedocument.presentationml.notesSlide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notesSlides/notesSlide9.xml" ContentType="application/vnd.openxmlformats-officedocument.presentationml.notesSlide+xml"/>
  <Override PartName="/ppt/tags/tag171.xml" ContentType="application/vnd.openxmlformats-officedocument.presentationml.tags+xml"/>
  <Override PartName="/ppt/notesSlides/notesSlide10.xml" ContentType="application/vnd.openxmlformats-officedocument.presentationml.notesSlide+xml"/>
  <Override PartName="/ppt/tags/tag17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73.xml" ContentType="application/vnd.openxmlformats-officedocument.presentationml.tags+xml"/>
  <Override PartName="/ppt/notesSlides/notesSlide14.xml" ContentType="application/vnd.openxmlformats-officedocument.presentationml.notesSlide+xml"/>
  <Override PartName="/ppt/tags/tag174.xml" ContentType="application/vnd.openxmlformats-officedocument.presentationml.tags+xml"/>
  <Override PartName="/ppt/notesSlides/notesSlide15.xml" ContentType="application/vnd.openxmlformats-officedocument.presentationml.notesSlide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notesSlides/notesSlide19.xml" ContentType="application/vnd.openxmlformats-officedocument.presentationml.notesSlide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notesSlides/notesSlide20.xml" ContentType="application/vnd.openxmlformats-officedocument.presentationml.notesSlide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notesSlides/notesSlide21.xml" ContentType="application/vnd.openxmlformats-officedocument.presentationml.notesSlide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notesSlides/notesSlide22.xml" ContentType="application/vnd.openxmlformats-officedocument.presentationml.notesSlide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notesSlides/notesSlide23.xml" ContentType="application/vnd.openxmlformats-officedocument.presentationml.notesSlide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notesSlides/notesSlide24.xml" ContentType="application/vnd.openxmlformats-officedocument.presentationml.notesSlide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notesSlides/notesSlide25.xml" ContentType="application/vnd.openxmlformats-officedocument.presentationml.notesSlide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notesSlides/notesSlide26.xml" ContentType="application/vnd.openxmlformats-officedocument.presentationml.notesSlide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notesSlides/notesSlide27.xml" ContentType="application/vnd.openxmlformats-officedocument.presentationml.notesSlide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notesSlides/notesSlide28.xml" ContentType="application/vnd.openxmlformats-officedocument.presentationml.notesSlide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8" r:id="rId3"/>
  </p:sldMasterIdLst>
  <p:notesMasterIdLst>
    <p:notesMasterId r:id="rId92"/>
  </p:notesMasterIdLst>
  <p:sldIdLst>
    <p:sldId id="257" r:id="rId4"/>
    <p:sldId id="258" r:id="rId5"/>
    <p:sldId id="355" r:id="rId6"/>
    <p:sldId id="279" r:id="rId7"/>
    <p:sldId id="260" r:id="rId8"/>
    <p:sldId id="261" r:id="rId9"/>
    <p:sldId id="262" r:id="rId10"/>
    <p:sldId id="280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56" r:id="rId49"/>
    <p:sldId id="321" r:id="rId50"/>
    <p:sldId id="322" r:id="rId51"/>
    <p:sldId id="323" r:id="rId52"/>
    <p:sldId id="324" r:id="rId53"/>
    <p:sldId id="325" r:id="rId54"/>
    <p:sldId id="326" r:id="rId55"/>
    <p:sldId id="327" r:id="rId56"/>
    <p:sldId id="328" r:id="rId57"/>
    <p:sldId id="329" r:id="rId58"/>
    <p:sldId id="330" r:id="rId59"/>
    <p:sldId id="331" r:id="rId60"/>
    <p:sldId id="332" r:id="rId61"/>
    <p:sldId id="333" r:id="rId62"/>
    <p:sldId id="334" r:id="rId63"/>
    <p:sldId id="335" r:id="rId64"/>
    <p:sldId id="336" r:id="rId65"/>
    <p:sldId id="337" r:id="rId66"/>
    <p:sldId id="338" r:id="rId67"/>
    <p:sldId id="339" r:id="rId68"/>
    <p:sldId id="340" r:id="rId69"/>
    <p:sldId id="341" r:id="rId70"/>
    <p:sldId id="342" r:id="rId71"/>
    <p:sldId id="343" r:id="rId72"/>
    <p:sldId id="344" r:id="rId73"/>
    <p:sldId id="345" r:id="rId74"/>
    <p:sldId id="346" r:id="rId75"/>
    <p:sldId id="347" r:id="rId76"/>
    <p:sldId id="348" r:id="rId77"/>
    <p:sldId id="349" r:id="rId78"/>
    <p:sldId id="350" r:id="rId79"/>
    <p:sldId id="351" r:id="rId80"/>
    <p:sldId id="352" r:id="rId81"/>
    <p:sldId id="353" r:id="rId82"/>
    <p:sldId id="354" r:id="rId83"/>
    <p:sldId id="312" r:id="rId84"/>
    <p:sldId id="313" r:id="rId85"/>
    <p:sldId id="315" r:id="rId86"/>
    <p:sldId id="314" r:id="rId87"/>
    <p:sldId id="316" r:id="rId88"/>
    <p:sldId id="317" r:id="rId89"/>
    <p:sldId id="318" r:id="rId90"/>
    <p:sldId id="320" r:id="rId9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0969" autoAdjust="0"/>
  </p:normalViewPr>
  <p:slideViewPr>
    <p:cSldViewPr snapToGrid="0">
      <p:cViewPr varScale="1">
        <p:scale>
          <a:sx n="60" d="100"/>
          <a:sy n="60" d="100"/>
        </p:scale>
        <p:origin x="11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517D8-5D7A-4089-BD0C-8E8B0E8E592B}" type="datetimeFigureOut">
              <a:rPr lang="fr-CA" smtClean="0"/>
              <a:t>2020-11-04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A783B-FE42-4BDA-ACAD-2E1AD992F0B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46108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DDE8DA10-9762-43C7-B941-4080FF3ECD76}" type="slidenum">
              <a:rPr lang="fr-CA">
                <a:solidFill>
                  <a:prstClr val="black"/>
                </a:solidFill>
              </a:rPr>
              <a:pPr defTabSz="931774">
                <a:defRPr/>
              </a:pPr>
              <a:t>2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92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1B7BA-8B66-4A8B-9222-5C58F918D3D7}" type="slidenum">
              <a:rPr lang="fr-CA" smtClean="0">
                <a:solidFill>
                  <a:prstClr val="black"/>
                </a:solidFill>
              </a:rPr>
              <a:pPr/>
              <a:t>31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33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Trouver un équilibre</a:t>
            </a:r>
          </a:p>
          <a:p>
            <a:r>
              <a:rPr lang="fr-CA" dirty="0" smtClean="0"/>
              <a:t>3-4 concepts est la norme</a:t>
            </a:r>
          </a:p>
          <a:p>
            <a:endParaRPr lang="fr-CA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b="1" dirty="0" smtClean="0"/>
              <a:t>Repérable dans une base de données: </a:t>
            </a:r>
            <a:r>
              <a:rPr lang="fr-CA" dirty="0" smtClean="0"/>
              <a:t>certains éléments importants ne se retrouveront pas dans le titre,</a:t>
            </a:r>
            <a:r>
              <a:rPr lang="fr-CA" baseline="0" dirty="0" smtClean="0"/>
              <a:t> le résumé ou le mot clé des auteurs.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baseline="0" dirty="0" smtClean="0"/>
              <a:t>Exemple: durée d’une intervention ou durée de l’exposition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risque de virage maniaque chez les bipolaires lors de l'utilisation de luminothérapie. Je ne suis pas certaine à 100% de la façon de formuler la question de recherche, mais je souhaite savoir quel est le pourcentage de risque de virage. Comme il ne semble pas y avoir des milliers d'articles à ce sujet, j'aimerais pouvoir préciser davantage le risque selon l'intensité du traitement de luminothérapie, la durée, et la protection anti-maniaque ou non.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b="1" baseline="0" dirty="0" smtClean="0"/>
              <a:t>Chevauchement:</a:t>
            </a:r>
            <a:r>
              <a:rPr lang="fr-CA" baseline="0" dirty="0" smtClean="0"/>
              <a:t> Mise en garde. </a:t>
            </a:r>
            <a:r>
              <a:rPr lang="en-US" baseline="0" dirty="0" smtClean="0"/>
              <a:t>Des maladies </a:t>
            </a:r>
            <a:r>
              <a:rPr lang="en-US" baseline="0" dirty="0" err="1" smtClean="0"/>
              <a:t>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exlusives</a:t>
            </a:r>
            <a:r>
              <a:rPr lang="en-US" baseline="0" dirty="0" smtClean="0"/>
              <a:t> à des groups de population</a:t>
            </a:r>
            <a:r>
              <a:rPr lang="fr-CA" baseline="0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baseline="0" dirty="0" smtClean="0"/>
              <a:t>On ne peut pas tout mettre dans une stratégie de recherche. Se rabattre sur l’étape de sélection.</a:t>
            </a:r>
            <a:endParaRPr lang="fr-CA" dirty="0" smtClean="0"/>
          </a:p>
          <a:p>
            <a:endParaRPr lang="fr-CA" dirty="0" smtClean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1B7BA-8B66-4A8B-9222-5C58F918D3D7}" type="slidenum">
              <a:rPr lang="fr-CA" smtClean="0">
                <a:solidFill>
                  <a:prstClr val="black"/>
                </a:solidFill>
              </a:rPr>
              <a:pPr/>
              <a:t>32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660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Barrières et facilitateurs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1B7BA-8B66-4A8B-9222-5C58F918D3D7}" type="slidenum">
              <a:rPr lang="fr-CA" smtClean="0">
                <a:solidFill>
                  <a:prstClr val="black"/>
                </a:solidFill>
              </a:rPr>
              <a:pPr/>
              <a:t>33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284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Ne pas élaborer</a:t>
            </a:r>
            <a:r>
              <a:rPr lang="fr-CA" baseline="0" dirty="0" smtClean="0"/>
              <a:t> de stratégie de recherche directement dans les bases de données</a:t>
            </a:r>
            <a:endParaRPr lang="fr-CA" dirty="0" smtClean="0"/>
          </a:p>
          <a:p>
            <a:r>
              <a:rPr lang="fr-CA" dirty="0" smtClean="0"/>
              <a:t>Travailler à partir d’un document séparer 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1B7BA-8B66-4A8B-9222-5C58F918D3D7}" type="slidenum">
              <a:rPr lang="fr-CA" smtClean="0">
                <a:solidFill>
                  <a:prstClr val="black"/>
                </a:solidFill>
              </a:rPr>
              <a:pPr/>
              <a:t>34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40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Couverture: les </a:t>
            </a:r>
            <a:r>
              <a:rPr lang="fr-CA" u="sng" dirty="0" smtClean="0"/>
              <a:t>sujets</a:t>
            </a:r>
            <a:r>
              <a:rPr lang="fr-CA" dirty="0" smtClean="0"/>
              <a:t> et les </a:t>
            </a:r>
            <a:r>
              <a:rPr lang="fr-CA" u="sng" dirty="0" smtClean="0"/>
              <a:t>types de publication</a:t>
            </a:r>
          </a:p>
          <a:p>
            <a:endParaRPr lang="fr-CA" dirty="0" smtClean="0"/>
          </a:p>
          <a:p>
            <a:r>
              <a:rPr lang="fr-CA" dirty="0" smtClean="0"/>
              <a:t>Thésaurus: </a:t>
            </a:r>
            <a:r>
              <a:rPr lang="fr-CA" u="sng" dirty="0" smtClean="0"/>
              <a:t>terme générique </a:t>
            </a:r>
            <a:r>
              <a:rPr lang="fr-CA" dirty="0" smtClean="0"/>
              <a:t>ou </a:t>
            </a:r>
            <a:r>
              <a:rPr lang="fr-CA" u="sng" dirty="0" smtClean="0"/>
              <a:t>absence complète du terme </a:t>
            </a:r>
            <a:r>
              <a:rPr lang="fr-CA" dirty="0" smtClean="0"/>
              <a:t>recherché</a:t>
            </a:r>
          </a:p>
          <a:p>
            <a:endParaRPr lang="fr-CA" dirty="0" smtClean="0"/>
          </a:p>
          <a:p>
            <a:r>
              <a:rPr lang="fr-CA" dirty="0" smtClean="0"/>
              <a:t>E: Épidémie dans ERIC</a:t>
            </a:r>
          </a:p>
          <a:p>
            <a:endParaRPr lang="fr-CA" dirty="0" smtClean="0"/>
          </a:p>
          <a:p>
            <a:endParaRPr lang="fr-CA" dirty="0" smtClean="0"/>
          </a:p>
          <a:p>
            <a:endParaRPr lang="fr-CA" dirty="0" smtClean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1B7BA-8B66-4A8B-9222-5C58F918D3D7}" type="slidenum">
              <a:rPr lang="fr-CA" smtClean="0">
                <a:solidFill>
                  <a:prstClr val="black"/>
                </a:solidFill>
              </a:rPr>
              <a:pPr/>
              <a:t>37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79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1. Choisir une</a:t>
            </a:r>
            <a:r>
              <a:rPr lang="fr-CA" baseline="0" dirty="0" smtClean="0"/>
              <a:t> base de données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1B7BA-8B66-4A8B-9222-5C58F918D3D7}" type="slidenum">
              <a:rPr lang="fr-CA" smtClean="0">
                <a:solidFill>
                  <a:prstClr val="black"/>
                </a:solidFill>
              </a:rPr>
              <a:pPr/>
              <a:t>39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69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Aucun chiffre magique qui nous permet d’affirmer que notre stratégie de recherche engendre trop ou pas assez de résultats</a:t>
            </a:r>
          </a:p>
          <a:p>
            <a:endParaRPr lang="fr-CA" dirty="0" smtClean="0"/>
          </a:p>
          <a:p>
            <a:r>
              <a:rPr lang="fr-CA" dirty="0" smtClean="0"/>
              <a:t>Songez à trier vos résultats de recherche par pertinence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1B7BA-8B66-4A8B-9222-5C58F918D3D7}" type="slidenum">
              <a:rPr lang="fr-CA" smtClean="0">
                <a:solidFill>
                  <a:prstClr val="black"/>
                </a:solidFill>
              </a:rPr>
              <a:pPr/>
              <a:t>44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3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1B7BA-8B66-4A8B-9222-5C58F918D3D7}" type="slidenum">
              <a:rPr lang="fr-CA" smtClean="0">
                <a:solidFill>
                  <a:prstClr val="black"/>
                </a:solidFill>
              </a:rPr>
              <a:pPr/>
              <a:t>45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544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Documenter la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stratégie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recherche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permet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d’assurer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transparence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la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reproductibilité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stratégie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telle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quelle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Date: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indiquer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dernière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date.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1B7BA-8B66-4A8B-9222-5C58F918D3D7}" type="slidenum">
              <a:rPr lang="fr-CA" smtClean="0">
                <a:solidFill>
                  <a:prstClr val="black"/>
                </a:solidFill>
              </a:rPr>
              <a:pPr/>
              <a:t>46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03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783B-FE42-4BDA-ACAD-2E1AD992F0B5}" type="slidenum">
              <a:rPr lang="fr-CA" smtClean="0"/>
              <a:t>47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78533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C1E86-D357-48ED-BBA6-12105A698CC2}" type="slidenum">
              <a:rPr lang="fr-CA" smtClean="0">
                <a:solidFill>
                  <a:prstClr val="black"/>
                </a:solidFill>
              </a:rPr>
              <a:pPr/>
              <a:t>3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245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783B-FE42-4BDA-ACAD-2E1AD992F0B5}" type="slidenum">
              <a:rPr lang="fr-CA" smtClean="0"/>
              <a:t>54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178228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783B-FE42-4BDA-ACAD-2E1AD992F0B5}" type="slidenum">
              <a:rPr lang="fr-CA" smtClean="0"/>
              <a:t>60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405131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783B-FE42-4BDA-ACAD-2E1AD992F0B5}" type="slidenum">
              <a:rPr lang="fr-CA" smtClean="0"/>
              <a:t>61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42496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783B-FE42-4BDA-ACAD-2E1AD992F0B5}" type="slidenum">
              <a:rPr lang="fr-CA" smtClean="0"/>
              <a:t>66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71882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783B-FE42-4BDA-ACAD-2E1AD992F0B5}" type="slidenum">
              <a:rPr lang="fr-CA" smtClean="0"/>
              <a:t>67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132925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783B-FE42-4BDA-ACAD-2E1AD992F0B5}" type="slidenum">
              <a:rPr lang="fr-CA" smtClean="0"/>
              <a:t>73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089167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783B-FE42-4BDA-ACAD-2E1AD992F0B5}" type="slidenum">
              <a:rPr lang="fr-CA" smtClean="0">
                <a:solidFill>
                  <a:prstClr val="black"/>
                </a:solidFill>
              </a:rPr>
              <a:pPr/>
              <a:t>74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7675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783B-FE42-4BDA-ACAD-2E1AD992F0B5}" type="slidenum">
              <a:rPr lang="fr-CA" smtClean="0"/>
              <a:t>80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809967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783B-FE42-4BDA-ACAD-2E1AD992F0B5}" type="slidenum">
              <a:rPr lang="fr-CA" smtClean="0"/>
              <a:t>81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4125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C1E86-D357-48ED-BBA6-12105A698CC2}" type="slidenum">
              <a:rPr lang="fr-CA" smtClean="0">
                <a:solidFill>
                  <a:prstClr val="black"/>
                </a:solidFill>
              </a:rPr>
              <a:pPr/>
              <a:t>5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81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/>
              <a:t>rien ne garantit que les termes de recherche que vous choisissez correspondent à ceux de l’auteur.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783B-FE42-4BDA-ACAD-2E1AD992F0B5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84054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dirty="0" smtClean="0"/>
              <a:t>30% des articles récemment ajoutés dans </a:t>
            </a:r>
            <a:r>
              <a:rPr lang="fr-CA" sz="1200" dirty="0" err="1" smtClean="0"/>
              <a:t>Pubmed</a:t>
            </a:r>
            <a:r>
              <a:rPr lang="fr-CA" sz="1200" dirty="0" smtClean="0"/>
              <a:t> ont des résumés structurés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783B-FE42-4BDA-ACAD-2E1AD992F0B5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26388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783B-FE42-4BDA-ACAD-2E1AD992F0B5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3885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783B-FE42-4BDA-ACAD-2E1AD992F0B5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2651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L’exemple reprit tout au long de la présentation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1B7BA-8B66-4A8B-9222-5C58F918D3D7}" type="slidenum">
              <a:rPr lang="fr-CA" smtClean="0">
                <a:solidFill>
                  <a:prstClr val="black"/>
                </a:solidFill>
              </a:rPr>
              <a:pPr/>
              <a:t>28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72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L’exemple reprit tout au long de la présentation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1B7BA-8B66-4A8B-9222-5C58F918D3D7}" type="slidenum">
              <a:rPr lang="fr-CA" smtClean="0">
                <a:solidFill>
                  <a:prstClr val="black"/>
                </a:solidFill>
              </a:rPr>
              <a:pPr/>
              <a:t>30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128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763" cy="6857572"/>
          </a:xfrm>
          <a:prstGeom prst="rect">
            <a:avLst/>
          </a:prstGeom>
        </p:spPr>
      </p:pic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00500" cy="5930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49800" y="1122363"/>
            <a:ext cx="6578600" cy="2179637"/>
          </a:xfrm>
          <a:prstGeom prst="rect">
            <a:avLst/>
          </a:prstGeom>
        </p:spPr>
        <p:txBody>
          <a:bodyPr anchor="ctr"/>
          <a:lstStyle>
            <a:lvl1pPr algn="l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749800" y="3509169"/>
            <a:ext cx="6578600" cy="766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8280400" y="5352836"/>
            <a:ext cx="2527300" cy="3240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266700" indent="0">
              <a:buNone/>
              <a:defRPr sz="1400"/>
            </a:lvl2pPr>
            <a:lvl3pPr marL="533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Espace réservé du texte 10"/>
          <p:cNvSpPr>
            <a:spLocks noGrp="1"/>
          </p:cNvSpPr>
          <p:nvPr>
            <p:ph type="body" sz="quarter" idx="15"/>
          </p:nvPr>
        </p:nvSpPr>
        <p:spPr>
          <a:xfrm>
            <a:off x="8280400" y="4459134"/>
            <a:ext cx="2527300" cy="73855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accent4">
                    <a:lumMod val="75000"/>
                  </a:schemeClr>
                </a:solidFill>
              </a:defRPr>
            </a:lvl1pPr>
            <a:lvl2pPr marL="266700" indent="0">
              <a:buNone/>
              <a:defRPr sz="1400"/>
            </a:lvl2pPr>
            <a:lvl3pPr marL="533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8937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ag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763" cy="68575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514601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2"/>
            <a:ext cx="10515600" cy="8969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704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8191500" y="0"/>
            <a:ext cx="40005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4"/>
          </p:nvPr>
        </p:nvSpPr>
        <p:spPr>
          <a:xfrm>
            <a:off x="838200" y="2520000"/>
            <a:ext cx="6934200" cy="316962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69342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 userDrawn="1"/>
        </p:nvSpPr>
        <p:spPr>
          <a:xfrm>
            <a:off x="838200" y="796925"/>
            <a:ext cx="69342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838200" y="796925"/>
            <a:ext cx="6934200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838200" y="1904160"/>
            <a:ext cx="6934200" cy="457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89116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140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 et contenu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5"/>
          </p:nvPr>
        </p:nvSpPr>
        <p:spPr>
          <a:xfrm>
            <a:off x="838200" y="1612900"/>
            <a:ext cx="3530600" cy="4064000"/>
          </a:xfrm>
          <a:prstGeom prst="rect">
            <a:avLst/>
          </a:prstGeom>
          <a:solidFill>
            <a:schemeClr val="bg1"/>
          </a:solidFill>
        </p:spPr>
        <p:txBody>
          <a:bodyPr lIns="360000" tIns="360000" rIns="360000" bIns="360000"/>
          <a:lstStyle>
            <a:lvl1pPr>
              <a:lnSpc>
                <a:spcPct val="100000"/>
              </a:lnSpc>
              <a:spcBef>
                <a:spcPts val="1200"/>
              </a:spcBef>
              <a:defRPr sz="1800"/>
            </a:lvl1pPr>
            <a:lvl2pPr>
              <a:defRPr sz="16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602893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e et contenu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5"/>
          </p:nvPr>
        </p:nvSpPr>
        <p:spPr>
          <a:xfrm>
            <a:off x="838200" y="1612900"/>
            <a:ext cx="3530600" cy="4064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lIns="360000" tIns="360000" rIns="360000" bIns="360000"/>
          <a:lstStyle>
            <a:lvl1pPr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109461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pi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6480000" y="2520000"/>
            <a:ext cx="4873800" cy="3133181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520000"/>
            <a:ext cx="5181600" cy="31334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838200" y="796925"/>
            <a:ext cx="10515600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838200" y="1904160"/>
            <a:ext cx="10515600" cy="457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32865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6480000" y="2520001"/>
            <a:ext cx="4068000" cy="2700000"/>
          </a:xfrm>
          <a:prstGeom prst="rect">
            <a:avLst/>
          </a:prstGeom>
          <a:ln w="3175"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520001"/>
            <a:ext cx="5181600" cy="32537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838200" y="796925"/>
            <a:ext cx="10515600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6400800" y="5473700"/>
            <a:ext cx="3870325" cy="300038"/>
          </a:xfrm>
        </p:spPr>
        <p:txBody>
          <a:bodyPr/>
          <a:lstStyle>
            <a:lvl1pPr marL="0" indent="0">
              <a:buNone/>
              <a:defRPr sz="1000"/>
            </a:lvl1pPr>
            <a:lvl2pPr marL="355600" indent="0">
              <a:buNone/>
              <a:defRPr sz="1000"/>
            </a:lvl2pPr>
            <a:lvl3pPr marL="622300" indent="0">
              <a:buNone/>
              <a:defRPr sz="1000"/>
            </a:lvl3pPr>
            <a:lvl4pPr marL="1371600" indent="0">
              <a:buFont typeface="Arial" panose="020B0604020202020204" pitchFamily="34" charset="0"/>
              <a:buNone/>
              <a:defRPr sz="1000"/>
            </a:lvl4pPr>
            <a:lvl5pPr marL="1828800" indent="0"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838200" y="1904160"/>
            <a:ext cx="10515600" cy="457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43163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apture écra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3"/>
          </p:nvPr>
        </p:nvSpPr>
        <p:spPr>
          <a:xfrm>
            <a:off x="838200" y="2520000"/>
            <a:ext cx="9720000" cy="3240000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4">
                <a:lumMod val="75000"/>
              </a:schemeClr>
            </a:solidFill>
          </a:ln>
          <a:effectLst/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2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838200" y="1452427"/>
            <a:ext cx="10515600" cy="457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16537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graphique 2"/>
          <p:cNvSpPr>
            <a:spLocks noGrp="1"/>
          </p:cNvSpPr>
          <p:nvPr>
            <p:ph type="chart" sz="quarter" idx="14"/>
          </p:nvPr>
        </p:nvSpPr>
        <p:spPr>
          <a:xfrm>
            <a:off x="838200" y="2520000"/>
            <a:ext cx="9720000" cy="324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r>
              <a:rPr lang="fr-FR"/>
              <a:t>Cliquez sur l'icône pour ajouter un graphique</a:t>
            </a:r>
            <a:endParaRPr lang="fr-CA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838200" y="1452427"/>
            <a:ext cx="10515600" cy="457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67200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6" name="Espace réservé du tableau 5"/>
          <p:cNvSpPr>
            <a:spLocks noGrp="1"/>
          </p:cNvSpPr>
          <p:nvPr>
            <p:ph type="tbl" sz="quarter" idx="12"/>
          </p:nvPr>
        </p:nvSpPr>
        <p:spPr>
          <a:xfrm>
            <a:off x="838200" y="2520000"/>
            <a:ext cx="9720000" cy="3240000"/>
          </a:xfrm>
        </p:spPr>
        <p:txBody>
          <a:bodyPr/>
          <a:lstStyle/>
          <a:p>
            <a:r>
              <a:rPr lang="fr-FR"/>
              <a:t>Cliquez sur l'icône pour ajouter un tableau</a:t>
            </a:r>
            <a:endParaRPr lang="fr-CA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3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838200" y="1452427"/>
            <a:ext cx="10515600" cy="457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210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 lign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838200" y="2160000"/>
            <a:ext cx="10515600" cy="365122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037509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graphique SmartArt 4"/>
          <p:cNvSpPr>
            <a:spLocks noGrp="1"/>
          </p:cNvSpPr>
          <p:nvPr>
            <p:ph type="dgm" sz="quarter" idx="14"/>
          </p:nvPr>
        </p:nvSpPr>
        <p:spPr>
          <a:xfrm>
            <a:off x="838200" y="2489649"/>
            <a:ext cx="9715500" cy="3240000"/>
          </a:xfrm>
        </p:spPr>
        <p:txBody>
          <a:bodyPr/>
          <a:lstStyle/>
          <a:p>
            <a:r>
              <a:rPr lang="fr-FR"/>
              <a:t>Cliquez sur l'icône pour ajouter un graphique SmartArt</a:t>
            </a:r>
            <a:endParaRPr lang="fr-CA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3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838200" y="1452427"/>
            <a:ext cx="10515600" cy="457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70572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562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763" cy="685757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85900" y="923925"/>
            <a:ext cx="5130800" cy="4067175"/>
          </a:xfrm>
          <a:prstGeom prst="rect">
            <a:avLst/>
          </a:prstGeom>
        </p:spPr>
        <p:txBody>
          <a:bodyPr anchor="ctr"/>
          <a:lstStyle>
            <a:lvl1pPr algn="l"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8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524000" y="4991100"/>
            <a:ext cx="2527300" cy="6858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266700" indent="0">
              <a:buNone/>
              <a:defRPr sz="1400"/>
            </a:lvl2pPr>
            <a:lvl3pPr marL="533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04528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>
                <a:solidFill>
                  <a:srgbClr val="3F3F3F"/>
                </a:solidFill>
              </a:rPr>
              <a:pPr/>
              <a:t>11/4/2020</a:t>
            </a:fld>
            <a:endParaRPr lang="en-US" dirty="0">
              <a:solidFill>
                <a:srgbClr val="3F3F3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3F3F3F"/>
                </a:solidFill>
              </a:rPr>
              <a:pPr/>
              <a:t>‹N°›</a:t>
            </a:fld>
            <a:endParaRPr lang="en-US" dirty="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72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763" cy="6857572"/>
          </a:xfrm>
          <a:prstGeom prst="rect">
            <a:avLst/>
          </a:prstGeom>
        </p:spPr>
      </p:pic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00500" cy="5930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49800" y="1122363"/>
            <a:ext cx="6578600" cy="2179637"/>
          </a:xfrm>
          <a:prstGeom prst="rect">
            <a:avLst/>
          </a:prstGeom>
        </p:spPr>
        <p:txBody>
          <a:bodyPr anchor="ctr"/>
          <a:lstStyle>
            <a:lvl1pPr algn="l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749800" y="3509169"/>
            <a:ext cx="6578600" cy="766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8280400" y="5352836"/>
            <a:ext cx="2527300" cy="3240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266700" indent="0">
              <a:buNone/>
              <a:defRPr sz="1400"/>
            </a:lvl2pPr>
            <a:lvl3pPr marL="533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Espace réservé du texte 10"/>
          <p:cNvSpPr>
            <a:spLocks noGrp="1"/>
          </p:cNvSpPr>
          <p:nvPr>
            <p:ph type="body" sz="quarter" idx="15"/>
          </p:nvPr>
        </p:nvSpPr>
        <p:spPr>
          <a:xfrm>
            <a:off x="8280400" y="4459134"/>
            <a:ext cx="2527300" cy="73855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accent4">
                    <a:lumMod val="75000"/>
                  </a:schemeClr>
                </a:solidFill>
              </a:defRPr>
            </a:lvl1pPr>
            <a:lvl2pPr marL="266700" indent="0">
              <a:buNone/>
              <a:defRPr sz="1400"/>
            </a:lvl2pPr>
            <a:lvl3pPr marL="533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69294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 lign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838200" y="2160000"/>
            <a:ext cx="10515600" cy="365122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276956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2 ligne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96925"/>
            <a:ext cx="10515600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160000"/>
            <a:ext cx="10515600" cy="365122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381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 ligne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838200" y="1452427"/>
            <a:ext cx="10515600" cy="457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838200" y="2160000"/>
            <a:ext cx="10515600" cy="365122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657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2 lignes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/>
          <p:cNvSpPr>
            <a:spLocks noGrp="1"/>
          </p:cNvSpPr>
          <p:nvPr>
            <p:ph idx="14"/>
          </p:nvPr>
        </p:nvSpPr>
        <p:spPr>
          <a:xfrm>
            <a:off x="838200" y="2700000"/>
            <a:ext cx="10515600" cy="306943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96925"/>
            <a:ext cx="10515600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838200" y="1904160"/>
            <a:ext cx="10515600" cy="457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99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700000"/>
            <a:ext cx="5157787" cy="29573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700000"/>
            <a:ext cx="5183188" cy="29573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67376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2 ligne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96925"/>
            <a:ext cx="10515600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160000"/>
            <a:ext cx="10515600" cy="365122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5968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590800"/>
            <a:ext cx="5181600" cy="30477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2590800"/>
            <a:ext cx="4978400" cy="30477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 marL="622300" indent="-266700">
              <a:defRPr lang="fr-FR" sz="1800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838200" y="796925"/>
            <a:ext cx="10515600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838200" y="1904160"/>
            <a:ext cx="10515600" cy="457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44713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numé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6"/>
          </p:nvPr>
        </p:nvSpPr>
        <p:spPr>
          <a:xfrm>
            <a:off x="2168525" y="1800000"/>
            <a:ext cx="9185275" cy="827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55600" indent="0">
              <a:buNone/>
              <a:defRPr/>
            </a:lvl2pPr>
            <a:lvl3pPr marL="6223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1" name="Espace réservé du texte 9"/>
          <p:cNvSpPr>
            <a:spLocks noGrp="1"/>
          </p:cNvSpPr>
          <p:nvPr>
            <p:ph type="body" sz="quarter" idx="17"/>
          </p:nvPr>
        </p:nvSpPr>
        <p:spPr>
          <a:xfrm>
            <a:off x="2168524" y="4955854"/>
            <a:ext cx="9185275" cy="827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55600" indent="0">
              <a:buNone/>
              <a:defRPr/>
            </a:lvl2pPr>
            <a:lvl3pPr marL="6223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2168524" y="3905036"/>
            <a:ext cx="9185275" cy="827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55600" indent="0">
              <a:buNone/>
              <a:defRPr/>
            </a:lvl2pPr>
            <a:lvl3pPr marL="6223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9"/>
          </p:nvPr>
        </p:nvSpPr>
        <p:spPr>
          <a:xfrm>
            <a:off x="2168524" y="2854218"/>
            <a:ext cx="9185275" cy="827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55600" indent="0">
              <a:buNone/>
              <a:defRPr/>
            </a:lvl2pPr>
            <a:lvl3pPr marL="6223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4026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s d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3106737" y="1800225"/>
            <a:ext cx="5178425" cy="394811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1" y="1800000"/>
            <a:ext cx="3918735" cy="1603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55600" indent="0">
              <a:buNone/>
              <a:defRPr/>
            </a:lvl2pPr>
            <a:lvl3pPr marL="622300" indent="0">
              <a:buNone/>
              <a:defRPr/>
            </a:lvl3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sz="half" idx="14"/>
          </p:nvPr>
        </p:nvSpPr>
        <p:spPr>
          <a:xfrm>
            <a:off x="838200" y="4248149"/>
            <a:ext cx="3918735" cy="1525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55600" indent="0">
              <a:buNone/>
              <a:defRPr/>
            </a:lvl2pPr>
            <a:lvl3pPr marL="622300" indent="0">
              <a:buNone/>
              <a:defRPr/>
            </a:lvl3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sz="half" idx="15"/>
          </p:nvPr>
        </p:nvSpPr>
        <p:spPr>
          <a:xfrm>
            <a:off x="6614415" y="1800000"/>
            <a:ext cx="3918735" cy="1603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55600" indent="0">
              <a:buNone/>
              <a:defRPr/>
            </a:lvl2pPr>
            <a:lvl3pPr marL="622300" indent="0">
              <a:buNone/>
              <a:defRPr/>
            </a:lvl3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sz="half" idx="16"/>
          </p:nvPr>
        </p:nvSpPr>
        <p:spPr>
          <a:xfrm>
            <a:off x="6614414" y="4248149"/>
            <a:ext cx="3918735" cy="1525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55600" indent="0">
              <a:buNone/>
              <a:defRPr/>
            </a:lvl2pPr>
            <a:lvl3pPr marL="622300" indent="0">
              <a:buNone/>
              <a:defRPr/>
            </a:lvl3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457589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ag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763" cy="68575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514601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2"/>
            <a:ext cx="10515600" cy="8969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8758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8191500" y="0"/>
            <a:ext cx="40005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4"/>
          </p:nvPr>
        </p:nvSpPr>
        <p:spPr>
          <a:xfrm>
            <a:off x="838200" y="2520000"/>
            <a:ext cx="6934200" cy="316962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69342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 userDrawn="1"/>
        </p:nvSpPr>
        <p:spPr>
          <a:xfrm>
            <a:off x="838200" y="796925"/>
            <a:ext cx="69342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838200" y="796925"/>
            <a:ext cx="6934200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838200" y="1904160"/>
            <a:ext cx="6934200" cy="457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69815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715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 et contenu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5"/>
          </p:nvPr>
        </p:nvSpPr>
        <p:spPr>
          <a:xfrm>
            <a:off x="838200" y="1612900"/>
            <a:ext cx="3530600" cy="4064000"/>
          </a:xfrm>
          <a:prstGeom prst="rect">
            <a:avLst/>
          </a:prstGeom>
          <a:solidFill>
            <a:schemeClr val="bg1"/>
          </a:solidFill>
        </p:spPr>
        <p:txBody>
          <a:bodyPr lIns="360000" tIns="360000" rIns="360000" bIns="360000"/>
          <a:lstStyle>
            <a:lvl1pPr>
              <a:lnSpc>
                <a:spcPct val="100000"/>
              </a:lnSpc>
              <a:spcBef>
                <a:spcPts val="1200"/>
              </a:spcBef>
              <a:defRPr sz="1800"/>
            </a:lvl1pPr>
            <a:lvl2pPr>
              <a:defRPr sz="16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4078375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e et contenu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5"/>
          </p:nvPr>
        </p:nvSpPr>
        <p:spPr>
          <a:xfrm>
            <a:off x="838200" y="1612900"/>
            <a:ext cx="3530600" cy="4064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lIns="360000" tIns="360000" rIns="360000" bIns="360000"/>
          <a:lstStyle>
            <a:lvl1pPr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9308671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pi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6480000" y="2520000"/>
            <a:ext cx="4873800" cy="3133181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520000"/>
            <a:ext cx="5181600" cy="31334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838200" y="796925"/>
            <a:ext cx="10515600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838200" y="1904160"/>
            <a:ext cx="10515600" cy="457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836237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6480000" y="2520001"/>
            <a:ext cx="4068000" cy="2700000"/>
          </a:xfrm>
          <a:prstGeom prst="rect">
            <a:avLst/>
          </a:prstGeom>
          <a:ln w="3175"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520001"/>
            <a:ext cx="5181600" cy="32537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838200" y="796925"/>
            <a:ext cx="10515600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6400800" y="5473700"/>
            <a:ext cx="3870325" cy="300038"/>
          </a:xfrm>
        </p:spPr>
        <p:txBody>
          <a:bodyPr/>
          <a:lstStyle>
            <a:lvl1pPr marL="0" indent="0">
              <a:buNone/>
              <a:defRPr sz="1000"/>
            </a:lvl1pPr>
            <a:lvl2pPr marL="355600" indent="0">
              <a:buNone/>
              <a:defRPr sz="1000"/>
            </a:lvl2pPr>
            <a:lvl3pPr marL="622300" indent="0">
              <a:buNone/>
              <a:defRPr sz="1000"/>
            </a:lvl3pPr>
            <a:lvl4pPr marL="1371600" indent="0">
              <a:buFont typeface="Arial" panose="020B0604020202020204" pitchFamily="34" charset="0"/>
              <a:buNone/>
              <a:defRPr sz="1000"/>
            </a:lvl4pPr>
            <a:lvl5pPr marL="1828800" indent="0"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838200" y="1904160"/>
            <a:ext cx="10515600" cy="457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73847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 ligne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838200" y="1452427"/>
            <a:ext cx="10515600" cy="457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838200" y="2160000"/>
            <a:ext cx="10515600" cy="365122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9395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apture écra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3"/>
          </p:nvPr>
        </p:nvSpPr>
        <p:spPr>
          <a:xfrm>
            <a:off x="838200" y="2520000"/>
            <a:ext cx="9720000" cy="3240000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4">
                <a:lumMod val="75000"/>
              </a:schemeClr>
            </a:solidFill>
          </a:ln>
          <a:effectLst/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2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838200" y="1452427"/>
            <a:ext cx="10515600" cy="457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97076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graphique 2"/>
          <p:cNvSpPr>
            <a:spLocks noGrp="1"/>
          </p:cNvSpPr>
          <p:nvPr>
            <p:ph type="chart" sz="quarter" idx="14"/>
          </p:nvPr>
        </p:nvSpPr>
        <p:spPr>
          <a:xfrm>
            <a:off x="838200" y="2520000"/>
            <a:ext cx="9720000" cy="324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r>
              <a:rPr lang="fr-FR"/>
              <a:t>Cliquez sur l'icône pour ajouter un graphique</a:t>
            </a:r>
            <a:endParaRPr lang="fr-CA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838200" y="1452427"/>
            <a:ext cx="10515600" cy="457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163587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6" name="Espace réservé du tableau 5"/>
          <p:cNvSpPr>
            <a:spLocks noGrp="1"/>
          </p:cNvSpPr>
          <p:nvPr>
            <p:ph type="tbl" sz="quarter" idx="12"/>
          </p:nvPr>
        </p:nvSpPr>
        <p:spPr>
          <a:xfrm>
            <a:off x="838200" y="2520000"/>
            <a:ext cx="9720000" cy="3240000"/>
          </a:xfrm>
        </p:spPr>
        <p:txBody>
          <a:bodyPr/>
          <a:lstStyle/>
          <a:p>
            <a:r>
              <a:rPr lang="fr-FR"/>
              <a:t>Cliquez sur l'icône pour ajouter un tableau</a:t>
            </a:r>
            <a:endParaRPr lang="fr-CA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3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838200" y="1452427"/>
            <a:ext cx="10515600" cy="457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302388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graphique SmartArt 4"/>
          <p:cNvSpPr>
            <a:spLocks noGrp="1"/>
          </p:cNvSpPr>
          <p:nvPr>
            <p:ph type="dgm" sz="quarter" idx="14"/>
          </p:nvPr>
        </p:nvSpPr>
        <p:spPr>
          <a:xfrm>
            <a:off x="838200" y="2489649"/>
            <a:ext cx="9715500" cy="3240000"/>
          </a:xfrm>
        </p:spPr>
        <p:txBody>
          <a:bodyPr/>
          <a:lstStyle/>
          <a:p>
            <a:r>
              <a:rPr lang="fr-FR"/>
              <a:t>Cliquez sur l'icône pour ajouter un graphique SmartArt</a:t>
            </a:r>
            <a:endParaRPr lang="fr-CA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3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838200" y="1452427"/>
            <a:ext cx="10515600" cy="457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102490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8761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763" cy="685757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85900" y="923925"/>
            <a:ext cx="5130800" cy="4067175"/>
          </a:xfrm>
          <a:prstGeom prst="rect">
            <a:avLst/>
          </a:prstGeom>
        </p:spPr>
        <p:txBody>
          <a:bodyPr anchor="ctr"/>
          <a:lstStyle>
            <a:lvl1pPr algn="l"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8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524000" y="4991100"/>
            <a:ext cx="2527300" cy="6858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266700" indent="0">
              <a:buNone/>
              <a:defRPr sz="1400"/>
            </a:lvl2pPr>
            <a:lvl3pPr marL="533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1269768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>
                <a:solidFill>
                  <a:srgbClr val="3F3F3F"/>
                </a:solidFill>
              </a:rPr>
              <a:pPr/>
              <a:t>11/4/2020</a:t>
            </a:fld>
            <a:endParaRPr lang="en-US" dirty="0">
              <a:solidFill>
                <a:srgbClr val="3F3F3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3F3F3F"/>
                </a:solidFill>
              </a:rPr>
              <a:pPr/>
              <a:t>‹N°›</a:t>
            </a:fld>
            <a:endParaRPr lang="en-US" dirty="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682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763" cy="6857572"/>
          </a:xfrm>
          <a:prstGeom prst="rect">
            <a:avLst/>
          </a:prstGeom>
        </p:spPr>
      </p:pic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00500" cy="5930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49800" y="1122363"/>
            <a:ext cx="6578600" cy="2179637"/>
          </a:xfrm>
          <a:prstGeom prst="rect">
            <a:avLst/>
          </a:prstGeom>
        </p:spPr>
        <p:txBody>
          <a:bodyPr anchor="ctr"/>
          <a:lstStyle>
            <a:lvl1pPr algn="l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749800" y="3509169"/>
            <a:ext cx="6578600" cy="766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8280400" y="5352836"/>
            <a:ext cx="2527300" cy="3240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266700" indent="0">
              <a:buNone/>
              <a:defRPr sz="1400"/>
            </a:lvl2pPr>
            <a:lvl3pPr marL="533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Espace réservé du texte 10"/>
          <p:cNvSpPr>
            <a:spLocks noGrp="1"/>
          </p:cNvSpPr>
          <p:nvPr>
            <p:ph type="body" sz="quarter" idx="15"/>
          </p:nvPr>
        </p:nvSpPr>
        <p:spPr>
          <a:xfrm>
            <a:off x="8280400" y="4459134"/>
            <a:ext cx="2527300" cy="73855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accent4">
                    <a:lumMod val="75000"/>
                  </a:schemeClr>
                </a:solidFill>
              </a:defRPr>
            </a:lvl1pPr>
            <a:lvl2pPr marL="266700" indent="0">
              <a:buNone/>
              <a:defRPr sz="1400"/>
            </a:lvl2pPr>
            <a:lvl3pPr marL="533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1828643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 lign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838200" y="2160000"/>
            <a:ext cx="10515600" cy="365122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2093883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2 ligne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96925"/>
            <a:ext cx="10515600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160000"/>
            <a:ext cx="10515600" cy="365122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06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2 lignes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/>
          <p:cNvSpPr>
            <a:spLocks noGrp="1"/>
          </p:cNvSpPr>
          <p:nvPr>
            <p:ph idx="14"/>
          </p:nvPr>
        </p:nvSpPr>
        <p:spPr>
          <a:xfrm>
            <a:off x="838200" y="2700000"/>
            <a:ext cx="10515600" cy="306943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96925"/>
            <a:ext cx="10515600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838200" y="1904160"/>
            <a:ext cx="10515600" cy="457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304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 ligne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838200" y="1452427"/>
            <a:ext cx="10515600" cy="457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838200" y="2160000"/>
            <a:ext cx="10515600" cy="365122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223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2 lignes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/>
          <p:cNvSpPr>
            <a:spLocks noGrp="1"/>
          </p:cNvSpPr>
          <p:nvPr>
            <p:ph idx="14"/>
          </p:nvPr>
        </p:nvSpPr>
        <p:spPr>
          <a:xfrm>
            <a:off x="838200" y="2700000"/>
            <a:ext cx="10515600" cy="306943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96925"/>
            <a:ext cx="10515600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838200" y="1904160"/>
            <a:ext cx="10515600" cy="457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86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700000"/>
            <a:ext cx="5157787" cy="29573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700000"/>
            <a:ext cx="5183188" cy="29573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035236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590800"/>
            <a:ext cx="5181600" cy="30477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2590800"/>
            <a:ext cx="4978400" cy="30477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 marL="622300" indent="-266700">
              <a:defRPr lang="fr-FR" sz="1800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838200" y="796925"/>
            <a:ext cx="10515600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838200" y="1904160"/>
            <a:ext cx="10515600" cy="457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765621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numé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6"/>
          </p:nvPr>
        </p:nvSpPr>
        <p:spPr>
          <a:xfrm>
            <a:off x="2168525" y="1800000"/>
            <a:ext cx="9185275" cy="827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55600" indent="0">
              <a:buNone/>
              <a:defRPr/>
            </a:lvl2pPr>
            <a:lvl3pPr marL="6223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1" name="Espace réservé du texte 9"/>
          <p:cNvSpPr>
            <a:spLocks noGrp="1"/>
          </p:cNvSpPr>
          <p:nvPr>
            <p:ph type="body" sz="quarter" idx="17"/>
          </p:nvPr>
        </p:nvSpPr>
        <p:spPr>
          <a:xfrm>
            <a:off x="2168524" y="4955854"/>
            <a:ext cx="9185275" cy="827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55600" indent="0">
              <a:buNone/>
              <a:defRPr/>
            </a:lvl2pPr>
            <a:lvl3pPr marL="6223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2168524" y="3905036"/>
            <a:ext cx="9185275" cy="827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55600" indent="0">
              <a:buNone/>
              <a:defRPr/>
            </a:lvl2pPr>
            <a:lvl3pPr marL="6223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9"/>
          </p:nvPr>
        </p:nvSpPr>
        <p:spPr>
          <a:xfrm>
            <a:off x="2168524" y="2854218"/>
            <a:ext cx="9185275" cy="827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55600" indent="0">
              <a:buNone/>
              <a:defRPr/>
            </a:lvl2pPr>
            <a:lvl3pPr marL="6223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271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s d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3106737" y="1800225"/>
            <a:ext cx="5178425" cy="394811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1" y="1800000"/>
            <a:ext cx="3918735" cy="1603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55600" indent="0">
              <a:buNone/>
              <a:defRPr/>
            </a:lvl2pPr>
            <a:lvl3pPr marL="622300" indent="0">
              <a:buNone/>
              <a:defRPr/>
            </a:lvl3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sz="half" idx="14"/>
          </p:nvPr>
        </p:nvSpPr>
        <p:spPr>
          <a:xfrm>
            <a:off x="838200" y="4248149"/>
            <a:ext cx="3918735" cy="1525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55600" indent="0">
              <a:buNone/>
              <a:defRPr/>
            </a:lvl2pPr>
            <a:lvl3pPr marL="622300" indent="0">
              <a:buNone/>
              <a:defRPr/>
            </a:lvl3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sz="half" idx="15"/>
          </p:nvPr>
        </p:nvSpPr>
        <p:spPr>
          <a:xfrm>
            <a:off x="6614415" y="1800000"/>
            <a:ext cx="3918735" cy="1603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55600" indent="0">
              <a:buNone/>
              <a:defRPr/>
            </a:lvl2pPr>
            <a:lvl3pPr marL="622300" indent="0">
              <a:buNone/>
              <a:defRPr/>
            </a:lvl3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sz="half" idx="16"/>
          </p:nvPr>
        </p:nvSpPr>
        <p:spPr>
          <a:xfrm>
            <a:off x="6614414" y="4248149"/>
            <a:ext cx="3918735" cy="1525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55600" indent="0">
              <a:buNone/>
              <a:defRPr/>
            </a:lvl2pPr>
            <a:lvl3pPr marL="622300" indent="0">
              <a:buNone/>
              <a:defRPr/>
            </a:lvl3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56001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ag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763" cy="68575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514601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2"/>
            <a:ext cx="10515600" cy="8969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668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8191500" y="0"/>
            <a:ext cx="40005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4"/>
          </p:nvPr>
        </p:nvSpPr>
        <p:spPr>
          <a:xfrm>
            <a:off x="838200" y="2520000"/>
            <a:ext cx="6934200" cy="316962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69342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 userDrawn="1"/>
        </p:nvSpPr>
        <p:spPr>
          <a:xfrm>
            <a:off x="838200" y="796925"/>
            <a:ext cx="69342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838200" y="796925"/>
            <a:ext cx="6934200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838200" y="1904160"/>
            <a:ext cx="6934200" cy="457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769438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3601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 et contenu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5"/>
          </p:nvPr>
        </p:nvSpPr>
        <p:spPr>
          <a:xfrm>
            <a:off x="838200" y="1612900"/>
            <a:ext cx="3530600" cy="4064000"/>
          </a:xfrm>
          <a:prstGeom prst="rect">
            <a:avLst/>
          </a:prstGeom>
          <a:solidFill>
            <a:schemeClr val="bg1"/>
          </a:solidFill>
        </p:spPr>
        <p:txBody>
          <a:bodyPr lIns="360000" tIns="360000" rIns="360000" bIns="360000"/>
          <a:lstStyle>
            <a:lvl1pPr>
              <a:lnSpc>
                <a:spcPct val="100000"/>
              </a:lnSpc>
              <a:spcBef>
                <a:spcPts val="1200"/>
              </a:spcBef>
              <a:defRPr sz="1800"/>
            </a:lvl1pPr>
            <a:lvl2pPr>
              <a:defRPr sz="16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812515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700000"/>
            <a:ext cx="5157787" cy="29573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700000"/>
            <a:ext cx="5183188" cy="29573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962720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e et contenu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5"/>
          </p:nvPr>
        </p:nvSpPr>
        <p:spPr>
          <a:xfrm>
            <a:off x="838200" y="1612900"/>
            <a:ext cx="3530600" cy="4064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lIns="360000" tIns="360000" rIns="360000" bIns="360000"/>
          <a:lstStyle>
            <a:lvl1pPr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2325200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pi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6480000" y="2520000"/>
            <a:ext cx="4873800" cy="3133181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520000"/>
            <a:ext cx="5181600" cy="31334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838200" y="796925"/>
            <a:ext cx="10515600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838200" y="1904160"/>
            <a:ext cx="10515600" cy="457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299488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6480000" y="2520001"/>
            <a:ext cx="4068000" cy="2700000"/>
          </a:xfrm>
          <a:prstGeom prst="rect">
            <a:avLst/>
          </a:prstGeom>
          <a:ln w="3175"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520001"/>
            <a:ext cx="5181600" cy="32537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838200" y="796925"/>
            <a:ext cx="10515600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6400800" y="5473700"/>
            <a:ext cx="3870325" cy="300038"/>
          </a:xfrm>
        </p:spPr>
        <p:txBody>
          <a:bodyPr/>
          <a:lstStyle>
            <a:lvl1pPr marL="0" indent="0">
              <a:buNone/>
              <a:defRPr sz="1000"/>
            </a:lvl1pPr>
            <a:lvl2pPr marL="355600" indent="0">
              <a:buNone/>
              <a:defRPr sz="1000"/>
            </a:lvl2pPr>
            <a:lvl3pPr marL="622300" indent="0">
              <a:buNone/>
              <a:defRPr sz="1000"/>
            </a:lvl3pPr>
            <a:lvl4pPr marL="1371600" indent="0">
              <a:buFont typeface="Arial" panose="020B0604020202020204" pitchFamily="34" charset="0"/>
              <a:buNone/>
              <a:defRPr sz="1000"/>
            </a:lvl4pPr>
            <a:lvl5pPr marL="1828800" indent="0"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838200" y="1904160"/>
            <a:ext cx="10515600" cy="457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1959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apture écra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3"/>
          </p:nvPr>
        </p:nvSpPr>
        <p:spPr>
          <a:xfrm>
            <a:off x="838200" y="2520000"/>
            <a:ext cx="9720000" cy="3240000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4">
                <a:lumMod val="75000"/>
              </a:schemeClr>
            </a:solidFill>
          </a:ln>
          <a:effectLst/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2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838200" y="1452427"/>
            <a:ext cx="10515600" cy="457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09617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graphique 2"/>
          <p:cNvSpPr>
            <a:spLocks noGrp="1"/>
          </p:cNvSpPr>
          <p:nvPr>
            <p:ph type="chart" sz="quarter" idx="14"/>
          </p:nvPr>
        </p:nvSpPr>
        <p:spPr>
          <a:xfrm>
            <a:off x="838200" y="2520000"/>
            <a:ext cx="9720000" cy="32400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r>
              <a:rPr lang="fr-FR"/>
              <a:t>Cliquez sur l'icône pour ajouter un graphique</a:t>
            </a:r>
            <a:endParaRPr lang="fr-CA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838200" y="1452427"/>
            <a:ext cx="10515600" cy="457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603395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6" name="Espace réservé du tableau 5"/>
          <p:cNvSpPr>
            <a:spLocks noGrp="1"/>
          </p:cNvSpPr>
          <p:nvPr>
            <p:ph type="tbl" sz="quarter" idx="12"/>
          </p:nvPr>
        </p:nvSpPr>
        <p:spPr>
          <a:xfrm>
            <a:off x="838200" y="2520000"/>
            <a:ext cx="9720000" cy="3240000"/>
          </a:xfrm>
        </p:spPr>
        <p:txBody>
          <a:bodyPr/>
          <a:lstStyle/>
          <a:p>
            <a:r>
              <a:rPr lang="fr-FR"/>
              <a:t>Cliquez sur l'icône pour ajouter un tableau</a:t>
            </a:r>
            <a:endParaRPr lang="fr-CA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3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838200" y="1452427"/>
            <a:ext cx="10515600" cy="457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46696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graphique SmartArt 4"/>
          <p:cNvSpPr>
            <a:spLocks noGrp="1"/>
          </p:cNvSpPr>
          <p:nvPr>
            <p:ph type="dgm" sz="quarter" idx="14"/>
          </p:nvPr>
        </p:nvSpPr>
        <p:spPr>
          <a:xfrm>
            <a:off x="838200" y="2489649"/>
            <a:ext cx="9715500" cy="3240000"/>
          </a:xfrm>
        </p:spPr>
        <p:txBody>
          <a:bodyPr/>
          <a:lstStyle/>
          <a:p>
            <a:r>
              <a:rPr lang="fr-FR"/>
              <a:t>Cliquez sur l'icône pour ajouter un graphique SmartArt</a:t>
            </a:r>
            <a:endParaRPr lang="fr-CA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3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838200" y="1452427"/>
            <a:ext cx="10515600" cy="457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632750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4165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763" cy="685757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85900" y="923925"/>
            <a:ext cx="5130800" cy="4067175"/>
          </a:xfrm>
          <a:prstGeom prst="rect">
            <a:avLst/>
          </a:prstGeom>
        </p:spPr>
        <p:txBody>
          <a:bodyPr anchor="ctr"/>
          <a:lstStyle>
            <a:lvl1pPr algn="l"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8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524000" y="4991100"/>
            <a:ext cx="2527300" cy="6858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266700" indent="0">
              <a:buNone/>
              <a:defRPr sz="1400"/>
            </a:lvl2pPr>
            <a:lvl3pPr marL="533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997674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>
                <a:solidFill>
                  <a:srgbClr val="3F3F3F"/>
                </a:solidFill>
              </a:rPr>
              <a:pPr/>
              <a:t>11/4/2020</a:t>
            </a:fld>
            <a:endParaRPr lang="en-US" dirty="0">
              <a:solidFill>
                <a:srgbClr val="3F3F3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3F3F3F"/>
                </a:solidFill>
              </a:rPr>
              <a:pPr/>
              <a:t>‹N°›</a:t>
            </a:fld>
            <a:endParaRPr lang="en-US" dirty="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77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590800"/>
            <a:ext cx="5181600" cy="30477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2590800"/>
            <a:ext cx="4978400" cy="30477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 marL="622300" indent="-266700">
              <a:defRPr lang="fr-FR" sz="1800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accent4"/>
                </a:solidFill>
              </a:defRPr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838200" y="796925"/>
            <a:ext cx="10515600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838200" y="1904160"/>
            <a:ext cx="10515600" cy="457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9233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numé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6"/>
          </p:nvPr>
        </p:nvSpPr>
        <p:spPr>
          <a:xfrm>
            <a:off x="2168525" y="1800000"/>
            <a:ext cx="9185275" cy="827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55600" indent="0">
              <a:buNone/>
              <a:defRPr/>
            </a:lvl2pPr>
            <a:lvl3pPr marL="6223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1" name="Espace réservé du texte 9"/>
          <p:cNvSpPr>
            <a:spLocks noGrp="1"/>
          </p:cNvSpPr>
          <p:nvPr>
            <p:ph type="body" sz="quarter" idx="17"/>
          </p:nvPr>
        </p:nvSpPr>
        <p:spPr>
          <a:xfrm>
            <a:off x="2168524" y="4955854"/>
            <a:ext cx="9185275" cy="827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55600" indent="0">
              <a:buNone/>
              <a:defRPr/>
            </a:lvl2pPr>
            <a:lvl3pPr marL="6223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2168524" y="3905036"/>
            <a:ext cx="9185275" cy="827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55600" indent="0">
              <a:buNone/>
              <a:defRPr/>
            </a:lvl2pPr>
            <a:lvl3pPr marL="6223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9"/>
          </p:nvPr>
        </p:nvSpPr>
        <p:spPr>
          <a:xfrm>
            <a:off x="2168524" y="2854218"/>
            <a:ext cx="9185275" cy="827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55600" indent="0">
              <a:buNone/>
              <a:defRPr/>
            </a:lvl2pPr>
            <a:lvl3pPr marL="6223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849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s d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3106737" y="1800225"/>
            <a:ext cx="5178425" cy="394811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1" y="1800000"/>
            <a:ext cx="3918735" cy="1603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55600" indent="0">
              <a:buNone/>
              <a:defRPr/>
            </a:lvl2pPr>
            <a:lvl3pPr marL="622300" indent="0">
              <a:buNone/>
              <a:defRPr/>
            </a:lvl3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/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sz="half" idx="14"/>
          </p:nvPr>
        </p:nvSpPr>
        <p:spPr>
          <a:xfrm>
            <a:off x="838200" y="4248149"/>
            <a:ext cx="3918735" cy="1525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55600" indent="0">
              <a:buNone/>
              <a:defRPr/>
            </a:lvl2pPr>
            <a:lvl3pPr marL="622300" indent="0">
              <a:buNone/>
              <a:defRPr/>
            </a:lvl3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sz="half" idx="15"/>
          </p:nvPr>
        </p:nvSpPr>
        <p:spPr>
          <a:xfrm>
            <a:off x="6614415" y="1800000"/>
            <a:ext cx="3918735" cy="1603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55600" indent="0">
              <a:buNone/>
              <a:defRPr/>
            </a:lvl2pPr>
            <a:lvl3pPr marL="622300" indent="0">
              <a:buNone/>
              <a:defRPr/>
            </a:lvl3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sz="half" idx="16"/>
          </p:nvPr>
        </p:nvSpPr>
        <p:spPr>
          <a:xfrm>
            <a:off x="6614414" y="4248149"/>
            <a:ext cx="3918735" cy="1525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55600" indent="0">
              <a:buNone/>
              <a:defRPr/>
            </a:lvl2pPr>
            <a:lvl3pPr marL="622300" indent="0">
              <a:buNone/>
              <a:defRPr/>
            </a:lvl3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‹N°›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63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60684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itre 22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/>
          <a:p>
            <a:r>
              <a:rPr lang="fr-CA" sz="1200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sz="1200" b="1">
                <a:solidFill>
                  <a:srgbClr val="3F3F3F">
                    <a:lumMod val="60000"/>
                    <a:lumOff val="40000"/>
                  </a:srgbClr>
                </a:solidFill>
              </a:rPr>
              <a:pPr/>
              <a:t>‹N°›</a:t>
            </a:fld>
            <a:endParaRPr lang="fr-CA" sz="1000" b="1" dirty="0">
              <a:solidFill>
                <a:srgbClr val="3F3F3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idx="1"/>
          </p:nvPr>
        </p:nvSpPr>
        <p:spPr>
          <a:xfrm>
            <a:off x="838200" y="2085654"/>
            <a:ext cx="10515600" cy="3686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34978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55600" indent="-355600" algn="l" defTabSz="914400" rtl="0" eaLnBrk="1" latinLnBrk="0" hangingPunct="1">
        <a:lnSpc>
          <a:spcPct val="100000"/>
        </a:lnSpc>
        <a:spcBef>
          <a:spcPts val="14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&gt;"/>
        <a:defRPr sz="20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22300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accent4"/>
        </a:buClr>
        <a:buFont typeface="Arial" panose="020B0604020202020204" pitchFamily="34" charset="0"/>
        <a:buChar char="−"/>
        <a:defRPr sz="18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901700" indent="-27940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itre 22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/>
          <a:p>
            <a:r>
              <a:rPr lang="fr-CA" sz="1200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sz="1200" b="1">
                <a:solidFill>
                  <a:srgbClr val="3F3F3F">
                    <a:lumMod val="60000"/>
                    <a:lumOff val="40000"/>
                  </a:srgbClr>
                </a:solidFill>
              </a:rPr>
              <a:pPr/>
              <a:t>‹N°›</a:t>
            </a:fld>
            <a:endParaRPr lang="fr-CA" sz="1000" b="1" dirty="0">
              <a:solidFill>
                <a:srgbClr val="3F3F3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idx="1"/>
          </p:nvPr>
        </p:nvSpPr>
        <p:spPr>
          <a:xfrm>
            <a:off x="838200" y="2085654"/>
            <a:ext cx="10515600" cy="3686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278788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55600" indent="-355600" algn="l" defTabSz="914400" rtl="0" eaLnBrk="1" latinLnBrk="0" hangingPunct="1">
        <a:lnSpc>
          <a:spcPct val="100000"/>
        </a:lnSpc>
        <a:spcBef>
          <a:spcPts val="14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&gt;"/>
        <a:defRPr sz="20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22300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accent4"/>
        </a:buClr>
        <a:buFont typeface="Arial" panose="020B0604020202020204" pitchFamily="34" charset="0"/>
        <a:buChar char="−"/>
        <a:defRPr sz="18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901700" indent="-27940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itre 22"/>
          <p:cNvSpPr>
            <a:spLocks noGrp="1"/>
          </p:cNvSpPr>
          <p:nvPr>
            <p:ph type="title"/>
          </p:nvPr>
        </p:nvSpPr>
        <p:spPr>
          <a:xfrm>
            <a:off x="838200" y="796924"/>
            <a:ext cx="10515600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838200" y="6089649"/>
            <a:ext cx="97155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693400" y="6089649"/>
            <a:ext cx="660400" cy="365125"/>
          </a:xfrm>
          <a:prstGeom prst="rect">
            <a:avLst/>
          </a:prstGeom>
        </p:spPr>
        <p:txBody>
          <a:bodyPr/>
          <a:lstStyle/>
          <a:p>
            <a:r>
              <a:rPr lang="fr-CA" sz="1200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sz="1200" b="1">
                <a:solidFill>
                  <a:srgbClr val="3F3F3F">
                    <a:lumMod val="60000"/>
                    <a:lumOff val="40000"/>
                  </a:srgbClr>
                </a:solidFill>
              </a:rPr>
              <a:pPr/>
              <a:t>‹N°›</a:t>
            </a:fld>
            <a:endParaRPr lang="fr-CA" sz="1000" b="1" dirty="0">
              <a:solidFill>
                <a:srgbClr val="3F3F3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idx="1"/>
          </p:nvPr>
        </p:nvSpPr>
        <p:spPr>
          <a:xfrm>
            <a:off x="838200" y="2085654"/>
            <a:ext cx="10515600" cy="3686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51601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55600" indent="-355600" algn="l" defTabSz="914400" rtl="0" eaLnBrk="1" latinLnBrk="0" hangingPunct="1">
        <a:lnSpc>
          <a:spcPct val="100000"/>
        </a:lnSpc>
        <a:spcBef>
          <a:spcPts val="14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&gt;"/>
        <a:defRPr sz="20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22300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accent4"/>
        </a:buClr>
        <a:buFont typeface="Arial" panose="020B0604020202020204" pitchFamily="34" charset="0"/>
        <a:buChar char="−"/>
        <a:defRPr sz="18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901700" indent="-27940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slideLayout" Target="../slideLayouts/slideLayout49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image" Target="../media/image7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Layout" Target="../slideLayouts/slideLayout50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openxmlformats.org/officeDocument/2006/relationships/tags" Target="../tags/tag58.xml"/><Relationship Id="rId7" Type="http://schemas.openxmlformats.org/officeDocument/2006/relationships/slideLayout" Target="../slideLayouts/slideLayout50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10" Type="http://schemas.openxmlformats.org/officeDocument/2006/relationships/image" Target="../media/image9.png"/><Relationship Id="rId4" Type="http://schemas.openxmlformats.org/officeDocument/2006/relationships/tags" Target="../tags/tag59.xm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image" Target="../media/image12.png"/><Relationship Id="rId5" Type="http://schemas.openxmlformats.org/officeDocument/2006/relationships/tags" Target="../tags/tag66.xml"/><Relationship Id="rId10" Type="http://schemas.openxmlformats.org/officeDocument/2006/relationships/image" Target="../media/image11.png"/><Relationship Id="rId4" Type="http://schemas.openxmlformats.org/officeDocument/2006/relationships/tags" Target="../tags/tag65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9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notesSlide" Target="../notesSlides/notesSlide6.xml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slideLayout" Target="../slideLayouts/slideLayout4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tags" Target="../tags/tag87.xml"/><Relationship Id="rId5" Type="http://schemas.openxmlformats.org/officeDocument/2006/relationships/tags" Target="../tags/tag81.xml"/><Relationship Id="rId10" Type="http://schemas.openxmlformats.org/officeDocument/2006/relationships/tags" Target="../tags/tag86.xml"/><Relationship Id="rId4" Type="http://schemas.openxmlformats.org/officeDocument/2006/relationships/tags" Target="../tags/tag80.xml"/><Relationship Id="rId9" Type="http://schemas.openxmlformats.org/officeDocument/2006/relationships/tags" Target="../tags/tag8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7" Type="http://schemas.openxmlformats.org/officeDocument/2006/relationships/image" Target="../media/image13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Layout" Target="../slideLayouts/slideLayout50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tags" Target="../tags/tag105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tags" Target="../tags/tag104.xml"/><Relationship Id="rId2" Type="http://schemas.openxmlformats.org/officeDocument/2006/relationships/tags" Target="../tags/tag94.xml"/><Relationship Id="rId16" Type="http://schemas.openxmlformats.org/officeDocument/2006/relationships/image" Target="../media/image14.png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tags" Target="../tags/tag103.xml"/><Relationship Id="rId5" Type="http://schemas.openxmlformats.org/officeDocument/2006/relationships/tags" Target="../tags/tag97.xml"/><Relationship Id="rId15" Type="http://schemas.openxmlformats.org/officeDocument/2006/relationships/slideLayout" Target="../slideLayouts/slideLayout50.xml"/><Relationship Id="rId10" Type="http://schemas.openxmlformats.org/officeDocument/2006/relationships/tags" Target="../tags/tag102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tags" Target="../tags/tag10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15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slideLayout" Target="../slideLayouts/slideLayout50.xml"/><Relationship Id="rId5" Type="http://schemas.openxmlformats.org/officeDocument/2006/relationships/tags" Target="../tags/tag111.xml"/><Relationship Id="rId10" Type="http://schemas.openxmlformats.org/officeDocument/2006/relationships/tags" Target="../tags/tag116.xml"/><Relationship Id="rId4" Type="http://schemas.openxmlformats.org/officeDocument/2006/relationships/tags" Target="../tags/tag110.xml"/><Relationship Id="rId9" Type="http://schemas.openxmlformats.org/officeDocument/2006/relationships/tags" Target="../tags/tag1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3" Type="http://schemas.openxmlformats.org/officeDocument/2006/relationships/tags" Target="../tags/tag119.xml"/><Relationship Id="rId7" Type="http://schemas.openxmlformats.org/officeDocument/2006/relationships/tags" Target="../tags/tag123.xml"/><Relationship Id="rId12" Type="http://schemas.openxmlformats.org/officeDocument/2006/relationships/image" Target="../media/image17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image" Target="../media/image16.png"/><Relationship Id="rId5" Type="http://schemas.openxmlformats.org/officeDocument/2006/relationships/tags" Target="../tags/tag121.xml"/><Relationship Id="rId10" Type="http://schemas.openxmlformats.org/officeDocument/2006/relationships/slideLayout" Target="../slideLayouts/slideLayout50.xml"/><Relationship Id="rId4" Type="http://schemas.openxmlformats.org/officeDocument/2006/relationships/tags" Target="../tags/tag120.xml"/><Relationship Id="rId9" Type="http://schemas.openxmlformats.org/officeDocument/2006/relationships/tags" Target="../tags/tag1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33.xml"/><Relationship Id="rId13" Type="http://schemas.openxmlformats.org/officeDocument/2006/relationships/image" Target="../media/image18.png"/><Relationship Id="rId3" Type="http://schemas.openxmlformats.org/officeDocument/2006/relationships/tags" Target="../tags/tag128.xml"/><Relationship Id="rId7" Type="http://schemas.openxmlformats.org/officeDocument/2006/relationships/tags" Target="../tags/tag132.xml"/><Relationship Id="rId12" Type="http://schemas.openxmlformats.org/officeDocument/2006/relationships/slideLayout" Target="../slideLayouts/slideLayout50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5" Type="http://schemas.openxmlformats.org/officeDocument/2006/relationships/tags" Target="../tags/tag130.xml"/><Relationship Id="rId10" Type="http://schemas.openxmlformats.org/officeDocument/2006/relationships/tags" Target="../tags/tag135.xml"/><Relationship Id="rId4" Type="http://schemas.openxmlformats.org/officeDocument/2006/relationships/tags" Target="../tags/tag129.xml"/><Relationship Id="rId9" Type="http://schemas.openxmlformats.org/officeDocument/2006/relationships/tags" Target="../tags/tag13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13" Type="http://schemas.openxmlformats.org/officeDocument/2006/relationships/tags" Target="../tags/tag149.xml"/><Relationship Id="rId3" Type="http://schemas.openxmlformats.org/officeDocument/2006/relationships/tags" Target="../tags/tag139.xml"/><Relationship Id="rId7" Type="http://schemas.openxmlformats.org/officeDocument/2006/relationships/tags" Target="../tags/tag143.xml"/><Relationship Id="rId12" Type="http://schemas.openxmlformats.org/officeDocument/2006/relationships/tags" Target="../tags/tag148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tags" Target="../tags/tag147.xml"/><Relationship Id="rId5" Type="http://schemas.openxmlformats.org/officeDocument/2006/relationships/tags" Target="../tags/tag141.xml"/><Relationship Id="rId15" Type="http://schemas.openxmlformats.org/officeDocument/2006/relationships/image" Target="../media/image19.png"/><Relationship Id="rId10" Type="http://schemas.openxmlformats.org/officeDocument/2006/relationships/tags" Target="../tags/tag146.xml"/><Relationship Id="rId4" Type="http://schemas.openxmlformats.org/officeDocument/2006/relationships/tags" Target="../tags/tag140.xml"/><Relationship Id="rId9" Type="http://schemas.openxmlformats.org/officeDocument/2006/relationships/tags" Target="../tags/tag145.xml"/><Relationship Id="rId14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tags" Target="../tags/tag152.xml"/><Relationship Id="rId7" Type="http://schemas.openxmlformats.org/officeDocument/2006/relationships/tags" Target="../tags/tag156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9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tags" Target="../tags/tag159.xml"/><Relationship Id="rId7" Type="http://schemas.openxmlformats.org/officeDocument/2006/relationships/tags" Target="../tags/tag163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6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6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183.xml"/><Relationship Id="rId13" Type="http://schemas.openxmlformats.org/officeDocument/2006/relationships/tags" Target="../tags/tag188.xml"/><Relationship Id="rId3" Type="http://schemas.openxmlformats.org/officeDocument/2006/relationships/tags" Target="../tags/tag178.xml"/><Relationship Id="rId7" Type="http://schemas.openxmlformats.org/officeDocument/2006/relationships/tags" Target="../tags/tag182.xml"/><Relationship Id="rId12" Type="http://schemas.openxmlformats.org/officeDocument/2006/relationships/tags" Target="../tags/tag187.xml"/><Relationship Id="rId17" Type="http://schemas.openxmlformats.org/officeDocument/2006/relationships/slideLayout" Target="../slideLayouts/slideLayout4.xml"/><Relationship Id="rId2" Type="http://schemas.openxmlformats.org/officeDocument/2006/relationships/tags" Target="../tags/tag177.xml"/><Relationship Id="rId16" Type="http://schemas.openxmlformats.org/officeDocument/2006/relationships/tags" Target="../tags/tag191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tags" Target="../tags/tag186.xml"/><Relationship Id="rId5" Type="http://schemas.openxmlformats.org/officeDocument/2006/relationships/tags" Target="../tags/tag180.xml"/><Relationship Id="rId15" Type="http://schemas.openxmlformats.org/officeDocument/2006/relationships/tags" Target="../tags/tag190.xml"/><Relationship Id="rId10" Type="http://schemas.openxmlformats.org/officeDocument/2006/relationships/tags" Target="../tags/tag185.xml"/><Relationship Id="rId4" Type="http://schemas.openxmlformats.org/officeDocument/2006/relationships/tags" Target="../tags/tag179.xml"/><Relationship Id="rId9" Type="http://schemas.openxmlformats.org/officeDocument/2006/relationships/tags" Target="../tags/tag184.xml"/><Relationship Id="rId14" Type="http://schemas.openxmlformats.org/officeDocument/2006/relationships/tags" Target="../tags/tag18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199.xml"/><Relationship Id="rId7" Type="http://schemas.openxmlformats.org/officeDocument/2006/relationships/image" Target="../media/image25.png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200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208.xml"/><Relationship Id="rId3" Type="http://schemas.openxmlformats.org/officeDocument/2006/relationships/tags" Target="../tags/tag203.xml"/><Relationship Id="rId7" Type="http://schemas.openxmlformats.org/officeDocument/2006/relationships/tags" Target="../tags/tag207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image" Target="../media/image26.png"/><Relationship Id="rId5" Type="http://schemas.openxmlformats.org/officeDocument/2006/relationships/tags" Target="../tags/tag205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204.xml"/><Relationship Id="rId9" Type="http://schemas.openxmlformats.org/officeDocument/2006/relationships/tags" Target="../tags/tag20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4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224.xml"/><Relationship Id="rId3" Type="http://schemas.openxmlformats.org/officeDocument/2006/relationships/tags" Target="../tags/tag219.xml"/><Relationship Id="rId7" Type="http://schemas.openxmlformats.org/officeDocument/2006/relationships/tags" Target="../tags/tag223.xml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10" Type="http://schemas.openxmlformats.org/officeDocument/2006/relationships/image" Target="../media/image28.png"/><Relationship Id="rId4" Type="http://schemas.openxmlformats.org/officeDocument/2006/relationships/tags" Target="../tags/tag220.xml"/><Relationship Id="rId9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29.xml"/><Relationship Id="rId4" Type="http://schemas.openxmlformats.org/officeDocument/2006/relationships/tags" Target="../tags/tag22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5" Type="http://schemas.openxmlformats.org/officeDocument/2006/relationships/tags" Target="../tags/tag234.xml"/><Relationship Id="rId4" Type="http://schemas.openxmlformats.org/officeDocument/2006/relationships/tags" Target="../tags/tag23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4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241.xml"/><Relationship Id="rId7" Type="http://schemas.openxmlformats.org/officeDocument/2006/relationships/image" Target="../media/image25.png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24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250.xml"/><Relationship Id="rId3" Type="http://schemas.openxmlformats.org/officeDocument/2006/relationships/tags" Target="../tags/tag245.xml"/><Relationship Id="rId7" Type="http://schemas.openxmlformats.org/officeDocument/2006/relationships/tags" Target="../tags/tag249.xml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11" Type="http://schemas.openxmlformats.org/officeDocument/2006/relationships/image" Target="../media/image29.png"/><Relationship Id="rId5" Type="http://schemas.openxmlformats.org/officeDocument/2006/relationships/tags" Target="../tags/tag247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246.xml"/><Relationship Id="rId9" Type="http://schemas.openxmlformats.org/officeDocument/2006/relationships/tags" Target="../tags/tag25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254.xml"/><Relationship Id="rId7" Type="http://schemas.openxmlformats.org/officeDocument/2006/relationships/tags" Target="../tags/tag258.xml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tags" Target="../tags/tag257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9" Type="http://schemas.openxmlformats.org/officeDocument/2006/relationships/image" Target="../media/image2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266.xml"/><Relationship Id="rId3" Type="http://schemas.openxmlformats.org/officeDocument/2006/relationships/tags" Target="../tags/tag261.xml"/><Relationship Id="rId7" Type="http://schemas.openxmlformats.org/officeDocument/2006/relationships/tags" Target="../tags/tag265.xml"/><Relationship Id="rId12" Type="http://schemas.openxmlformats.org/officeDocument/2006/relationships/image" Target="../media/image31.png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image" Target="../media/image30.png"/><Relationship Id="rId5" Type="http://schemas.openxmlformats.org/officeDocument/2006/relationships/tags" Target="../tags/tag263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262.xml"/><Relationship Id="rId9" Type="http://schemas.openxmlformats.org/officeDocument/2006/relationships/tags" Target="../tags/tag26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72.xml"/><Relationship Id="rId4" Type="http://schemas.openxmlformats.org/officeDocument/2006/relationships/tags" Target="../tags/tag27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275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5" Type="http://schemas.openxmlformats.org/officeDocument/2006/relationships/tags" Target="../tags/tag277.xml"/><Relationship Id="rId4" Type="http://schemas.openxmlformats.org/officeDocument/2006/relationships/tags" Target="../tags/tag27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9" Type="http://schemas.openxmlformats.org/officeDocument/2006/relationships/slideLayout" Target="../slideLayouts/slideLayout5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281.xml"/><Relationship Id="rId2" Type="http://schemas.openxmlformats.org/officeDocument/2006/relationships/tags" Target="../tags/tag280.xml"/><Relationship Id="rId1" Type="http://schemas.openxmlformats.org/officeDocument/2006/relationships/tags" Target="../tags/tag279.xml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284.xml"/><Relationship Id="rId7" Type="http://schemas.openxmlformats.org/officeDocument/2006/relationships/image" Target="../media/image25.png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28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288.xml"/><Relationship Id="rId7" Type="http://schemas.openxmlformats.org/officeDocument/2006/relationships/tags" Target="../tags/tag292.xml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5" Type="http://schemas.openxmlformats.org/officeDocument/2006/relationships/tags" Target="../tags/tag290.xml"/><Relationship Id="rId4" Type="http://schemas.openxmlformats.org/officeDocument/2006/relationships/tags" Target="../tags/tag289.xml"/><Relationship Id="rId9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300.xml"/><Relationship Id="rId3" Type="http://schemas.openxmlformats.org/officeDocument/2006/relationships/tags" Target="../tags/tag295.xml"/><Relationship Id="rId7" Type="http://schemas.openxmlformats.org/officeDocument/2006/relationships/tags" Target="../tags/tag299.xml"/><Relationship Id="rId12" Type="http://schemas.openxmlformats.org/officeDocument/2006/relationships/image" Target="../media/image33.png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6" Type="http://schemas.openxmlformats.org/officeDocument/2006/relationships/tags" Target="../tags/tag298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297.xml"/><Relationship Id="rId10" Type="http://schemas.openxmlformats.org/officeDocument/2006/relationships/tags" Target="../tags/tag302.xml"/><Relationship Id="rId4" Type="http://schemas.openxmlformats.org/officeDocument/2006/relationships/tags" Target="../tags/tag296.xml"/><Relationship Id="rId9" Type="http://schemas.openxmlformats.org/officeDocument/2006/relationships/tags" Target="../tags/tag301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305.xml"/><Relationship Id="rId7" Type="http://schemas.openxmlformats.org/officeDocument/2006/relationships/tags" Target="../tags/tag309.xml"/><Relationship Id="rId2" Type="http://schemas.openxmlformats.org/officeDocument/2006/relationships/tags" Target="../tags/tag304.xml"/><Relationship Id="rId1" Type="http://schemas.openxmlformats.org/officeDocument/2006/relationships/tags" Target="../tags/tag303.xml"/><Relationship Id="rId6" Type="http://schemas.openxmlformats.org/officeDocument/2006/relationships/tags" Target="../tags/tag308.xml"/><Relationship Id="rId5" Type="http://schemas.openxmlformats.org/officeDocument/2006/relationships/tags" Target="../tags/tag307.xml"/><Relationship Id="rId4" Type="http://schemas.openxmlformats.org/officeDocument/2006/relationships/tags" Target="../tags/tag306.xml"/><Relationship Id="rId9" Type="http://schemas.openxmlformats.org/officeDocument/2006/relationships/image" Target="../media/image3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314.xml"/><Relationship Id="rId4" Type="http://schemas.openxmlformats.org/officeDocument/2006/relationships/tags" Target="../tags/tag3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317.xml"/><Relationship Id="rId2" Type="http://schemas.openxmlformats.org/officeDocument/2006/relationships/tags" Target="../tags/tag316.xml"/><Relationship Id="rId1" Type="http://schemas.openxmlformats.org/officeDocument/2006/relationships/tags" Target="../tags/tag315.xml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320.xml"/><Relationship Id="rId7" Type="http://schemas.openxmlformats.org/officeDocument/2006/relationships/image" Target="../media/image25.png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32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24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tags" Target="../tags/tag327.xml"/><Relationship Id="rId5" Type="http://schemas.openxmlformats.org/officeDocument/2006/relationships/tags" Target="../tags/tag326.xml"/><Relationship Id="rId4" Type="http://schemas.openxmlformats.org/officeDocument/2006/relationships/tags" Target="../tags/tag32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330.xml"/><Relationship Id="rId7" Type="http://schemas.openxmlformats.org/officeDocument/2006/relationships/image" Target="../media/image36.png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332.xml"/><Relationship Id="rId4" Type="http://schemas.openxmlformats.org/officeDocument/2006/relationships/tags" Target="../tags/tag3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9.xml"/><Relationship Id="rId4" Type="http://schemas.openxmlformats.org/officeDocument/2006/relationships/tags" Target="../tags/tag30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335.xml"/><Relationship Id="rId7" Type="http://schemas.openxmlformats.org/officeDocument/2006/relationships/tags" Target="../tags/tag339.xml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6" Type="http://schemas.openxmlformats.org/officeDocument/2006/relationships/tags" Target="../tags/tag338.xml"/><Relationship Id="rId5" Type="http://schemas.openxmlformats.org/officeDocument/2006/relationships/tags" Target="../tags/tag337.xml"/><Relationship Id="rId4" Type="http://schemas.openxmlformats.org/officeDocument/2006/relationships/tags" Target="../tags/tag336.xml"/><Relationship Id="rId9" Type="http://schemas.openxmlformats.org/officeDocument/2006/relationships/image" Target="../media/image3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342.xml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344.xml"/><Relationship Id="rId4" Type="http://schemas.openxmlformats.org/officeDocument/2006/relationships/tags" Target="../tags/tag34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347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346.xml"/><Relationship Id="rId1" Type="http://schemas.openxmlformats.org/officeDocument/2006/relationships/tags" Target="../tags/tag345.xml"/><Relationship Id="rId6" Type="http://schemas.openxmlformats.org/officeDocument/2006/relationships/tags" Target="../tags/tag350.xml"/><Relationship Id="rId5" Type="http://schemas.openxmlformats.org/officeDocument/2006/relationships/tags" Target="../tags/tag349.xml"/><Relationship Id="rId4" Type="http://schemas.openxmlformats.org/officeDocument/2006/relationships/tags" Target="../tags/tag34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353.xml"/><Relationship Id="rId2" Type="http://schemas.openxmlformats.org/officeDocument/2006/relationships/tags" Target="../tags/tag352.xml"/><Relationship Id="rId1" Type="http://schemas.openxmlformats.org/officeDocument/2006/relationships/tags" Target="../tags/tag351.xml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356.xml"/><Relationship Id="rId7" Type="http://schemas.openxmlformats.org/officeDocument/2006/relationships/image" Target="../media/image25.png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35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359.xml"/><Relationship Id="rId1" Type="http://schemas.openxmlformats.org/officeDocument/2006/relationships/tags" Target="../tags/tag358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tags" Target="../tags/tag367.xml"/><Relationship Id="rId3" Type="http://schemas.openxmlformats.org/officeDocument/2006/relationships/tags" Target="../tags/tag362.xml"/><Relationship Id="rId7" Type="http://schemas.openxmlformats.org/officeDocument/2006/relationships/tags" Target="../tags/tag366.xml"/><Relationship Id="rId2" Type="http://schemas.openxmlformats.org/officeDocument/2006/relationships/tags" Target="../tags/tag361.xml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10" Type="http://schemas.openxmlformats.org/officeDocument/2006/relationships/image" Target="../media/image38.png"/><Relationship Id="rId4" Type="http://schemas.openxmlformats.org/officeDocument/2006/relationships/tags" Target="../tags/tag363.xml"/><Relationship Id="rId9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370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6" Type="http://schemas.openxmlformats.org/officeDocument/2006/relationships/tags" Target="../tags/tag373.xml"/><Relationship Id="rId5" Type="http://schemas.openxmlformats.org/officeDocument/2006/relationships/tags" Target="../tags/tag372.xml"/><Relationship Id="rId4" Type="http://schemas.openxmlformats.org/officeDocument/2006/relationships/tags" Target="../tags/tag371.xml"/><Relationship Id="rId9" Type="http://schemas.openxmlformats.org/officeDocument/2006/relationships/image" Target="../media/image4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376.xml"/><Relationship Id="rId7" Type="http://schemas.openxmlformats.org/officeDocument/2006/relationships/tags" Target="../tags/tag380.xml"/><Relationship Id="rId2" Type="http://schemas.openxmlformats.org/officeDocument/2006/relationships/tags" Target="../tags/tag375.xml"/><Relationship Id="rId1" Type="http://schemas.openxmlformats.org/officeDocument/2006/relationships/tags" Target="../tags/tag374.xml"/><Relationship Id="rId6" Type="http://schemas.openxmlformats.org/officeDocument/2006/relationships/tags" Target="../tags/tag379.xml"/><Relationship Id="rId5" Type="http://schemas.openxmlformats.org/officeDocument/2006/relationships/tags" Target="../tags/tag378.xml"/><Relationship Id="rId10" Type="http://schemas.openxmlformats.org/officeDocument/2006/relationships/image" Target="../media/image42.png"/><Relationship Id="rId4" Type="http://schemas.openxmlformats.org/officeDocument/2006/relationships/tags" Target="../tags/tag377.xml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Layout" Target="../slideLayouts/slideLayout50.xml"/><Relationship Id="rId4" Type="http://schemas.openxmlformats.org/officeDocument/2006/relationships/tags" Target="../tags/tag3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383.xml"/><Relationship Id="rId2" Type="http://schemas.openxmlformats.org/officeDocument/2006/relationships/tags" Target="../tags/tag382.xml"/><Relationship Id="rId1" Type="http://schemas.openxmlformats.org/officeDocument/2006/relationships/tags" Target="../tags/tag381.xml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386.xml"/><Relationship Id="rId7" Type="http://schemas.openxmlformats.org/officeDocument/2006/relationships/image" Target="../media/image25.png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38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89.xml"/><Relationship Id="rId1" Type="http://schemas.openxmlformats.org/officeDocument/2006/relationships/tags" Target="../tags/tag388.xml"/><Relationship Id="rId4" Type="http://schemas.openxmlformats.org/officeDocument/2006/relationships/image" Target="../media/image43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tags" Target="../tags/tag397.xml"/><Relationship Id="rId3" Type="http://schemas.openxmlformats.org/officeDocument/2006/relationships/tags" Target="../tags/tag392.xml"/><Relationship Id="rId7" Type="http://schemas.openxmlformats.org/officeDocument/2006/relationships/tags" Target="../tags/tag396.xml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tags" Target="../tags/tag395.xml"/><Relationship Id="rId11" Type="http://schemas.openxmlformats.org/officeDocument/2006/relationships/image" Target="../media/image45.png"/><Relationship Id="rId5" Type="http://schemas.openxmlformats.org/officeDocument/2006/relationships/tags" Target="../tags/tag394.xml"/><Relationship Id="rId10" Type="http://schemas.openxmlformats.org/officeDocument/2006/relationships/image" Target="../media/image44.png"/><Relationship Id="rId4" Type="http://schemas.openxmlformats.org/officeDocument/2006/relationships/tags" Target="../tags/tag393.xml"/><Relationship Id="rId9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tags" Target="../tags/tag400.xml"/><Relationship Id="rId2" Type="http://schemas.openxmlformats.org/officeDocument/2006/relationships/tags" Target="../tags/tag399.xml"/><Relationship Id="rId1" Type="http://schemas.openxmlformats.org/officeDocument/2006/relationships/tags" Target="../tags/tag398.xml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23.xml"/><Relationship Id="rId4" Type="http://schemas.openxmlformats.org/officeDocument/2006/relationships/tags" Target="../tags/tag40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tags" Target="../tags/tag404.xml"/><Relationship Id="rId2" Type="http://schemas.openxmlformats.org/officeDocument/2006/relationships/tags" Target="../tags/tag403.xml"/><Relationship Id="rId1" Type="http://schemas.openxmlformats.org/officeDocument/2006/relationships/tags" Target="../tags/tag402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406.xml"/><Relationship Id="rId4" Type="http://schemas.openxmlformats.org/officeDocument/2006/relationships/tags" Target="../tags/tag40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409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408.xml"/><Relationship Id="rId1" Type="http://schemas.openxmlformats.org/officeDocument/2006/relationships/tags" Target="../tags/tag407.xml"/><Relationship Id="rId6" Type="http://schemas.openxmlformats.org/officeDocument/2006/relationships/tags" Target="../tags/tag412.xml"/><Relationship Id="rId5" Type="http://schemas.openxmlformats.org/officeDocument/2006/relationships/tags" Target="../tags/tag411.xml"/><Relationship Id="rId4" Type="http://schemas.openxmlformats.org/officeDocument/2006/relationships/tags" Target="../tags/tag41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tags" Target="../tags/tag415.xml"/><Relationship Id="rId2" Type="http://schemas.openxmlformats.org/officeDocument/2006/relationships/tags" Target="../tags/tag414.xml"/><Relationship Id="rId1" Type="http://schemas.openxmlformats.org/officeDocument/2006/relationships/tags" Target="../tags/tag413.xml"/><Relationship Id="rId4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mailto:frederic.bergeron@bibl.ulaval.ca" TargetMode="Externa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1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slideLayout" Target="../slideLayouts/slideLayout50.xml"/><Relationship Id="rId5" Type="http://schemas.openxmlformats.org/officeDocument/2006/relationships/tags" Target="../tags/tag39.xml"/><Relationship Id="rId10" Type="http://schemas.openxmlformats.org/officeDocument/2006/relationships/tags" Target="../tags/tag44.xml"/><Relationship Id="rId4" Type="http://schemas.openxmlformats.org/officeDocument/2006/relationships/tags" Target="../tags/tag38.xml"/><Relationship Id="rId9" Type="http://schemas.openxmlformats.org/officeDocument/2006/relationships/tags" Target="../tags/tag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/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" b="633"/>
          <a:stretch>
            <a:fillRect/>
          </a:stretch>
        </p:blipFill>
        <p:spPr/>
      </p:pic>
      <p:sp>
        <p:nvSpPr>
          <p:cNvPr id="2" name="Titr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4749800" y="669701"/>
            <a:ext cx="6578600" cy="2632299"/>
          </a:xfrm>
        </p:spPr>
        <p:txBody>
          <a:bodyPr/>
          <a:lstStyle/>
          <a:p>
            <a:r>
              <a:rPr lang="fr-CA" dirty="0" smtClean="0"/>
              <a:t>Recherche dans les bases de données bibliographiques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4749800" y="3177275"/>
            <a:ext cx="6578600" cy="766762"/>
          </a:xfrm>
        </p:spPr>
        <p:txBody>
          <a:bodyPr/>
          <a:lstStyle/>
          <a:p>
            <a:r>
              <a:rPr lang="fr-CA" dirty="0"/>
              <a:t>Réseau québécois de recherche en soins palliatifs et de fin de </a:t>
            </a:r>
            <a:r>
              <a:rPr lang="fr-CA" dirty="0" smtClean="0"/>
              <a:t>vie (RQSPAL)</a:t>
            </a:r>
            <a:endParaRPr lang="fr-CA" dirty="0"/>
          </a:p>
          <a:p>
            <a:endParaRPr lang="fr-CA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dirty="0" smtClean="0"/>
              <a:t>Automne 2020</a:t>
            </a:r>
            <a:endParaRPr lang="fr-CA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5"/>
            <p:custDataLst>
              <p:tags r:id="rId5"/>
            </p:custDataLst>
          </p:nvPr>
        </p:nvSpPr>
        <p:spPr>
          <a:xfrm>
            <a:off x="8280400" y="4459134"/>
            <a:ext cx="3622842" cy="738554"/>
          </a:xfrm>
        </p:spPr>
        <p:txBody>
          <a:bodyPr/>
          <a:lstStyle/>
          <a:p>
            <a:r>
              <a:rPr lang="fr-CA" b="1" dirty="0">
                <a:solidFill>
                  <a:schemeClr val="accent4"/>
                </a:solidFill>
              </a:rPr>
              <a:t>Frédéric Bergeron</a:t>
            </a:r>
            <a:r>
              <a:rPr lang="fr-CA" dirty="0">
                <a:solidFill>
                  <a:schemeClr val="accent4"/>
                </a:solidFill>
              </a:rPr>
              <a:t/>
            </a:r>
            <a:br>
              <a:rPr lang="fr-CA" dirty="0">
                <a:solidFill>
                  <a:schemeClr val="accent4"/>
                </a:solidFill>
              </a:rPr>
            </a:br>
            <a:r>
              <a:rPr lang="fr-CA" dirty="0" smtClean="0">
                <a:solidFill>
                  <a:schemeClr val="accent4"/>
                </a:solidFill>
              </a:rPr>
              <a:t>Bibliothécaire en sciences de la santé</a:t>
            </a:r>
          </a:p>
          <a:p>
            <a:r>
              <a:rPr lang="fr-CA" dirty="0" smtClean="0">
                <a:solidFill>
                  <a:schemeClr val="accent4"/>
                </a:solidFill>
              </a:rPr>
              <a:t>Formateur Cochrane </a:t>
            </a:r>
          </a:p>
        </p:txBody>
      </p:sp>
    </p:spTree>
    <p:extLst>
      <p:ext uri="{BB962C8B-B14F-4D97-AF65-F5344CB8AC3E}">
        <p14:creationId xmlns:p14="http://schemas.microsoft.com/office/powerpoint/2010/main" val="126865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Les symboles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10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0CCC51F-DBFF-4BEA-96B8-B0B363E6CBB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38200" y="3016114"/>
            <a:ext cx="360226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fr-CA" sz="3200" dirty="0" err="1">
                <a:solidFill>
                  <a:srgbClr val="64645F"/>
                </a:solidFill>
              </a:rPr>
              <a:t>Literacy</a:t>
            </a:r>
            <a:r>
              <a:rPr lang="fr-CA" sz="3200" dirty="0">
                <a:solidFill>
                  <a:srgbClr val="64645F"/>
                </a:solidFill>
              </a:rPr>
              <a:t>[TIAB]  OR</a:t>
            </a:r>
          </a:p>
          <a:p>
            <a:pPr defTabSz="457200">
              <a:defRPr/>
            </a:pPr>
            <a:r>
              <a:rPr lang="fr-CA" sz="3200" dirty="0">
                <a:solidFill>
                  <a:srgbClr val="64645F"/>
                </a:solidFill>
              </a:rPr>
              <a:t>Read</a:t>
            </a:r>
            <a:r>
              <a:rPr lang="fr-CA" sz="3200" dirty="0">
                <a:solidFill>
                  <a:srgbClr val="0070C0"/>
                </a:solidFill>
              </a:rPr>
              <a:t>*</a:t>
            </a:r>
            <a:r>
              <a:rPr lang="fr-CA" sz="3200" dirty="0">
                <a:solidFill>
                  <a:srgbClr val="64645F"/>
                </a:solidFill>
              </a:rPr>
              <a:t>[TIAB]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B98CF27-F25D-451C-B9B3-FE3DBF514D9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505057" y="2536945"/>
            <a:ext cx="3578224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fr-CA" sz="3200" dirty="0">
                <a:solidFill>
                  <a:srgbClr val="64645F"/>
                </a:solidFill>
              </a:rPr>
              <a:t>Read</a:t>
            </a:r>
            <a:r>
              <a:rPr lang="fr-CA" sz="3200" dirty="0">
                <a:solidFill>
                  <a:srgbClr val="0070C0"/>
                </a:solidFill>
              </a:rPr>
              <a:t>ing </a:t>
            </a:r>
            <a:r>
              <a:rPr lang="fr-CA" sz="3200" dirty="0" err="1">
                <a:solidFill>
                  <a:srgbClr val="0070C0"/>
                </a:solidFill>
              </a:rPr>
              <a:t>skills</a:t>
            </a:r>
            <a:endParaRPr lang="fr-CA" sz="3200" dirty="0">
              <a:solidFill>
                <a:srgbClr val="0070C0"/>
              </a:solidFill>
            </a:endParaRPr>
          </a:p>
          <a:p>
            <a:pPr defTabSz="457200">
              <a:defRPr/>
            </a:pPr>
            <a:r>
              <a:rPr lang="fr-CA" sz="3200" dirty="0">
                <a:solidFill>
                  <a:srgbClr val="64645F"/>
                </a:solidFill>
              </a:rPr>
              <a:t>Read</a:t>
            </a:r>
            <a:r>
              <a:rPr lang="fr-CA" sz="3200" dirty="0">
                <a:solidFill>
                  <a:srgbClr val="0070C0"/>
                </a:solidFill>
              </a:rPr>
              <a:t>ing </a:t>
            </a:r>
            <a:r>
              <a:rPr lang="fr-CA" sz="3200" dirty="0" err="1">
                <a:solidFill>
                  <a:srgbClr val="0070C0"/>
                </a:solidFill>
              </a:rPr>
              <a:t>ability</a:t>
            </a:r>
            <a:endParaRPr lang="fr-CA" sz="3200" dirty="0">
              <a:solidFill>
                <a:srgbClr val="0070C0"/>
              </a:solidFill>
            </a:endParaRPr>
          </a:p>
          <a:p>
            <a:pPr defTabSz="457200">
              <a:defRPr/>
            </a:pPr>
            <a:r>
              <a:rPr lang="fr-CA" sz="3200" dirty="0">
                <a:solidFill>
                  <a:srgbClr val="64645F"/>
                </a:solidFill>
              </a:rPr>
              <a:t>Read</a:t>
            </a:r>
            <a:r>
              <a:rPr lang="fr-CA" sz="3200" dirty="0">
                <a:solidFill>
                  <a:srgbClr val="0070C0"/>
                </a:solidFill>
              </a:rPr>
              <a:t>ing </a:t>
            </a:r>
            <a:r>
              <a:rPr lang="fr-CA" sz="3200" dirty="0" err="1">
                <a:solidFill>
                  <a:srgbClr val="0070C0"/>
                </a:solidFill>
              </a:rPr>
              <a:t>abilities</a:t>
            </a:r>
            <a:endParaRPr lang="fr-CA" sz="3200" dirty="0">
              <a:solidFill>
                <a:srgbClr val="0070C0"/>
              </a:solidFill>
            </a:endParaRPr>
          </a:p>
          <a:p>
            <a:pPr defTabSz="457200">
              <a:defRPr/>
            </a:pPr>
            <a:r>
              <a:rPr lang="fr-CA" sz="3200" dirty="0">
                <a:solidFill>
                  <a:srgbClr val="64645F"/>
                </a:solidFill>
              </a:rPr>
              <a:t>Read</a:t>
            </a:r>
            <a:r>
              <a:rPr lang="fr-CA" sz="3200" dirty="0">
                <a:solidFill>
                  <a:srgbClr val="0070C0"/>
                </a:solidFill>
              </a:rPr>
              <a:t>ing </a:t>
            </a:r>
            <a:r>
              <a:rPr lang="fr-CA" sz="3200" dirty="0" err="1">
                <a:solidFill>
                  <a:srgbClr val="0070C0"/>
                </a:solidFill>
              </a:rPr>
              <a:t>Disorders</a:t>
            </a:r>
            <a:endParaRPr lang="fr-CA" sz="3200" dirty="0">
              <a:solidFill>
                <a:srgbClr val="0070C0"/>
              </a:solidFill>
            </a:endParaRPr>
          </a:p>
          <a:p>
            <a:pPr defTabSz="457200">
              <a:defRPr/>
            </a:pPr>
            <a:r>
              <a:rPr lang="fr-CA" sz="3200" dirty="0">
                <a:solidFill>
                  <a:srgbClr val="64645F"/>
                </a:solidFill>
              </a:rPr>
              <a:t>Read</a:t>
            </a:r>
          </a:p>
        </p:txBody>
      </p:sp>
      <p:sp>
        <p:nvSpPr>
          <p:cNvPr id="14" name="Accolade fermante 13">
            <a:extLst>
              <a:ext uri="{FF2B5EF4-FFF2-40B4-BE49-F238E27FC236}">
                <a16:creationId xmlns="" xmlns:a16="http://schemas.microsoft.com/office/drawing/2014/main" id="{368E0EF4-2C9E-4AEC-9741-76F9ABB1235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0800000">
            <a:off x="4765166" y="2854406"/>
            <a:ext cx="415194" cy="1459031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fr-CA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214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Limites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63% des articles dans </a:t>
            </a:r>
            <a:r>
              <a:rPr lang="fr-CA" sz="2400" dirty="0" err="1"/>
              <a:t>Pubmed</a:t>
            </a:r>
            <a:r>
              <a:rPr lang="fr-CA" sz="2400" dirty="0"/>
              <a:t> </a:t>
            </a:r>
            <a:r>
              <a:rPr lang="fr-CA" sz="2400" dirty="0" smtClean="0"/>
              <a:t>possèdent des </a:t>
            </a:r>
            <a:r>
              <a:rPr lang="fr-CA" sz="2400" dirty="0"/>
              <a:t>résumés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11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AAB39D65-A163-4046-AB6C-B2C5DDF437B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443934" y="2017318"/>
            <a:ext cx="5012169" cy="42157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FAE89C0-159B-4753-9B48-E37E2F1E9C8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76137" y="6340792"/>
            <a:ext cx="53612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fr-CA" sz="1200" dirty="0">
                <a:solidFill>
                  <a:srgbClr val="64645F"/>
                </a:solidFill>
              </a:rPr>
              <a:t>Source: https://www.nlm.nih.gov/bsd/medline_lang_distr.html</a:t>
            </a:r>
          </a:p>
        </p:txBody>
      </p:sp>
    </p:spTree>
    <p:extLst>
      <p:ext uri="{BB962C8B-B14F-4D97-AF65-F5344CB8AC3E}">
        <p14:creationId xmlns:p14="http://schemas.microsoft.com/office/powerpoint/2010/main" val="249899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Limites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838200" y="1452427"/>
            <a:ext cx="5899484" cy="457201"/>
          </a:xfrm>
        </p:spPr>
        <p:txBody>
          <a:bodyPr>
            <a:noAutofit/>
          </a:bodyPr>
          <a:lstStyle/>
          <a:p>
            <a:r>
              <a:rPr lang="fr-CA" sz="2400" dirty="0"/>
              <a:t>30% </a:t>
            </a:r>
            <a:r>
              <a:rPr lang="fr-CA" sz="2400" dirty="0" smtClean="0"/>
              <a:t>des résumés récents sont </a:t>
            </a:r>
            <a:r>
              <a:rPr lang="fr-CA" sz="2400" dirty="0"/>
              <a:t>structurés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12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A94593EE-9F48-474C-BD6B-99EBA6BEDF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2689" y="2003485"/>
            <a:ext cx="6224995" cy="3183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C153828B-F770-4E55-BBEA-10813C58DEB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057421" y="4840496"/>
            <a:ext cx="6983129" cy="19828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162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Limites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Utilisation </a:t>
            </a:r>
            <a:r>
              <a:rPr lang="fr-CA" sz="2400" dirty="0" smtClean="0"/>
              <a:t>d’une nomenclature non-scientifique</a:t>
            </a:r>
            <a:endParaRPr lang="fr-CA" sz="24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13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DD3F68F2-77E1-4A75-AAE7-CC3760CEEEF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76225" y="3098144"/>
            <a:ext cx="7047619" cy="103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0F55B6DD-C923-41CF-8EA9-7A6D8F27150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83496" y="1934462"/>
            <a:ext cx="3304762" cy="11238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4D3AA7FE-6CEB-4A7C-B763-70682CF86A2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76225" y="4263924"/>
            <a:ext cx="5676190" cy="21333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963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Vocabulaire contrôlé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Généralités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838200" y="2160000"/>
            <a:ext cx="7739130" cy="3690269"/>
          </a:xfrm>
        </p:spPr>
        <p:txBody>
          <a:bodyPr/>
          <a:lstStyle/>
          <a:p>
            <a:r>
              <a:rPr lang="fr-CA" b="1" dirty="0"/>
              <a:t>Définition: langage particulier </a:t>
            </a:r>
            <a:r>
              <a:rPr lang="fr-CA" dirty="0"/>
              <a:t>utilisé dans une base de données bibliographiques pour décrire le contenu des articles indexés.</a:t>
            </a:r>
          </a:p>
          <a:p>
            <a:r>
              <a:rPr lang="fr-CA" dirty="0"/>
              <a:t>Les termes choisis pour la recherche doivent d’abord être validé par le </a:t>
            </a:r>
            <a:r>
              <a:rPr lang="fr-CA" b="1" dirty="0"/>
              <a:t>thésaurus</a:t>
            </a:r>
            <a:r>
              <a:rPr lang="fr-CA" dirty="0"/>
              <a:t> avant d’être utilisés</a:t>
            </a:r>
          </a:p>
          <a:p>
            <a:r>
              <a:rPr lang="fr-CA" dirty="0"/>
              <a:t>Privilégier le champ </a:t>
            </a:r>
            <a:r>
              <a:rPr lang="fr-CA" b="1" dirty="0"/>
              <a:t>Sujet</a:t>
            </a:r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14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948574-8D5B-4715-8882-A005F00EE77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482668" y="497319"/>
            <a:ext cx="1231445" cy="85034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lèche : en arc 8">
            <a:extLst>
              <a:ext uri="{FF2B5EF4-FFF2-40B4-BE49-F238E27FC236}">
                <a16:creationId xmlns="" xmlns:a16="http://schemas.microsoft.com/office/drawing/2014/main" id="{A7DDF4C3-E789-4C0C-AF01-AFD3B3A5311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415228" y="1378206"/>
            <a:ext cx="3658491" cy="3762927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F8053689-4C89-4547-98FF-90774D54847C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9148012" y="2417205"/>
            <a:ext cx="2243718" cy="1304902"/>
            <a:chOff x="2541408" y="781049"/>
            <a:chExt cx="2243718" cy="1304902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68E0748-5CC4-401E-AE17-E69D8517D546}"/>
                </a:ext>
              </a:extLst>
            </p:cNvPr>
            <p:cNvSpPr/>
            <p:nvPr/>
          </p:nvSpPr>
          <p:spPr>
            <a:xfrm>
              <a:off x="2541408" y="781049"/>
              <a:ext cx="2243718" cy="130490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ZoneTexte 13">
              <a:extLst>
                <a:ext uri="{FF2B5EF4-FFF2-40B4-BE49-F238E27FC236}">
                  <a16:creationId xmlns="" xmlns:a16="http://schemas.microsoft.com/office/drawing/2014/main" id="{B0FF6499-5C31-4C9D-918B-A7EBE4DA0F96}"/>
                </a:ext>
              </a:extLst>
            </p:cNvPr>
            <p:cNvSpPr txBox="1"/>
            <p:nvPr/>
          </p:nvSpPr>
          <p:spPr>
            <a:xfrm>
              <a:off x="2541408" y="781049"/>
              <a:ext cx="2243718" cy="13049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2000" b="1" dirty="0">
                  <a:solidFill>
                    <a:srgbClr val="6C6C69"/>
                  </a:solidFill>
                </a:rPr>
                <a:t>Vocabulaire contrôlé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2000" b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 </a:t>
              </a:r>
              <a:r>
                <a:rPr lang="fr-CA" sz="2000" dirty="0">
                  <a:solidFill>
                    <a:schemeClr val="accent3"/>
                  </a:solidFill>
                  <a:latin typeface="Arial Narrow" panose="020B0606020202030204" pitchFamily="34" charset="0"/>
                </a:rPr>
                <a:t>(thésaurus)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698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796925"/>
            <a:ext cx="10515600" cy="666034"/>
          </a:xfrm>
        </p:spPr>
        <p:txBody>
          <a:bodyPr/>
          <a:lstStyle/>
          <a:p>
            <a:r>
              <a:rPr lang="fr-CA" dirty="0"/>
              <a:t>Vocabulaire contrôlé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30706" y="1587470"/>
            <a:ext cx="6148211" cy="3703905"/>
          </a:xfrm>
        </p:spPr>
        <p:txBody>
          <a:bodyPr/>
          <a:lstStyle/>
          <a:p>
            <a:r>
              <a:rPr lang="fr-CA" dirty="0">
                <a:solidFill>
                  <a:srgbClr val="6C6C69"/>
                </a:solidFill>
              </a:rPr>
              <a:t>Grâce au thésaurus, les articles sont </a:t>
            </a:r>
            <a:r>
              <a:rPr lang="fr-CA" b="1" dirty="0">
                <a:solidFill>
                  <a:srgbClr val="6C6C69"/>
                </a:solidFill>
              </a:rPr>
              <a:t>indexés uniformément, </a:t>
            </a:r>
            <a:r>
              <a:rPr lang="fr-CA" dirty="0">
                <a:solidFill>
                  <a:srgbClr val="6C6C69"/>
                </a:solidFill>
              </a:rPr>
              <a:t>peu importe le vocabulaire utilisé par l’auteur </a:t>
            </a:r>
            <a:endParaRPr lang="fr-CA" b="1" dirty="0"/>
          </a:p>
          <a:p>
            <a:pPr lvl="1"/>
            <a:r>
              <a:rPr lang="fr-CA" b="1" dirty="0"/>
              <a:t>L’avantage : </a:t>
            </a:r>
            <a:r>
              <a:rPr lang="fr-CA" dirty="0"/>
              <a:t>supprime l'ambiguïté du langage naturel </a:t>
            </a:r>
            <a:r>
              <a:rPr lang="fr-CA" strike="sngStrike" dirty="0"/>
              <a:t>(synonymes / variantes orthographiques)</a:t>
            </a:r>
          </a:p>
          <a:p>
            <a:pPr lvl="1"/>
            <a:r>
              <a:rPr lang="fr-CA" b="1" dirty="0"/>
              <a:t>L’inconvénient: </a:t>
            </a:r>
            <a:r>
              <a:rPr lang="fr-CA" dirty="0"/>
              <a:t>le choix du terme jusqu’à la manière de l’écrire est imposé par la base de données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15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="" xmlns:a16="http://schemas.microsoft.com/office/drawing/2014/main" id="{F37D0C40-AFB9-464D-9C87-F57B6837D7AA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081615" y="3437055"/>
            <a:ext cx="1754788" cy="1608376"/>
            <a:chOff x="2232571" y="1722748"/>
            <a:chExt cx="1754788" cy="1608376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1" name="Ellipse 50">
              <a:extLst>
                <a:ext uri="{FF2B5EF4-FFF2-40B4-BE49-F238E27FC236}">
                  <a16:creationId xmlns="" xmlns:a16="http://schemas.microsoft.com/office/drawing/2014/main" id="{B7A4D00A-C167-43CD-A079-670754AF8097}"/>
                </a:ext>
              </a:extLst>
            </p:cNvPr>
            <p:cNvSpPr/>
            <p:nvPr/>
          </p:nvSpPr>
          <p:spPr>
            <a:xfrm>
              <a:off x="2232571" y="1722748"/>
              <a:ext cx="1754788" cy="1608376"/>
            </a:xfrm>
            <a:prstGeom prst="ellipse">
              <a:avLst/>
            </a:prstGeom>
            <a:grpFill/>
            <a:ln w="1905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52" name="Ellipse 4">
              <a:extLst>
                <a:ext uri="{FF2B5EF4-FFF2-40B4-BE49-F238E27FC236}">
                  <a16:creationId xmlns="" xmlns:a16="http://schemas.microsoft.com/office/drawing/2014/main" id="{A537B2A1-DCB1-4DA7-AF1C-B8D9C875E227}"/>
                </a:ext>
              </a:extLst>
            </p:cNvPr>
            <p:cNvSpPr txBox="1"/>
            <p:nvPr/>
          </p:nvSpPr>
          <p:spPr>
            <a:xfrm>
              <a:off x="2489554" y="1958289"/>
              <a:ext cx="1240822" cy="1137294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r-CA" dirty="0" err="1">
                  <a:solidFill>
                    <a:sysClr val="window" lastClr="FFFFFF"/>
                  </a:solidFill>
                  <a:latin typeface="Calibri Light" panose="020F0302020204030204" pitchFamily="34" charset="0"/>
                </a:rPr>
                <a:t>Simeprevir</a:t>
              </a:r>
              <a:endParaRPr lang="fr-CA" sz="1600" dirty="0">
                <a:solidFill>
                  <a:sysClr val="window" lastClr="FFFFFF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="" xmlns:a16="http://schemas.microsoft.com/office/drawing/2014/main" id="{7CEAF220-F060-4537-A713-6691BD9C1CE1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7733126" y="3077723"/>
            <a:ext cx="451765" cy="339193"/>
            <a:chOff x="2884082" y="1363416"/>
            <a:chExt cx="451765" cy="339193"/>
          </a:xfr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</p:grpSpPr>
        <p:sp>
          <p:nvSpPr>
            <p:cNvPr id="49" name="Flèche : droite 48">
              <a:extLst>
                <a:ext uri="{FF2B5EF4-FFF2-40B4-BE49-F238E27FC236}">
                  <a16:creationId xmlns="" xmlns:a16="http://schemas.microsoft.com/office/drawing/2014/main" id="{CE7D28EF-0D05-43EB-A052-484AA87676CD}"/>
                </a:ext>
              </a:extLst>
            </p:cNvPr>
            <p:cNvSpPr/>
            <p:nvPr/>
          </p:nvSpPr>
          <p:spPr>
            <a:xfrm rot="16200000">
              <a:off x="2940368" y="1307130"/>
              <a:ext cx="339193" cy="45176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noFill/>
            </a:ln>
            <a:effectLst/>
          </p:spPr>
        </p:sp>
        <p:sp>
          <p:nvSpPr>
            <p:cNvPr id="50" name="Flèche : droite 6">
              <a:extLst>
                <a:ext uri="{FF2B5EF4-FFF2-40B4-BE49-F238E27FC236}">
                  <a16:creationId xmlns="" xmlns:a16="http://schemas.microsoft.com/office/drawing/2014/main" id="{36BD29B1-3EB4-449C-988A-3E559CD815D4}"/>
                </a:ext>
              </a:extLst>
            </p:cNvPr>
            <p:cNvSpPr txBox="1"/>
            <p:nvPr/>
          </p:nvSpPr>
          <p:spPr>
            <a:xfrm rot="16200000">
              <a:off x="2991247" y="1448362"/>
              <a:ext cx="237435" cy="271059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fr-CA" sz="190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="" xmlns:a16="http://schemas.microsoft.com/office/drawing/2014/main" id="{98C05B1F-436F-47CE-B0D5-602DACA24615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7294649" y="1717127"/>
            <a:ext cx="1328720" cy="1328720"/>
            <a:chOff x="2445605" y="2820"/>
            <a:chExt cx="1328720" cy="132872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7" name="Ellipse 46">
              <a:extLst>
                <a:ext uri="{FF2B5EF4-FFF2-40B4-BE49-F238E27FC236}">
                  <a16:creationId xmlns="" xmlns:a16="http://schemas.microsoft.com/office/drawing/2014/main" id="{062C5CAE-A810-4ADD-981D-8C37A19A7268}"/>
                </a:ext>
              </a:extLst>
            </p:cNvPr>
            <p:cNvSpPr/>
            <p:nvPr/>
          </p:nvSpPr>
          <p:spPr>
            <a:xfrm>
              <a:off x="2445605" y="2820"/>
              <a:ext cx="1328720" cy="1328720"/>
            </a:xfrm>
            <a:prstGeom prst="ellipse">
              <a:avLst/>
            </a:prstGeom>
            <a:grpFill/>
            <a:ln w="1905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48" name="Ellipse 8">
              <a:extLst>
                <a:ext uri="{FF2B5EF4-FFF2-40B4-BE49-F238E27FC236}">
                  <a16:creationId xmlns="" xmlns:a16="http://schemas.microsoft.com/office/drawing/2014/main" id="{72D81A7D-48A3-4FBA-9479-04B4FB5620A2}"/>
                </a:ext>
              </a:extLst>
            </p:cNvPr>
            <p:cNvSpPr txBox="1"/>
            <p:nvPr/>
          </p:nvSpPr>
          <p:spPr>
            <a:xfrm>
              <a:off x="2640192" y="197407"/>
              <a:ext cx="939546" cy="939546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r-FR" dirty="0" err="1">
                  <a:solidFill>
                    <a:sysClr val="window" lastClr="FFFFFF"/>
                  </a:solidFill>
                  <a:latin typeface="Calibri Light" panose="020F0302020204030204" pitchFamily="34" charset="0"/>
                </a:rPr>
                <a:t>Olysio</a:t>
              </a:r>
              <a:endParaRPr lang="fr-CA" dirty="0">
                <a:solidFill>
                  <a:sysClr val="window" lastClr="FFFFFF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="" xmlns:a16="http://schemas.microsoft.com/office/drawing/2014/main" id="{3F2F8613-1AC5-446B-B878-84ADB15E8802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8713459" y="4525983"/>
            <a:ext cx="259945" cy="451765"/>
            <a:chOff x="3864415" y="2811676"/>
            <a:chExt cx="259945" cy="451765"/>
          </a:xfr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</p:grpSpPr>
        <p:sp>
          <p:nvSpPr>
            <p:cNvPr id="45" name="Flèche : droite 44">
              <a:extLst>
                <a:ext uri="{FF2B5EF4-FFF2-40B4-BE49-F238E27FC236}">
                  <a16:creationId xmlns="" xmlns:a16="http://schemas.microsoft.com/office/drawing/2014/main" id="{C7663538-8968-4FA2-8D18-9966A15B0C3A}"/>
                </a:ext>
              </a:extLst>
            </p:cNvPr>
            <p:cNvSpPr/>
            <p:nvPr/>
          </p:nvSpPr>
          <p:spPr>
            <a:xfrm rot="1800000">
              <a:off x="3864415" y="2811676"/>
              <a:ext cx="259945" cy="45176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noFill/>
            </a:ln>
            <a:effectLst/>
          </p:spPr>
        </p:sp>
        <p:sp>
          <p:nvSpPr>
            <p:cNvPr id="46" name="Flèche : droite 10">
              <a:extLst>
                <a:ext uri="{FF2B5EF4-FFF2-40B4-BE49-F238E27FC236}">
                  <a16:creationId xmlns="" xmlns:a16="http://schemas.microsoft.com/office/drawing/2014/main" id="{C1EE8E69-3924-4578-8125-0F58D107D6C6}"/>
                </a:ext>
              </a:extLst>
            </p:cNvPr>
            <p:cNvSpPr txBox="1"/>
            <p:nvPr/>
          </p:nvSpPr>
          <p:spPr>
            <a:xfrm rot="1800000">
              <a:off x="3869639" y="2882533"/>
              <a:ext cx="181962" cy="271059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fr-CA" sz="190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="" xmlns:a16="http://schemas.microsoft.com/office/drawing/2014/main" id="{80BB8200-4038-499B-95B5-C829D4F3A674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8905245" y="4506761"/>
            <a:ext cx="1328720" cy="1328720"/>
            <a:chOff x="4056201" y="2792454"/>
            <a:chExt cx="1328720" cy="132872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3" name="Ellipse 42">
              <a:extLst>
                <a:ext uri="{FF2B5EF4-FFF2-40B4-BE49-F238E27FC236}">
                  <a16:creationId xmlns="" xmlns:a16="http://schemas.microsoft.com/office/drawing/2014/main" id="{5D68AE8F-CC11-48C9-8D78-0334D3C3C557}"/>
                </a:ext>
              </a:extLst>
            </p:cNvPr>
            <p:cNvSpPr/>
            <p:nvPr/>
          </p:nvSpPr>
          <p:spPr>
            <a:xfrm>
              <a:off x="4056201" y="2792454"/>
              <a:ext cx="1328720" cy="1328720"/>
            </a:xfrm>
            <a:prstGeom prst="ellipse">
              <a:avLst/>
            </a:prstGeom>
            <a:grpFill/>
            <a:ln w="1905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44" name="Ellipse 12">
              <a:extLst>
                <a:ext uri="{FF2B5EF4-FFF2-40B4-BE49-F238E27FC236}">
                  <a16:creationId xmlns="" xmlns:a16="http://schemas.microsoft.com/office/drawing/2014/main" id="{FBA37260-A2AF-400E-B6A5-1BA75B24A9C2}"/>
                </a:ext>
              </a:extLst>
            </p:cNvPr>
            <p:cNvSpPr txBox="1"/>
            <p:nvPr/>
          </p:nvSpPr>
          <p:spPr>
            <a:xfrm>
              <a:off x="4250788" y="2987041"/>
              <a:ext cx="939546" cy="939546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r-CA" dirty="0" err="1">
                  <a:solidFill>
                    <a:sysClr val="window" lastClr="FFFFFF"/>
                  </a:solidFill>
                  <a:latin typeface="Calibri Light" panose="020F0302020204030204" pitchFamily="34" charset="0"/>
                </a:rPr>
                <a:t>Galexos</a:t>
              </a:r>
              <a:endParaRPr lang="fr-CA" dirty="0">
                <a:solidFill>
                  <a:sysClr val="window" lastClr="FFFFFF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="" xmlns:a16="http://schemas.microsoft.com/office/drawing/2014/main" id="{E559C939-96B4-4080-B82E-B72568F23317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6920686" y="4525983"/>
            <a:ext cx="307802" cy="451765"/>
            <a:chOff x="2071642" y="2811676"/>
            <a:chExt cx="307802" cy="451765"/>
          </a:xfr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</p:grpSpPr>
        <p:sp>
          <p:nvSpPr>
            <p:cNvPr id="41" name="Flèche : droite 40">
              <a:extLst>
                <a:ext uri="{FF2B5EF4-FFF2-40B4-BE49-F238E27FC236}">
                  <a16:creationId xmlns="" xmlns:a16="http://schemas.microsoft.com/office/drawing/2014/main" id="{2D759C34-DA8A-4AE9-B11B-A8BD2AA6433B}"/>
                </a:ext>
              </a:extLst>
            </p:cNvPr>
            <p:cNvSpPr/>
            <p:nvPr/>
          </p:nvSpPr>
          <p:spPr>
            <a:xfrm rot="9000000">
              <a:off x="2071642" y="2811676"/>
              <a:ext cx="307802" cy="45176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noFill/>
            </a:ln>
            <a:effectLst/>
          </p:spPr>
        </p:sp>
        <p:sp>
          <p:nvSpPr>
            <p:cNvPr id="42" name="Flèche : droite 14">
              <a:extLst>
                <a:ext uri="{FF2B5EF4-FFF2-40B4-BE49-F238E27FC236}">
                  <a16:creationId xmlns="" xmlns:a16="http://schemas.microsoft.com/office/drawing/2014/main" id="{AE69AA79-A9DD-4C8B-BB39-EA1DC3C91E8F}"/>
                </a:ext>
              </a:extLst>
            </p:cNvPr>
            <p:cNvSpPr txBox="1"/>
            <p:nvPr/>
          </p:nvSpPr>
          <p:spPr>
            <a:xfrm rot="19800000">
              <a:off x="2157797" y="2878944"/>
              <a:ext cx="215461" cy="271059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fr-CA" sz="1900" dirty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="" xmlns:a16="http://schemas.microsoft.com/office/drawing/2014/main" id="{E3A5E4EC-E839-479B-A90A-CA36CE0722C5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5684052" y="4506761"/>
            <a:ext cx="1328720" cy="1328720"/>
            <a:chOff x="835008" y="2792454"/>
            <a:chExt cx="1328720" cy="132872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9" name="Ellipse 38">
              <a:extLst>
                <a:ext uri="{FF2B5EF4-FFF2-40B4-BE49-F238E27FC236}">
                  <a16:creationId xmlns="" xmlns:a16="http://schemas.microsoft.com/office/drawing/2014/main" id="{835C6B6E-1858-4C7B-9D7E-749123101CD6}"/>
                </a:ext>
              </a:extLst>
            </p:cNvPr>
            <p:cNvSpPr/>
            <p:nvPr/>
          </p:nvSpPr>
          <p:spPr>
            <a:xfrm>
              <a:off x="835008" y="2792454"/>
              <a:ext cx="1328720" cy="1328720"/>
            </a:xfrm>
            <a:prstGeom prst="ellipse">
              <a:avLst/>
            </a:prstGeom>
            <a:grpFill/>
            <a:ln w="1905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40" name="Ellipse 16">
              <a:extLst>
                <a:ext uri="{FF2B5EF4-FFF2-40B4-BE49-F238E27FC236}">
                  <a16:creationId xmlns="" xmlns:a16="http://schemas.microsoft.com/office/drawing/2014/main" id="{A621504A-6C72-4E04-B2BD-4CA7E0684D5F}"/>
                </a:ext>
              </a:extLst>
            </p:cNvPr>
            <p:cNvSpPr txBox="1"/>
            <p:nvPr/>
          </p:nvSpPr>
          <p:spPr>
            <a:xfrm>
              <a:off x="1029595" y="2987041"/>
              <a:ext cx="939546" cy="939546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r-CA" dirty="0" err="1">
                  <a:solidFill>
                    <a:sysClr val="window" lastClr="FFFFFF"/>
                  </a:solidFill>
                  <a:latin typeface="Calibri Light" panose="020F0302020204030204" pitchFamily="34" charset="0"/>
                </a:rPr>
                <a:t>Sovriad</a:t>
              </a:r>
              <a:endParaRPr lang="fr-CA" dirty="0">
                <a:solidFill>
                  <a:sysClr val="window" lastClr="FFFFFF"/>
                </a:solidFill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315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51305" y="794649"/>
            <a:ext cx="10515600" cy="630000"/>
          </a:xfrm>
        </p:spPr>
        <p:txBody>
          <a:bodyPr/>
          <a:lstStyle/>
          <a:p>
            <a:r>
              <a:rPr lang="fr-CA" dirty="0"/>
              <a:t>Vocabulaire contrôlé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Accès au thésaurus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16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948574-8D5B-4715-8882-A005F00EE77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82668" y="497319"/>
            <a:ext cx="1231445" cy="85034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8995" y="2142724"/>
            <a:ext cx="7153573" cy="4523696"/>
          </a:xfrm>
          <a:prstGeom prst="rect">
            <a:avLst/>
          </a:prstGeom>
        </p:spPr>
      </p:pic>
      <p:sp>
        <p:nvSpPr>
          <p:cNvPr id="19" name="Flèche gauche 16">
            <a:extLst>
              <a:ext uri="{FF2B5EF4-FFF2-40B4-BE49-F238E27FC236}">
                <a16:creationId xmlns="" xmlns:a16="http://schemas.microsoft.com/office/drawing/2014/main" id="{839872F1-98F0-4DBD-B624-D04A4CCE8E7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8614499" y="5556705"/>
            <a:ext cx="949420" cy="8467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CA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448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MeSH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17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948574-8D5B-4715-8882-A005F00EE77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82668" y="497319"/>
            <a:ext cx="1231445" cy="85034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3DBC0C7-D9F5-4360-BC09-20403E37276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963067" y="1379306"/>
            <a:ext cx="1362136" cy="90351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6" name="Image 25">
            <a:extLst>
              <a:ext uri="{FF2B5EF4-FFF2-40B4-BE49-F238E27FC236}">
                <a16:creationId xmlns="" xmlns:a16="http://schemas.microsoft.com/office/drawing/2014/main" id="{B0A3B66D-F857-4358-AA2A-58B49BC0F1B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55766" y="1430936"/>
            <a:ext cx="6397209" cy="4870602"/>
          </a:xfrm>
          <a:prstGeom prst="rect">
            <a:avLst/>
          </a:prstGeom>
        </p:spPr>
      </p:pic>
      <p:sp>
        <p:nvSpPr>
          <p:cNvPr id="27" name="Espace réservé du texte 21">
            <a:extLst>
              <a:ext uri="{FF2B5EF4-FFF2-40B4-BE49-F238E27FC236}">
                <a16:creationId xmlns="" xmlns:a16="http://schemas.microsoft.com/office/drawing/2014/main" id="{E159CECE-316C-48A7-9CAD-31F3AEF9BEEE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2347262" y="5809712"/>
            <a:ext cx="1205802" cy="357447"/>
          </a:xfrm>
          <a:prstGeom prst="rect">
            <a:avLst/>
          </a:prstGeom>
          <a:gradFill flip="none" rotWithShape="1">
            <a:gsLst>
              <a:gs pos="0">
                <a:srgbClr val="5B9BD5">
                  <a:lumMod val="75000"/>
                  <a:shade val="30000"/>
                  <a:satMod val="115000"/>
                </a:srgbClr>
              </a:gs>
              <a:gs pos="50000">
                <a:srgbClr val="5B9BD5">
                  <a:lumMod val="75000"/>
                  <a:shade val="67500"/>
                  <a:satMod val="115000"/>
                </a:srgbClr>
              </a:gs>
              <a:gs pos="100000">
                <a:srgbClr val="5B9BD5">
                  <a:lumMod val="75000"/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CA" sz="1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Synonymes</a:t>
            </a:r>
            <a:endParaRPr lang="fr-CA" sz="1800" dirty="0">
              <a:solidFill>
                <a:prstClr val="whit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Espace réservé du texte 21">
            <a:extLst>
              <a:ext uri="{FF2B5EF4-FFF2-40B4-BE49-F238E27FC236}">
                <a16:creationId xmlns="" xmlns:a16="http://schemas.microsoft.com/office/drawing/2014/main" id="{81A12457-5B53-4285-8FC6-88701117032A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6981767" y="1709762"/>
            <a:ext cx="1136708" cy="357447"/>
          </a:xfrm>
          <a:prstGeom prst="rect">
            <a:avLst/>
          </a:prstGeom>
          <a:gradFill flip="none" rotWithShape="1">
            <a:gsLst>
              <a:gs pos="0">
                <a:srgbClr val="5B9BD5">
                  <a:lumMod val="75000"/>
                  <a:shade val="30000"/>
                  <a:satMod val="115000"/>
                </a:srgbClr>
              </a:gs>
              <a:gs pos="50000">
                <a:srgbClr val="5B9BD5">
                  <a:lumMod val="75000"/>
                  <a:shade val="67500"/>
                  <a:satMod val="115000"/>
                </a:srgbClr>
              </a:gs>
              <a:gs pos="100000">
                <a:srgbClr val="5B9BD5">
                  <a:lumMod val="75000"/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CA" sz="1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Définition</a:t>
            </a:r>
            <a:endParaRPr lang="fr-CA" sz="1800" dirty="0">
              <a:solidFill>
                <a:prstClr val="whit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Accolade ouvrante 28">
            <a:extLst>
              <a:ext uri="{FF2B5EF4-FFF2-40B4-BE49-F238E27FC236}">
                <a16:creationId xmlns="" xmlns:a16="http://schemas.microsoft.com/office/drawing/2014/main" id="{50C3E93C-A652-4600-B50C-7820CE35EA8F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0800000">
            <a:off x="1838350" y="5661372"/>
            <a:ext cx="336042" cy="684511"/>
          </a:xfrm>
          <a:prstGeom prst="leftBrace">
            <a:avLst>
              <a:gd name="adj1" fmla="val 0"/>
              <a:gd name="adj2" fmla="val 50000"/>
            </a:avLst>
          </a:prstGeom>
          <a:noFill/>
          <a:ln w="571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CA" kern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30" name="Espace réservé du texte 21">
            <a:extLst>
              <a:ext uri="{FF2B5EF4-FFF2-40B4-BE49-F238E27FC236}">
                <a16:creationId xmlns="" xmlns:a16="http://schemas.microsoft.com/office/drawing/2014/main" id="{69B864AA-A936-469E-9162-5773F22BE258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5179016" y="4567300"/>
            <a:ext cx="2250831" cy="357447"/>
          </a:xfrm>
          <a:prstGeom prst="rect">
            <a:avLst/>
          </a:prstGeom>
          <a:gradFill flip="none" rotWithShape="1">
            <a:gsLst>
              <a:gs pos="0">
                <a:srgbClr val="5B9BD5">
                  <a:lumMod val="75000"/>
                  <a:shade val="30000"/>
                  <a:satMod val="115000"/>
                </a:srgbClr>
              </a:gs>
              <a:gs pos="50000">
                <a:srgbClr val="5B9BD5">
                  <a:lumMod val="75000"/>
                  <a:shade val="67500"/>
                  <a:satMod val="115000"/>
                </a:srgbClr>
              </a:gs>
              <a:gs pos="100000">
                <a:srgbClr val="5B9BD5">
                  <a:lumMod val="75000"/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CA" sz="1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Concept majeur [</a:t>
            </a:r>
            <a:r>
              <a:rPr lang="fr-CA" sz="1800" b="1" dirty="0" err="1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Majr</a:t>
            </a:r>
            <a:r>
              <a:rPr lang="fr-CA" sz="1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]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="" xmlns:a16="http://schemas.microsoft.com/office/drawing/2014/main" id="{609B7745-5828-4885-8537-0E76CC136B89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 flipH="1">
            <a:off x="2303830" y="4738459"/>
            <a:ext cx="2875186" cy="15131"/>
          </a:xfrm>
          <a:prstGeom prst="straightConnector1">
            <a:avLst/>
          </a:prstGeom>
          <a:noFill/>
          <a:ln w="5715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2" name="Connecteur en angle 20">
            <a:extLst>
              <a:ext uri="{FF2B5EF4-FFF2-40B4-BE49-F238E27FC236}">
                <a16:creationId xmlns="" xmlns:a16="http://schemas.microsoft.com/office/drawing/2014/main" id="{E9529DF9-EABF-4657-AB85-750722791D8E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 rot="10800000">
            <a:off x="3881518" y="4932179"/>
            <a:ext cx="994784" cy="778040"/>
          </a:xfrm>
          <a:prstGeom prst="bentConnector3">
            <a:avLst>
              <a:gd name="adj1" fmla="val 50000"/>
            </a:avLst>
          </a:prstGeom>
          <a:noFill/>
          <a:ln w="5715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Espace réservé du texte 21">
            <a:extLst>
              <a:ext uri="{FF2B5EF4-FFF2-40B4-BE49-F238E27FC236}">
                <a16:creationId xmlns="" xmlns:a16="http://schemas.microsoft.com/office/drawing/2014/main" id="{6B5A25DF-DC75-4B20-B5EB-BF8FA44E3921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4876302" y="5504544"/>
            <a:ext cx="2368864" cy="357447"/>
          </a:xfrm>
          <a:prstGeom prst="rect">
            <a:avLst/>
          </a:prstGeom>
          <a:gradFill flip="none" rotWithShape="1">
            <a:gsLst>
              <a:gs pos="0">
                <a:srgbClr val="5B9BD5">
                  <a:lumMod val="75000"/>
                  <a:shade val="30000"/>
                  <a:satMod val="115000"/>
                </a:srgbClr>
              </a:gs>
              <a:gs pos="50000">
                <a:srgbClr val="5B9BD5">
                  <a:lumMod val="75000"/>
                  <a:shade val="67500"/>
                  <a:satMod val="115000"/>
                </a:srgbClr>
              </a:gs>
              <a:gs pos="100000">
                <a:srgbClr val="5B9BD5">
                  <a:lumMod val="75000"/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CA" sz="1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Explosion [</a:t>
            </a:r>
            <a:r>
              <a:rPr lang="fr-CA" sz="1800" b="1" dirty="0" err="1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Mesh:NoExp</a:t>
            </a:r>
            <a:r>
              <a:rPr lang="fr-CA" sz="1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]</a:t>
            </a:r>
          </a:p>
        </p:txBody>
      </p:sp>
      <p:sp>
        <p:nvSpPr>
          <p:cNvPr id="34" name="Espace réservé du texte 21">
            <a:extLst>
              <a:ext uri="{FF2B5EF4-FFF2-40B4-BE49-F238E27FC236}">
                <a16:creationId xmlns="" xmlns:a16="http://schemas.microsoft.com/office/drawing/2014/main" id="{2E23C07E-89D4-4433-99E8-341A3C16B545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6304431" y="3138531"/>
            <a:ext cx="1354673" cy="357447"/>
          </a:xfrm>
          <a:prstGeom prst="rect">
            <a:avLst/>
          </a:prstGeom>
          <a:gradFill flip="none" rotWithShape="1">
            <a:gsLst>
              <a:gs pos="0">
                <a:srgbClr val="5B9BD5">
                  <a:lumMod val="75000"/>
                  <a:shade val="30000"/>
                  <a:satMod val="115000"/>
                </a:srgbClr>
              </a:gs>
              <a:gs pos="50000">
                <a:srgbClr val="5B9BD5">
                  <a:lumMod val="75000"/>
                  <a:shade val="67500"/>
                  <a:satMod val="115000"/>
                </a:srgbClr>
              </a:gs>
              <a:gs pos="100000">
                <a:srgbClr val="5B9BD5">
                  <a:lumMod val="75000"/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CA" sz="1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Subdivisions</a:t>
            </a:r>
            <a:endParaRPr lang="fr-CA" sz="1800" dirty="0">
              <a:solidFill>
                <a:prstClr val="whit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56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MeSH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838200" y="1452427"/>
            <a:ext cx="10515600" cy="988769"/>
          </a:xfrm>
        </p:spPr>
        <p:txBody>
          <a:bodyPr>
            <a:normAutofit/>
          </a:bodyPr>
          <a:lstStyle/>
          <a:p>
            <a:r>
              <a:rPr lang="fr-CA" sz="2400" dirty="0"/>
              <a:t>Principe de l’explosion: seuls les termes spécifiques subissent l’explosion par défaut.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18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948574-8D5B-4715-8882-A005F00EE77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82668" y="497319"/>
            <a:ext cx="1231445" cy="85034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3DBC0C7-D9F5-4360-BC09-20403E37276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963067" y="1379306"/>
            <a:ext cx="1362136" cy="90351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5F8D959-845A-4AEB-9997-ECADBA6BE0E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52471" y="2386833"/>
            <a:ext cx="6847619" cy="2809524"/>
          </a:xfrm>
          <a:prstGeom prst="rect">
            <a:avLst/>
          </a:prstGeom>
        </p:spPr>
      </p:pic>
      <p:sp>
        <p:nvSpPr>
          <p:cNvPr id="21" name="Espace réservé du texte 21">
            <a:extLst>
              <a:ext uri="{FF2B5EF4-FFF2-40B4-BE49-F238E27FC236}">
                <a16:creationId xmlns="" xmlns:a16="http://schemas.microsoft.com/office/drawing/2014/main" id="{C41538E7-F730-402B-A54E-A2EABD2DDD5E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7013750" y="3061401"/>
            <a:ext cx="1959428" cy="357447"/>
          </a:xfrm>
          <a:prstGeom prst="rect">
            <a:avLst/>
          </a:prstGeom>
          <a:gradFill flip="none" rotWithShape="1">
            <a:gsLst>
              <a:gs pos="0">
                <a:srgbClr val="5B9BD5">
                  <a:lumMod val="75000"/>
                  <a:shade val="30000"/>
                  <a:satMod val="115000"/>
                </a:srgbClr>
              </a:gs>
              <a:gs pos="50000">
                <a:srgbClr val="5B9BD5">
                  <a:lumMod val="75000"/>
                  <a:shade val="67500"/>
                  <a:satMod val="115000"/>
                </a:srgbClr>
              </a:gs>
              <a:gs pos="100000">
                <a:srgbClr val="5B9BD5">
                  <a:lumMod val="75000"/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CA" sz="1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Termes génériques</a:t>
            </a:r>
            <a:endParaRPr lang="fr-CA" sz="1800" dirty="0">
              <a:solidFill>
                <a:prstClr val="whit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Espace réservé du texte 21">
            <a:extLst>
              <a:ext uri="{FF2B5EF4-FFF2-40B4-BE49-F238E27FC236}">
                <a16:creationId xmlns="" xmlns:a16="http://schemas.microsoft.com/office/drawing/2014/main" id="{0941C2DA-6C5F-4A15-AEF8-D3A04A1C5192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7787473" y="4659799"/>
            <a:ext cx="1959428" cy="357447"/>
          </a:xfrm>
          <a:prstGeom prst="rect">
            <a:avLst/>
          </a:prstGeom>
          <a:gradFill flip="none" rotWithShape="1">
            <a:gsLst>
              <a:gs pos="0">
                <a:srgbClr val="5B9BD5">
                  <a:lumMod val="75000"/>
                  <a:shade val="30000"/>
                  <a:satMod val="115000"/>
                </a:srgbClr>
              </a:gs>
              <a:gs pos="50000">
                <a:srgbClr val="5B9BD5">
                  <a:lumMod val="75000"/>
                  <a:shade val="67500"/>
                  <a:satMod val="115000"/>
                </a:srgbClr>
              </a:gs>
              <a:gs pos="100000">
                <a:srgbClr val="5B9BD5">
                  <a:lumMod val="75000"/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CA" sz="1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Termes spécifiques</a:t>
            </a:r>
            <a:endParaRPr lang="fr-CA" sz="1800" dirty="0">
              <a:solidFill>
                <a:prstClr val="whit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Flèche vers le bas 4">
            <a:extLst>
              <a:ext uri="{FF2B5EF4-FFF2-40B4-BE49-F238E27FC236}">
                <a16:creationId xmlns="" xmlns:a16="http://schemas.microsoft.com/office/drawing/2014/main" id="{CBC0E461-6255-4EE4-8A59-9F517CBA6F5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5546965" y="4732191"/>
            <a:ext cx="200967" cy="1034980"/>
          </a:xfrm>
          <a:prstGeom prst="downArrow">
            <a:avLst/>
          </a:prstGeom>
          <a:solidFill>
            <a:srgbClr val="FF33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CA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Espace réservé du texte 21">
            <a:extLst>
              <a:ext uri="{FF2B5EF4-FFF2-40B4-BE49-F238E27FC236}">
                <a16:creationId xmlns="" xmlns:a16="http://schemas.microsoft.com/office/drawing/2014/main" id="{02BB82A5-6F41-4B32-B3EA-0874304FCAF9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1940473" y="5953421"/>
            <a:ext cx="7806428" cy="402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rgbClr val="E96F23"/>
              </a:buClr>
              <a:defRPr/>
            </a:pPr>
            <a:r>
              <a:rPr lang="fr-CA" sz="2000" i="1" dirty="0">
                <a:solidFill>
                  <a:srgbClr val="64645F"/>
                </a:solidFill>
                <a:latin typeface="Arial" panose="020B0604020202020204"/>
                <a:cs typeface="+mn-cs"/>
              </a:rPr>
              <a:t>Tous les termes qui apparaissent en dessous de </a:t>
            </a:r>
            <a:r>
              <a:rPr lang="fr-CA" sz="2000" i="1" u="sng" dirty="0" err="1">
                <a:solidFill>
                  <a:srgbClr val="64645F"/>
                </a:solidFill>
                <a:latin typeface="Arial" panose="020B0604020202020204"/>
                <a:cs typeface="+mn-cs"/>
              </a:rPr>
              <a:t>Dyslexia</a:t>
            </a:r>
            <a:endParaRPr lang="fr-CA" sz="2000" i="1" u="sng" dirty="0">
              <a:solidFill>
                <a:srgbClr val="64645F"/>
              </a:solidFill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73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Vocabulaire contrôlé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sz="2400" dirty="0">
                <a:cs typeface="Arial" panose="020B0604020202020204" pitchFamily="34" charset="0"/>
              </a:rPr>
              <a:t>Le bouton 		       permet de conserver vos choix sur cette page.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19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948574-8D5B-4715-8882-A005F00EE77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82668" y="497319"/>
            <a:ext cx="1231445" cy="85034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3DBC0C7-D9F5-4360-BC09-20403E37276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963067" y="1379306"/>
            <a:ext cx="1362136" cy="90351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E7960613-4999-47D6-8DA8-3F134C8458A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58425" y="2271699"/>
            <a:ext cx="10474268" cy="256701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765BB584-D509-4292-8904-55EB3B75376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458580" y="1608013"/>
            <a:ext cx="1540707" cy="237032"/>
          </a:xfrm>
          <a:prstGeom prst="rect">
            <a:avLst/>
          </a:prstGeom>
        </p:spPr>
      </p:pic>
      <p:sp>
        <p:nvSpPr>
          <p:cNvPr id="16" name="Espace réservé du pied de page 3">
            <a:extLst>
              <a:ext uri="{FF2B5EF4-FFF2-40B4-BE49-F238E27FC236}">
                <a16:creationId xmlns="" xmlns:a16="http://schemas.microsoft.com/office/drawing/2014/main" id="{843C90BE-B3A9-4C10-8F91-F64E68E757B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838200" y="6089649"/>
            <a:ext cx="9715500" cy="365125"/>
          </a:xfrm>
        </p:spPr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2" name="Flèche gauche 16">
            <a:extLst>
              <a:ext uri="{FF2B5EF4-FFF2-40B4-BE49-F238E27FC236}">
                <a16:creationId xmlns="" xmlns:a16="http://schemas.microsoft.com/office/drawing/2014/main" id="{839872F1-98F0-4DBD-B624-D04A4CCE8E7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0800000">
            <a:off x="7363215" y="2444537"/>
            <a:ext cx="949420" cy="8467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CA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674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1132A40-3AC9-4E58-ADD2-8D67F2CD16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76154" y="2052634"/>
            <a:ext cx="744115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  <a:buClr>
                <a:srgbClr val="E96F23"/>
              </a:buClr>
              <a:defRPr/>
            </a:pPr>
            <a:endParaRPr lang="fr-CA" sz="200" b="1" dirty="0">
              <a:solidFill>
                <a:srgbClr val="64645F"/>
              </a:solidFill>
            </a:endParaRPr>
          </a:p>
          <a:p>
            <a:pPr>
              <a:spcBef>
                <a:spcPts val="1200"/>
              </a:spcBef>
              <a:spcAft>
                <a:spcPts val="300"/>
              </a:spcAft>
              <a:buClr>
                <a:srgbClr val="E96F23"/>
              </a:buClr>
              <a:defRPr/>
            </a:pPr>
            <a:r>
              <a:rPr lang="fr-CA" sz="3200" b="1" dirty="0">
                <a:solidFill>
                  <a:srgbClr val="64645F"/>
                </a:solidFill>
              </a:rPr>
              <a:t>Objectif </a:t>
            </a:r>
            <a:r>
              <a:rPr lang="fr-CA" sz="3200" b="1" dirty="0" smtClean="0">
                <a:solidFill>
                  <a:srgbClr val="64645F"/>
                </a:solidFill>
              </a:rPr>
              <a:t>de formation</a:t>
            </a:r>
            <a:endParaRPr lang="fr-CA" sz="3200" b="1" dirty="0">
              <a:solidFill>
                <a:srgbClr val="64645F"/>
              </a:solidFill>
            </a:endParaRPr>
          </a:p>
          <a:p>
            <a:pPr lvl="1">
              <a:spcBef>
                <a:spcPts val="1200"/>
              </a:spcBef>
              <a:spcAft>
                <a:spcPts val="300"/>
              </a:spcAft>
              <a:buClr>
                <a:srgbClr val="E96F23"/>
              </a:buClr>
              <a:defRPr/>
            </a:pPr>
            <a:r>
              <a:rPr lang="fr-CA" sz="2000" dirty="0">
                <a:solidFill>
                  <a:srgbClr val="3F3F3F"/>
                </a:solidFill>
              </a:rPr>
              <a:t>Élaborer des stratégies de recherche </a:t>
            </a:r>
            <a:r>
              <a:rPr lang="fr-CA" sz="2000" dirty="0" smtClean="0">
                <a:solidFill>
                  <a:srgbClr val="3F3F3F"/>
                </a:solidFill>
              </a:rPr>
              <a:t>rigoureuses</a:t>
            </a:r>
            <a:r>
              <a:rPr lang="fr-CA" sz="2000" dirty="0">
                <a:solidFill>
                  <a:srgbClr val="3F3F3F"/>
                </a:solidFill>
              </a:rPr>
              <a:t>, transparentes et </a:t>
            </a:r>
            <a:r>
              <a:rPr lang="fr-CA" sz="2000" dirty="0" smtClean="0">
                <a:solidFill>
                  <a:srgbClr val="3F3F3F"/>
                </a:solidFill>
              </a:rPr>
              <a:t>reproductibles</a:t>
            </a:r>
            <a:endParaRPr lang="fr-CA" sz="2000" dirty="0">
              <a:solidFill>
                <a:srgbClr val="3F3F3F"/>
              </a:solidFill>
            </a:endParaRPr>
          </a:p>
          <a:p>
            <a:pPr marL="812800" lvl="1" indent="-355600">
              <a:spcBef>
                <a:spcPts val="1200"/>
              </a:spcBef>
              <a:spcAft>
                <a:spcPts val="300"/>
              </a:spcAft>
              <a:buClr>
                <a:srgbClr val="E96F23"/>
              </a:buClr>
              <a:buFont typeface="Arial" panose="020B0604020202020204" pitchFamily="34" charset="0"/>
              <a:buChar char="&gt;"/>
              <a:defRPr/>
            </a:pPr>
            <a:endParaRPr lang="fr-CA" sz="2800" dirty="0">
              <a:solidFill>
                <a:srgbClr val="64645F"/>
              </a:solidFill>
            </a:endParaRPr>
          </a:p>
          <a:p>
            <a:pPr>
              <a:spcBef>
                <a:spcPts val="1200"/>
              </a:spcBef>
              <a:spcAft>
                <a:spcPts val="300"/>
              </a:spcAft>
              <a:buClr>
                <a:srgbClr val="E96F23"/>
              </a:buClr>
              <a:defRPr/>
            </a:pPr>
            <a:endParaRPr lang="fr-CA" sz="1000" dirty="0">
              <a:solidFill>
                <a:srgbClr val="64645F"/>
              </a:solidFill>
            </a:endParaRPr>
          </a:p>
        </p:txBody>
      </p:sp>
      <p:pic>
        <p:nvPicPr>
          <p:cNvPr id="3074" name="Picture 2" descr="https://intranet.bibl.ulaval.ca/wp-content/uploads/Picto_cib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302" y="1645576"/>
            <a:ext cx="3357646" cy="33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29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Vocabulaire contrôlé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838200" y="1452427"/>
            <a:ext cx="10515600" cy="830395"/>
          </a:xfrm>
        </p:spPr>
        <p:txBody>
          <a:bodyPr>
            <a:normAutofit/>
          </a:bodyPr>
          <a:lstStyle/>
          <a:p>
            <a:r>
              <a:rPr lang="fr-CA" sz="2400" dirty="0"/>
              <a:t>Parfois les médicaments ou les molécules se retrouvent avec la mention [</a:t>
            </a:r>
            <a:r>
              <a:rPr lang="fr-CA" sz="2400" dirty="0" err="1"/>
              <a:t>Supplementary</a:t>
            </a:r>
            <a:r>
              <a:rPr lang="fr-CA" sz="2400" dirty="0"/>
              <a:t> Concept]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20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948574-8D5B-4715-8882-A005F00EE77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82668" y="497319"/>
            <a:ext cx="1231445" cy="85034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3DBC0C7-D9F5-4360-BC09-20403E37276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963067" y="1379306"/>
            <a:ext cx="1362136" cy="90351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" name="Picture 2">
            <a:extLst>
              <a:ext uri="{FF2B5EF4-FFF2-40B4-BE49-F238E27FC236}">
                <a16:creationId xmlns="" xmlns:a16="http://schemas.microsoft.com/office/drawing/2014/main" id="{0BA58268-9EE8-49AF-94E0-20ECB9BC2B5D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84" y="3286380"/>
            <a:ext cx="5657193" cy="223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Accolade ouvrante 20">
            <a:extLst>
              <a:ext uri="{FF2B5EF4-FFF2-40B4-BE49-F238E27FC236}">
                <a16:creationId xmlns="" xmlns:a16="http://schemas.microsoft.com/office/drawing/2014/main" id="{9629BD4B-E5B1-45F2-8A33-9847C06056F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0800000">
            <a:off x="1591048" y="5173199"/>
            <a:ext cx="336042" cy="351928"/>
          </a:xfrm>
          <a:prstGeom prst="leftBrace">
            <a:avLst>
              <a:gd name="adj1" fmla="val 559"/>
              <a:gd name="adj2" fmla="val 50000"/>
            </a:avLst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CA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Espace réservé du texte 21">
            <a:extLst>
              <a:ext uri="{FF2B5EF4-FFF2-40B4-BE49-F238E27FC236}">
                <a16:creationId xmlns="" xmlns:a16="http://schemas.microsoft.com/office/drawing/2014/main" id="{3863493B-5ED1-4A21-9ABF-D07D21357F6D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2083654" y="4552797"/>
            <a:ext cx="933866" cy="357447"/>
          </a:xfrm>
          <a:prstGeom prst="rect">
            <a:avLst/>
          </a:prstGeom>
          <a:gradFill flip="none" rotWithShape="1">
            <a:gsLst>
              <a:gs pos="0">
                <a:srgbClr val="5B9BD5">
                  <a:lumMod val="75000"/>
                  <a:shade val="30000"/>
                  <a:satMod val="115000"/>
                </a:srgbClr>
              </a:gs>
              <a:gs pos="50000">
                <a:srgbClr val="5B9BD5">
                  <a:lumMod val="75000"/>
                  <a:shade val="67500"/>
                  <a:satMod val="115000"/>
                </a:srgbClr>
              </a:gs>
              <a:gs pos="100000">
                <a:srgbClr val="5B9BD5">
                  <a:lumMod val="75000"/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CA" sz="1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[</a:t>
            </a:r>
            <a:r>
              <a:rPr lang="fr-CA" sz="1800" b="1" dirty="0" err="1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MeSH</a:t>
            </a:r>
            <a:r>
              <a:rPr lang="fr-CA" sz="1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]</a:t>
            </a:r>
            <a:endParaRPr lang="fr-CA" sz="1800" dirty="0">
              <a:solidFill>
                <a:prstClr val="whit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Espace réservé du texte 21">
            <a:extLst>
              <a:ext uri="{FF2B5EF4-FFF2-40B4-BE49-F238E27FC236}">
                <a16:creationId xmlns="" xmlns:a16="http://schemas.microsoft.com/office/drawing/2014/main" id="{ECEF2157-D93D-4A11-80C0-4020AAEA1303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2083654" y="5167681"/>
            <a:ext cx="2484004" cy="357447"/>
          </a:xfrm>
          <a:prstGeom prst="rect">
            <a:avLst/>
          </a:prstGeom>
          <a:gradFill flip="none" rotWithShape="1">
            <a:gsLst>
              <a:gs pos="0">
                <a:srgbClr val="5B9BD5">
                  <a:lumMod val="75000"/>
                  <a:shade val="30000"/>
                  <a:satMod val="115000"/>
                </a:srgbClr>
              </a:gs>
              <a:gs pos="50000">
                <a:srgbClr val="5B9BD5">
                  <a:lumMod val="75000"/>
                  <a:shade val="67500"/>
                  <a:satMod val="115000"/>
                </a:srgbClr>
              </a:gs>
              <a:gs pos="100000">
                <a:srgbClr val="5B9BD5">
                  <a:lumMod val="75000"/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CA" sz="1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[</a:t>
            </a:r>
            <a:r>
              <a:rPr lang="fr-CA" sz="1800" b="1" dirty="0" err="1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Supplementary</a:t>
            </a:r>
            <a:r>
              <a:rPr lang="fr-CA" sz="1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Concept]</a:t>
            </a:r>
          </a:p>
        </p:txBody>
      </p:sp>
      <p:sp>
        <p:nvSpPr>
          <p:cNvPr id="24" name="Accolade ouvrante 23">
            <a:extLst>
              <a:ext uri="{FF2B5EF4-FFF2-40B4-BE49-F238E27FC236}">
                <a16:creationId xmlns="" xmlns:a16="http://schemas.microsoft.com/office/drawing/2014/main" id="{E540345B-B97C-46A2-92D9-9CAAB5F9EF31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10800000">
            <a:off x="1591048" y="4552797"/>
            <a:ext cx="336042" cy="351928"/>
          </a:xfrm>
          <a:prstGeom prst="leftBrace">
            <a:avLst>
              <a:gd name="adj1" fmla="val 559"/>
              <a:gd name="adj2" fmla="val 50000"/>
            </a:avLst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CA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Espace réservé du pied de page 3">
            <a:extLst>
              <a:ext uri="{FF2B5EF4-FFF2-40B4-BE49-F238E27FC236}">
                <a16:creationId xmlns="" xmlns:a16="http://schemas.microsoft.com/office/drawing/2014/main" id="{C4CB692B-27A2-46E6-B918-5EC5D49D8C9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838200" y="6089649"/>
            <a:ext cx="9715500" cy="365125"/>
          </a:xfrm>
        </p:spPr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81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Limite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Seuls les articles dans </a:t>
            </a:r>
            <a:r>
              <a:rPr lang="fr-CA" sz="2400" dirty="0" err="1"/>
              <a:t>Medline</a:t>
            </a:r>
            <a:r>
              <a:rPr lang="fr-CA" sz="2400" dirty="0"/>
              <a:t> se voient attribuer des MeSH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21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948574-8D5B-4715-8882-A005F00EE77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82668" y="497319"/>
            <a:ext cx="1231445" cy="85034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3DBC0C7-D9F5-4360-BC09-20403E37276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963067" y="1379306"/>
            <a:ext cx="1362136" cy="90351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à coins arrondis 2">
            <a:extLst>
              <a:ext uri="{FF2B5EF4-FFF2-40B4-BE49-F238E27FC236}">
                <a16:creationId xmlns="" xmlns:a16="http://schemas.microsoft.com/office/drawing/2014/main" id="{F7733282-99CE-4F7C-A56C-6B763A6A185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735103" y="2290230"/>
            <a:ext cx="1911179" cy="4016996"/>
          </a:xfrm>
          <a:prstGeom prst="roundRect">
            <a:avLst/>
          </a:prstGeom>
          <a:solidFill>
            <a:srgbClr val="0070C0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CA" sz="2400" b="1" kern="0" dirty="0" err="1">
                <a:solidFill>
                  <a:prstClr val="white"/>
                </a:solidFill>
              </a:rPr>
              <a:t>Medline</a:t>
            </a:r>
            <a:endParaRPr lang="fr-CA" sz="2400" b="1" kern="0" dirty="0">
              <a:solidFill>
                <a:prstClr val="white"/>
              </a:solidFill>
            </a:endParaRPr>
          </a:p>
        </p:txBody>
      </p:sp>
      <p:sp>
        <p:nvSpPr>
          <p:cNvPr id="19" name="Rectangle à coins arrondis 5">
            <a:extLst>
              <a:ext uri="{FF2B5EF4-FFF2-40B4-BE49-F238E27FC236}">
                <a16:creationId xmlns="" xmlns:a16="http://schemas.microsoft.com/office/drawing/2014/main" id="{1A54850A-E1FA-453C-951E-9669C45981F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2218580" y="3906029"/>
            <a:ext cx="4016997" cy="785398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CA" sz="2000" b="1" kern="0" dirty="0">
                <a:solidFill>
                  <a:prstClr val="white"/>
                </a:solidFill>
              </a:rPr>
              <a:t>[In-process citations]</a:t>
            </a:r>
          </a:p>
        </p:txBody>
      </p:sp>
      <p:sp>
        <p:nvSpPr>
          <p:cNvPr id="20" name="Rectangle à coins arrondis 10">
            <a:extLst>
              <a:ext uri="{FF2B5EF4-FFF2-40B4-BE49-F238E27FC236}">
                <a16:creationId xmlns="" xmlns:a16="http://schemas.microsoft.com/office/drawing/2014/main" id="{BF998C34-3AA8-4EB9-A2DE-DBA621E5BA3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6200000">
            <a:off x="5145808" y="3906028"/>
            <a:ext cx="4016997" cy="7853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CA" sz="2000" b="1" kern="0" dirty="0">
                <a:solidFill>
                  <a:prstClr val="white"/>
                </a:solidFill>
              </a:rPr>
              <a:t>Out-of-scope</a:t>
            </a:r>
          </a:p>
        </p:txBody>
      </p:sp>
      <p:sp>
        <p:nvSpPr>
          <p:cNvPr id="21" name="Rectangle à coins arrondis 8">
            <a:extLst>
              <a:ext uri="{FF2B5EF4-FFF2-40B4-BE49-F238E27FC236}">
                <a16:creationId xmlns="" xmlns:a16="http://schemas.microsoft.com/office/drawing/2014/main" id="{D5A6B28A-A687-4AF3-BA67-DAC47F685381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6200000">
            <a:off x="6046533" y="3898623"/>
            <a:ext cx="4016997" cy="785398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CA" sz="2000" b="1" kern="0" dirty="0">
                <a:solidFill>
                  <a:prstClr val="white"/>
                </a:solidFill>
              </a:rPr>
              <a:t>Old </a:t>
            </a:r>
            <a:r>
              <a:rPr lang="fr-CA" sz="2000" b="1" kern="0" dirty="0" err="1">
                <a:solidFill>
                  <a:prstClr val="white"/>
                </a:solidFill>
              </a:rPr>
              <a:t>Medline</a:t>
            </a:r>
            <a:r>
              <a:rPr lang="fr-CA" sz="2000" b="1" kern="0" dirty="0">
                <a:solidFill>
                  <a:prstClr val="white"/>
                </a:solidFill>
              </a:rPr>
              <a:t> (pré-1966)</a:t>
            </a:r>
          </a:p>
        </p:txBody>
      </p:sp>
      <p:sp>
        <p:nvSpPr>
          <p:cNvPr id="22" name="Rectangle à coins arrondis 9">
            <a:extLst>
              <a:ext uri="{FF2B5EF4-FFF2-40B4-BE49-F238E27FC236}">
                <a16:creationId xmlns="" xmlns:a16="http://schemas.microsoft.com/office/drawing/2014/main" id="{3208DA1B-BC37-45A5-931A-0F86188D6AD5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16200000">
            <a:off x="1262991" y="3898622"/>
            <a:ext cx="4016997" cy="785398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CA" sz="2000" b="1" kern="0" dirty="0">
                <a:solidFill>
                  <a:prstClr val="white"/>
                </a:solidFill>
              </a:rPr>
              <a:t>PMC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2FFC652-9DC0-4A9F-BF12-B03B81B684C1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990003" y="2126814"/>
            <a:ext cx="7348756" cy="4437776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fr-CA">
              <a:solidFill>
                <a:srgbClr val="25465D"/>
              </a:solidFill>
            </a:endParaRPr>
          </a:p>
        </p:txBody>
      </p:sp>
      <p:pic>
        <p:nvPicPr>
          <p:cNvPr id="1026" name="Picture 2" descr="Résultats de recherche d'images pour « Pubmed »">
            <a:extLst>
              <a:ext uri="{FF2B5EF4-FFF2-40B4-BE49-F238E27FC236}">
                <a16:creationId xmlns="" xmlns:a16="http://schemas.microsoft.com/office/drawing/2014/main" id="{97CCA3AC-491C-48A5-8120-76DF3D1F8B83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584" y="4041619"/>
            <a:ext cx="1445101" cy="51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avec flèche 6">
            <a:extLst>
              <a:ext uri="{FF2B5EF4-FFF2-40B4-BE49-F238E27FC236}">
                <a16:creationId xmlns="" xmlns:a16="http://schemas.microsoft.com/office/drawing/2014/main" id="{3B6FDD5B-A456-4AC2-A831-945CA3E95789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9338759" y="4354296"/>
            <a:ext cx="10468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53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Le délai d’indexation dans </a:t>
            </a:r>
            <a:r>
              <a:rPr lang="fr-CA" dirty="0" err="1"/>
              <a:t>Pubmed</a:t>
            </a:r>
            <a:endParaRPr lang="fr-CA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838200" y="1452427"/>
            <a:ext cx="10515600" cy="1039103"/>
          </a:xfrm>
        </p:spPr>
        <p:txBody>
          <a:bodyPr>
            <a:normAutofit/>
          </a:bodyPr>
          <a:lstStyle/>
          <a:p>
            <a:r>
              <a:rPr lang="fr-CA" sz="2400" dirty="0" smtClean="0"/>
              <a:t>Relativement long </a:t>
            </a:r>
            <a:r>
              <a:rPr lang="fr-CA" sz="2400" dirty="0"/>
              <a:t>pour les nouveaux articles (et ceux en provenance de certaines revues).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22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948574-8D5B-4715-8882-A005F00EE77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82668" y="497319"/>
            <a:ext cx="1231445" cy="85034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3DBC0C7-D9F5-4360-BC09-20403E37276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963067" y="1379306"/>
            <a:ext cx="1362136" cy="90351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6" name="Tableau 15">
            <a:extLst>
              <a:ext uri="{FF2B5EF4-FFF2-40B4-BE49-F238E27FC236}">
                <a16:creationId xmlns="" xmlns:a16="http://schemas.microsoft.com/office/drawing/2014/main" id="{8B083D7D-A01F-4E5D-BA5D-DDB3709D3D8E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61453674"/>
              </p:ext>
            </p:extLst>
          </p:nvPr>
        </p:nvGraphicFramePr>
        <p:xfrm>
          <a:off x="940166" y="2974538"/>
          <a:ext cx="9542502" cy="181864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60443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981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22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CA" sz="1600" dirty="0">
                          <a:latin typeface="+mn-lt"/>
                        </a:rPr>
                        <a:t>Revues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CA" sz="1600" dirty="0">
                          <a:latin typeface="+mn-lt"/>
                        </a:rPr>
                        <a:t>Temps d’indexation médian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CA" sz="1600" dirty="0" err="1">
                          <a:latin typeface="+mn-lt"/>
                        </a:rPr>
                        <a:t>Annals</a:t>
                      </a:r>
                      <a:r>
                        <a:rPr lang="fr-CA" sz="1600" dirty="0">
                          <a:latin typeface="+mn-lt"/>
                        </a:rPr>
                        <a:t> of </a:t>
                      </a:r>
                      <a:r>
                        <a:rPr lang="fr-CA" sz="1600" dirty="0" err="1">
                          <a:latin typeface="+mn-lt"/>
                        </a:rPr>
                        <a:t>pharmacotherapy</a:t>
                      </a:r>
                      <a:r>
                        <a:rPr lang="fr-CA" sz="1600" dirty="0">
                          <a:latin typeface="+mn-lt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fr-CA" sz="1600" dirty="0">
                          <a:latin typeface="+mn-lt"/>
                        </a:rPr>
                        <a:t>131 jours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600" kern="1200" dirty="0">
                          <a:effectLst/>
                          <a:latin typeface="+mn-lt"/>
                        </a:rPr>
                        <a:t>The American Journal of </a:t>
                      </a:r>
                      <a:r>
                        <a:rPr lang="fr-FR" sz="1600" kern="1200" dirty="0" err="1">
                          <a:effectLst/>
                          <a:latin typeface="+mn-lt"/>
                        </a:rPr>
                        <a:t>Health</a:t>
                      </a:r>
                      <a:r>
                        <a:rPr lang="fr-FR" sz="1600" kern="1200" dirty="0">
                          <a:effectLst/>
                          <a:latin typeface="+mn-lt"/>
                        </a:rPr>
                        <a:t>-System </a:t>
                      </a:r>
                      <a:r>
                        <a:rPr lang="fr-FR" sz="1600" kern="1200" dirty="0" err="1">
                          <a:effectLst/>
                          <a:latin typeface="+mn-lt"/>
                        </a:rPr>
                        <a:t>Pharmacy</a:t>
                      </a:r>
                      <a:r>
                        <a:rPr lang="fr-FR" sz="1600" kern="1200" dirty="0">
                          <a:effectLst/>
                          <a:latin typeface="+mn-lt"/>
                        </a:rPr>
                        <a:t> (AJHP)</a:t>
                      </a:r>
                      <a:endParaRPr lang="fr-CA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fr-CA" sz="1600" dirty="0">
                          <a:latin typeface="+mn-lt"/>
                        </a:rPr>
                        <a:t>107 jours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600" kern="1200" dirty="0" err="1">
                          <a:effectLst/>
                          <a:latin typeface="+mn-lt"/>
                        </a:rPr>
                        <a:t>Pharmacotherapy</a:t>
                      </a:r>
                      <a:r>
                        <a:rPr lang="fr-FR" sz="1600" kern="1200" dirty="0">
                          <a:effectLst/>
                          <a:latin typeface="+mn-lt"/>
                        </a:rPr>
                        <a:t> </a:t>
                      </a:r>
                      <a:endParaRPr lang="fr-CA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fr-CA" sz="1600" dirty="0">
                          <a:latin typeface="+mn-lt"/>
                        </a:rPr>
                        <a:t>114 jours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CA" sz="1600" dirty="0">
                          <a:latin typeface="+mn-lt"/>
                        </a:rPr>
                        <a:t>Temps min/max pour les 3 revues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fr-CA" sz="1600" dirty="0">
                          <a:latin typeface="+mn-lt"/>
                        </a:rPr>
                        <a:t>23 jours / 654 jours</a:t>
                      </a:r>
                      <a:endParaRPr lang="fr-CA" sz="16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D3CCF23-28E7-4098-A611-F7EDEED8C56C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76137" y="6340792"/>
            <a:ext cx="102856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200" b="1" dirty="0">
                <a:solidFill>
                  <a:srgbClr val="64645F"/>
                </a:solidFill>
              </a:rPr>
              <a:t>Source: </a:t>
            </a:r>
            <a:r>
              <a:rPr lang="en-US" sz="1200" dirty="0">
                <a:solidFill>
                  <a:srgbClr val="64645F"/>
                </a:solidFill>
              </a:rPr>
              <a:t>Rodriguez RW. Delay in indexing articles published in major pharmacy practice journals. Am J Health Syst Pharm. 2014 Feb 15;71(4):321-4.</a:t>
            </a:r>
          </a:p>
        </p:txBody>
      </p:sp>
    </p:spTree>
    <p:extLst>
      <p:ext uri="{BB962C8B-B14F-4D97-AF65-F5344CB8AC3E}">
        <p14:creationId xmlns:p14="http://schemas.microsoft.com/office/powerpoint/2010/main" val="236266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Indexation et rétrospection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sz="2400" dirty="0" err="1"/>
              <a:t>Pubmed</a:t>
            </a:r>
            <a:r>
              <a:rPr lang="fr-CA" sz="2400" dirty="0"/>
              <a:t> fait peu de rétrospection à l’arrivée des nouveaux MeSH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23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948574-8D5B-4715-8882-A005F00EE77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82668" y="497319"/>
            <a:ext cx="1231445" cy="85034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3DBC0C7-D9F5-4360-BC09-20403E37276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963067" y="1379306"/>
            <a:ext cx="1362136" cy="90351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97DED234-C4A2-4816-9AC6-7EE24B9578F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45476" y="2069122"/>
            <a:ext cx="6666911" cy="4400472"/>
          </a:xfrm>
          <a:prstGeom prst="rect">
            <a:avLst/>
          </a:prstGeom>
        </p:spPr>
      </p:pic>
      <p:sp>
        <p:nvSpPr>
          <p:cNvPr id="12" name="Flèche gauche 16">
            <a:extLst>
              <a:ext uri="{FF2B5EF4-FFF2-40B4-BE49-F238E27FC236}">
                <a16:creationId xmlns="" xmlns:a16="http://schemas.microsoft.com/office/drawing/2014/main" id="{23F481AD-386D-4599-83A8-FF65705E72E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567599" y="6089649"/>
            <a:ext cx="1660452" cy="415637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CA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478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Les étapes essentielles </a:t>
            </a:r>
            <a:r>
              <a:rPr lang="fr-CA" dirty="0" smtClean="0"/>
              <a:t>à la </a:t>
            </a:r>
            <a:r>
              <a:rPr lang="fr-CA" dirty="0"/>
              <a:t>recherche documentaire</a:t>
            </a:r>
            <a:br>
              <a:rPr lang="fr-CA" dirty="0"/>
            </a:b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Pour une recherche transparente, reproductible et structurée</a:t>
            </a:r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CA" dirty="0" smtClean="0">
                <a:solidFill>
                  <a:srgbClr val="E96F23"/>
                </a:solidFill>
              </a:rPr>
              <a:t>/</a:t>
            </a:r>
            <a:r>
              <a:rPr lang="fr-CA" dirty="0" smtClean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24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78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Les étapes essentielles </a:t>
            </a:r>
            <a:r>
              <a:rPr lang="fr-CA" dirty="0" smtClean="0"/>
              <a:t>à la </a:t>
            </a:r>
            <a:r>
              <a:rPr lang="fr-CA" dirty="0"/>
              <a:t>recherche documentaire</a:t>
            </a:r>
            <a:br>
              <a:rPr lang="fr-CA" dirty="0"/>
            </a:br>
            <a:endParaRPr lang="fr-CA" dirty="0"/>
          </a:p>
        </p:txBody>
      </p:sp>
      <p:grpSp>
        <p:nvGrpSpPr>
          <p:cNvPr id="61" name="Group 3"/>
          <p:cNvGrpSpPr/>
          <p:nvPr/>
        </p:nvGrpSpPr>
        <p:grpSpPr>
          <a:xfrm>
            <a:off x="2122009" y="3716759"/>
            <a:ext cx="8414385" cy="793216"/>
            <a:chOff x="396240" y="2329598"/>
            <a:chExt cx="8414385" cy="793216"/>
          </a:xfrm>
        </p:grpSpPr>
        <p:sp>
          <p:nvSpPr>
            <p:cNvPr id="62" name="Rounded Rectangle 4"/>
            <p:cNvSpPr/>
            <p:nvPr/>
          </p:nvSpPr>
          <p:spPr>
            <a:xfrm>
              <a:off x="396240" y="2724150"/>
              <a:ext cx="8349352" cy="228600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63" name="Group 11"/>
            <p:cNvGrpSpPr/>
            <p:nvPr/>
          </p:nvGrpSpPr>
          <p:grpSpPr>
            <a:xfrm>
              <a:off x="8118180" y="2329598"/>
              <a:ext cx="692445" cy="793216"/>
              <a:chOff x="8118180" y="2329598"/>
              <a:chExt cx="692445" cy="793216"/>
            </a:xfrm>
            <a:solidFill>
              <a:schemeClr val="tx2">
                <a:lumMod val="25000"/>
                <a:lumOff val="75000"/>
              </a:schemeClr>
            </a:solidFill>
          </p:grpSpPr>
          <p:sp>
            <p:nvSpPr>
              <p:cNvPr id="64" name="Rounded Rectangle 7"/>
              <p:cNvSpPr/>
              <p:nvPr/>
            </p:nvSpPr>
            <p:spPr>
              <a:xfrm rot="2700000">
                <a:off x="8118180" y="2561521"/>
                <a:ext cx="692445" cy="2286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Rounded Rectangle 9"/>
              <p:cNvSpPr/>
              <p:nvPr/>
            </p:nvSpPr>
            <p:spPr>
              <a:xfrm rot="18900000" flipV="1">
                <a:off x="8118180" y="2894214"/>
                <a:ext cx="692445" cy="2286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6" name="Rectangle 65"/>
          <p:cNvSpPr/>
          <p:nvPr/>
        </p:nvSpPr>
        <p:spPr>
          <a:xfrm>
            <a:off x="2914696" y="3871957"/>
            <a:ext cx="529346" cy="52934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rgbClr val="3F3F3F">
                    <a:lumMod val="75000"/>
                    <a:lumOff val="25000"/>
                  </a:srgbClr>
                </a:solidFill>
              </a:rPr>
              <a:t>1</a:t>
            </a:r>
            <a:endParaRPr lang="en-US" sz="1200" b="1" dirty="0">
              <a:solidFill>
                <a:srgbClr val="3F3F3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781185" y="3871957"/>
            <a:ext cx="529346" cy="52934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rgbClr val="3F3F3F">
                    <a:lumMod val="75000"/>
                    <a:lumOff val="25000"/>
                  </a:srgbClr>
                </a:solidFill>
              </a:rPr>
              <a:t>2</a:t>
            </a:r>
            <a:endParaRPr lang="en-US" sz="1200" b="1" dirty="0">
              <a:solidFill>
                <a:srgbClr val="3F3F3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647674" y="3871957"/>
            <a:ext cx="529346" cy="52934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rgbClr val="3F3F3F">
                    <a:lumMod val="75000"/>
                    <a:lumOff val="25000"/>
                  </a:srgbClr>
                </a:solidFill>
              </a:rPr>
              <a:t>3</a:t>
            </a:r>
            <a:endParaRPr lang="en-US" sz="1200" b="1" dirty="0">
              <a:solidFill>
                <a:srgbClr val="3F3F3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514163" y="3871957"/>
            <a:ext cx="529346" cy="52934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rgbClr val="3F3F3F">
                    <a:lumMod val="75000"/>
                    <a:lumOff val="25000"/>
                  </a:srgbClr>
                </a:solidFill>
              </a:rPr>
              <a:t>4</a:t>
            </a:r>
            <a:endParaRPr lang="en-US" sz="1200" b="1" dirty="0">
              <a:solidFill>
                <a:srgbClr val="3F3F3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380652" y="3871957"/>
            <a:ext cx="529346" cy="52934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rgbClr val="3F3F3F">
                    <a:lumMod val="75000"/>
                    <a:lumOff val="25000"/>
                  </a:srgbClr>
                </a:solidFill>
              </a:rPr>
              <a:t>5</a:t>
            </a:r>
            <a:endParaRPr lang="en-US" sz="1200" b="1" dirty="0">
              <a:solidFill>
                <a:srgbClr val="3F3F3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247141" y="3871957"/>
            <a:ext cx="529346" cy="52934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rgbClr val="3F3F3F">
                    <a:lumMod val="75000"/>
                    <a:lumOff val="25000"/>
                  </a:srgbClr>
                </a:solidFill>
              </a:rPr>
              <a:t>6</a:t>
            </a:r>
            <a:endParaRPr lang="en-US" sz="1200" b="1" dirty="0">
              <a:solidFill>
                <a:srgbClr val="3F3F3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113630" y="3871957"/>
            <a:ext cx="529346" cy="52934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rgbClr val="3F3F3F">
                    <a:lumMod val="75000"/>
                    <a:lumOff val="25000"/>
                  </a:srgbClr>
                </a:solidFill>
              </a:rPr>
              <a:t>7</a:t>
            </a:r>
            <a:endParaRPr lang="en-US" sz="1200" b="1" dirty="0">
              <a:solidFill>
                <a:srgbClr val="3F3F3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8980119" y="3871957"/>
            <a:ext cx="529346" cy="52934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rgbClr val="3F3F3F">
                    <a:lumMod val="75000"/>
                    <a:lumOff val="25000"/>
                  </a:srgbClr>
                </a:solidFill>
              </a:rPr>
              <a:t>8</a:t>
            </a:r>
            <a:endParaRPr lang="en-US" sz="1200" b="1" dirty="0">
              <a:solidFill>
                <a:srgbClr val="3F3F3F">
                  <a:lumMod val="75000"/>
                  <a:lumOff val="25000"/>
                </a:srgbClr>
              </a:solidFill>
            </a:endParaRPr>
          </a:p>
        </p:txBody>
      </p:sp>
      <p:grpSp>
        <p:nvGrpSpPr>
          <p:cNvPr id="75" name="Group 35"/>
          <p:cNvGrpSpPr/>
          <p:nvPr/>
        </p:nvGrpSpPr>
        <p:grpSpPr>
          <a:xfrm>
            <a:off x="2606922" y="2603307"/>
            <a:ext cx="1168400" cy="1247775"/>
            <a:chOff x="2956825" y="1276350"/>
            <a:chExt cx="1325349" cy="1247775"/>
          </a:xfrm>
        </p:grpSpPr>
        <p:cxnSp>
          <p:nvCxnSpPr>
            <p:cNvPr id="76" name="Straight Connector 25"/>
            <p:cNvCxnSpPr/>
            <p:nvPr/>
          </p:nvCxnSpPr>
          <p:spPr>
            <a:xfrm rot="5400000" flipH="1" flipV="1">
              <a:off x="3482340" y="2386318"/>
              <a:ext cx="274320" cy="1293"/>
            </a:xfrm>
            <a:prstGeom prst="line">
              <a:avLst/>
            </a:prstGeom>
            <a:ln w="127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34"/>
            <p:cNvGrpSpPr/>
            <p:nvPr/>
          </p:nvGrpSpPr>
          <p:grpSpPr>
            <a:xfrm>
              <a:off x="2956825" y="1276350"/>
              <a:ext cx="1325349" cy="994410"/>
              <a:chOff x="2956825" y="1276350"/>
              <a:chExt cx="1325349" cy="994410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2956825" y="1276350"/>
                <a:ext cx="1325349" cy="914400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lumMod val="25000"/>
                      <a:lumOff val="75000"/>
                      <a:tint val="66000"/>
                      <a:satMod val="160000"/>
                    </a:schemeClr>
                  </a:gs>
                  <a:gs pos="50000">
                    <a:schemeClr val="tx2">
                      <a:lumMod val="25000"/>
                      <a:lumOff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25000"/>
                      <a:lumOff val="75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fr-CA" sz="1200" dirty="0">
                    <a:solidFill>
                      <a:srgbClr val="3F3F3F">
                        <a:lumMod val="75000"/>
                        <a:lumOff val="25000"/>
                      </a:srgbClr>
                    </a:solidFill>
                  </a:rPr>
                  <a:t>Formuler sa question ou son énoncer de </a:t>
                </a:r>
                <a:r>
                  <a:rPr lang="fr-CA" sz="1200" dirty="0" smtClean="0">
                    <a:solidFill>
                      <a:srgbClr val="3F3F3F">
                        <a:lumMod val="75000"/>
                        <a:lumOff val="25000"/>
                      </a:srgbClr>
                    </a:solidFill>
                  </a:rPr>
                  <a:t>recherche</a:t>
                </a:r>
                <a:endParaRPr lang="en-US" sz="1200" b="1" dirty="0">
                  <a:solidFill>
                    <a:srgbClr val="3F3F3F">
                      <a:lumMod val="75000"/>
                      <a:lumOff val="25000"/>
                    </a:srgbClr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956825" y="2190750"/>
                <a:ext cx="1325349" cy="8001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80" name="Group 21"/>
          <p:cNvGrpSpPr/>
          <p:nvPr/>
        </p:nvGrpSpPr>
        <p:grpSpPr>
          <a:xfrm>
            <a:off x="3470460" y="4422583"/>
            <a:ext cx="1168400" cy="1247774"/>
            <a:chOff x="1155637" y="3381375"/>
            <a:chExt cx="1168400" cy="1247774"/>
          </a:xfrm>
        </p:grpSpPr>
        <p:cxnSp>
          <p:nvCxnSpPr>
            <p:cNvPr id="81" name="Straight Connector 32"/>
            <p:cNvCxnSpPr/>
            <p:nvPr/>
          </p:nvCxnSpPr>
          <p:spPr>
            <a:xfrm rot="16200000" flipH="1" flipV="1">
              <a:off x="1602677" y="3517965"/>
              <a:ext cx="274320" cy="1140"/>
            </a:xfrm>
            <a:prstGeom prst="line">
              <a:avLst/>
            </a:prstGeom>
            <a:ln w="127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/>
            <p:cNvSpPr/>
            <p:nvPr/>
          </p:nvSpPr>
          <p:spPr>
            <a:xfrm rot="10800000" flipV="1">
              <a:off x="1155637" y="3714749"/>
              <a:ext cx="1168400" cy="914400"/>
            </a:xfrm>
            <a:prstGeom prst="rect">
              <a:avLst/>
            </a:prstGeom>
            <a:gradFill flip="none" rotWithShape="1">
              <a:gsLst>
                <a:gs pos="100000">
                  <a:schemeClr val="tx2">
                    <a:lumMod val="25000"/>
                    <a:lumOff val="75000"/>
                    <a:tint val="66000"/>
                    <a:satMod val="160000"/>
                  </a:schemeClr>
                </a:gs>
                <a:gs pos="50000">
                  <a:schemeClr val="tx2">
                    <a:lumMod val="25000"/>
                    <a:lumOff val="75000"/>
                    <a:tint val="44500"/>
                    <a:satMod val="160000"/>
                  </a:schemeClr>
                </a:gs>
                <a:gs pos="0">
                  <a:schemeClr val="tx2">
                    <a:lumMod val="25000"/>
                    <a:lumOff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US" sz="1200" dirty="0">
                  <a:solidFill>
                    <a:srgbClr val="3F3F3F">
                      <a:lumMod val="75000"/>
                      <a:lumOff val="25000"/>
                    </a:srgbClr>
                  </a:solidFill>
                </a:rPr>
                <a:t>Identifier les </a:t>
              </a:r>
              <a:r>
                <a:rPr lang="en-US" sz="1200" dirty="0" err="1">
                  <a:solidFill>
                    <a:srgbClr val="3F3F3F">
                      <a:lumMod val="75000"/>
                      <a:lumOff val="25000"/>
                    </a:srgbClr>
                  </a:solidFill>
                </a:rPr>
                <a:t>principaux</a:t>
              </a:r>
              <a:r>
                <a:rPr lang="en-US" sz="1200" dirty="0">
                  <a:solidFill>
                    <a:srgbClr val="3F3F3F">
                      <a:lumMod val="75000"/>
                      <a:lumOff val="25000"/>
                    </a:srgbClr>
                  </a:solidFill>
                </a:rPr>
                <a:t> </a:t>
              </a:r>
              <a:r>
                <a:rPr lang="en-US" sz="1200" dirty="0" smtClean="0">
                  <a:solidFill>
                    <a:srgbClr val="3F3F3F">
                      <a:lumMod val="75000"/>
                      <a:lumOff val="25000"/>
                    </a:srgbClr>
                  </a:solidFill>
                </a:rPr>
                <a:t>concepts</a:t>
              </a:r>
              <a:endParaRPr lang="en-US" sz="1200" b="1" dirty="0">
                <a:solidFill>
                  <a:srgbClr val="3F3F3F">
                    <a:lumMod val="75000"/>
                    <a:lumOff val="25000"/>
                  </a:srgbClr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 rot="10800000">
              <a:off x="1155637" y="3634739"/>
              <a:ext cx="1168400" cy="800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84" name="Group 97"/>
          <p:cNvGrpSpPr/>
          <p:nvPr/>
        </p:nvGrpSpPr>
        <p:grpSpPr>
          <a:xfrm>
            <a:off x="4333996" y="2603307"/>
            <a:ext cx="1168400" cy="1247775"/>
            <a:chOff x="2956825" y="1276350"/>
            <a:chExt cx="1325349" cy="1247775"/>
          </a:xfrm>
        </p:grpSpPr>
        <p:cxnSp>
          <p:nvCxnSpPr>
            <p:cNvPr id="85" name="Straight Connector 39"/>
            <p:cNvCxnSpPr/>
            <p:nvPr/>
          </p:nvCxnSpPr>
          <p:spPr>
            <a:xfrm rot="5400000" flipH="1" flipV="1">
              <a:off x="3482340" y="2386318"/>
              <a:ext cx="274320" cy="1293"/>
            </a:xfrm>
            <a:prstGeom prst="line">
              <a:avLst/>
            </a:prstGeom>
            <a:ln w="127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oup 100"/>
            <p:cNvGrpSpPr/>
            <p:nvPr/>
          </p:nvGrpSpPr>
          <p:grpSpPr>
            <a:xfrm>
              <a:off x="2956825" y="1276350"/>
              <a:ext cx="1325349" cy="994410"/>
              <a:chOff x="2956825" y="1276350"/>
              <a:chExt cx="1325349" cy="994410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2956825" y="1276350"/>
                <a:ext cx="1325349" cy="914400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lumMod val="25000"/>
                      <a:lumOff val="75000"/>
                      <a:tint val="66000"/>
                      <a:satMod val="160000"/>
                    </a:schemeClr>
                  </a:gs>
                  <a:gs pos="50000">
                    <a:schemeClr val="tx2">
                      <a:lumMod val="25000"/>
                      <a:lumOff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25000"/>
                      <a:lumOff val="75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fr-CA" sz="1200" dirty="0">
                    <a:solidFill>
                      <a:srgbClr val="3F3F3F">
                        <a:lumMod val="75000"/>
                        <a:lumOff val="25000"/>
                      </a:srgbClr>
                    </a:solidFill>
                  </a:rPr>
                  <a:t>Choisir les </a:t>
                </a:r>
                <a:r>
                  <a:rPr lang="fr-CA" sz="1200" dirty="0" smtClean="0">
                    <a:solidFill>
                      <a:srgbClr val="3F3F3F">
                        <a:lumMod val="75000"/>
                        <a:lumOff val="25000"/>
                      </a:srgbClr>
                    </a:solidFill>
                  </a:rPr>
                  <a:t>concepts</a:t>
                </a:r>
                <a:endParaRPr lang="en-US" sz="1200" b="1" dirty="0">
                  <a:solidFill>
                    <a:srgbClr val="3F3F3F">
                      <a:lumMod val="75000"/>
                      <a:lumOff val="25000"/>
                    </a:srgbClr>
                  </a:solidFill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2956825" y="2190750"/>
                <a:ext cx="1325349" cy="8001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89" name="Group 85"/>
          <p:cNvGrpSpPr/>
          <p:nvPr/>
        </p:nvGrpSpPr>
        <p:grpSpPr>
          <a:xfrm>
            <a:off x="5197534" y="4422583"/>
            <a:ext cx="1168400" cy="1247774"/>
            <a:chOff x="2882711" y="3381375"/>
            <a:chExt cx="1168400" cy="1247774"/>
          </a:xfrm>
        </p:grpSpPr>
        <p:cxnSp>
          <p:nvCxnSpPr>
            <p:cNvPr id="90" name="Straight Connector 46"/>
            <p:cNvCxnSpPr/>
            <p:nvPr/>
          </p:nvCxnSpPr>
          <p:spPr>
            <a:xfrm rot="16200000" flipH="1" flipV="1">
              <a:off x="3329751" y="3517965"/>
              <a:ext cx="274320" cy="1140"/>
            </a:xfrm>
            <a:prstGeom prst="line">
              <a:avLst/>
            </a:prstGeom>
            <a:ln w="127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ectangle 90"/>
            <p:cNvSpPr/>
            <p:nvPr/>
          </p:nvSpPr>
          <p:spPr>
            <a:xfrm rot="10800000" flipV="1">
              <a:off x="2882711" y="3714749"/>
              <a:ext cx="1168400" cy="914400"/>
            </a:xfrm>
            <a:prstGeom prst="rect">
              <a:avLst/>
            </a:prstGeom>
            <a:gradFill flip="none" rotWithShape="1">
              <a:gsLst>
                <a:gs pos="100000">
                  <a:schemeClr val="tx2">
                    <a:lumMod val="25000"/>
                    <a:lumOff val="75000"/>
                    <a:tint val="66000"/>
                    <a:satMod val="160000"/>
                  </a:schemeClr>
                </a:gs>
                <a:gs pos="50000">
                  <a:schemeClr val="tx2">
                    <a:lumMod val="25000"/>
                    <a:lumOff val="75000"/>
                    <a:tint val="44500"/>
                    <a:satMod val="160000"/>
                  </a:schemeClr>
                </a:gs>
                <a:gs pos="0">
                  <a:schemeClr val="tx2">
                    <a:lumMod val="25000"/>
                    <a:lumOff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US" sz="1200" dirty="0" err="1">
                  <a:solidFill>
                    <a:srgbClr val="3F3F3F">
                      <a:lumMod val="75000"/>
                      <a:lumOff val="25000"/>
                    </a:srgbClr>
                  </a:solidFill>
                </a:rPr>
                <a:t>Trouver</a:t>
              </a:r>
              <a:r>
                <a:rPr lang="en-US" sz="1200" dirty="0">
                  <a:solidFill>
                    <a:srgbClr val="3F3F3F">
                      <a:lumMod val="75000"/>
                      <a:lumOff val="25000"/>
                    </a:srgbClr>
                  </a:solidFill>
                </a:rPr>
                <a:t> le </a:t>
              </a:r>
              <a:r>
                <a:rPr lang="en-US" sz="1200" dirty="0" err="1">
                  <a:solidFill>
                    <a:srgbClr val="3F3F3F">
                      <a:lumMod val="75000"/>
                      <a:lumOff val="25000"/>
                    </a:srgbClr>
                  </a:solidFill>
                </a:rPr>
                <a:t>vocabulaire</a:t>
              </a:r>
              <a:r>
                <a:rPr lang="en-US" sz="1200" dirty="0">
                  <a:solidFill>
                    <a:srgbClr val="3F3F3F">
                      <a:lumMod val="75000"/>
                      <a:lumOff val="25000"/>
                    </a:srgbClr>
                  </a:solidFill>
                </a:rPr>
                <a:t> </a:t>
              </a:r>
              <a:r>
                <a:rPr lang="en-US" sz="1200" dirty="0" err="1">
                  <a:solidFill>
                    <a:srgbClr val="3F3F3F">
                      <a:lumMod val="75000"/>
                      <a:lumOff val="25000"/>
                    </a:srgbClr>
                  </a:solidFill>
                </a:rPr>
                <a:t>approprié</a:t>
              </a:r>
              <a:endParaRPr lang="en-US" sz="1200" b="1" dirty="0">
                <a:solidFill>
                  <a:srgbClr val="3F3F3F">
                    <a:lumMod val="75000"/>
                    <a:lumOff val="25000"/>
                  </a:srgbClr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 rot="10800000">
              <a:off x="2882711" y="3634739"/>
              <a:ext cx="1168400" cy="800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93" name="Group 111"/>
          <p:cNvGrpSpPr/>
          <p:nvPr/>
        </p:nvGrpSpPr>
        <p:grpSpPr>
          <a:xfrm>
            <a:off x="6061070" y="2603307"/>
            <a:ext cx="1168400" cy="1247775"/>
            <a:chOff x="2956825" y="1276350"/>
            <a:chExt cx="1325349" cy="1247775"/>
          </a:xfrm>
        </p:grpSpPr>
        <p:cxnSp>
          <p:nvCxnSpPr>
            <p:cNvPr id="94" name="Straight Connector 53"/>
            <p:cNvCxnSpPr/>
            <p:nvPr/>
          </p:nvCxnSpPr>
          <p:spPr>
            <a:xfrm rot="5400000" flipH="1" flipV="1">
              <a:off x="3482340" y="2386318"/>
              <a:ext cx="274320" cy="1293"/>
            </a:xfrm>
            <a:prstGeom prst="line">
              <a:avLst/>
            </a:prstGeom>
            <a:ln w="127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114"/>
            <p:cNvGrpSpPr/>
            <p:nvPr/>
          </p:nvGrpSpPr>
          <p:grpSpPr>
            <a:xfrm>
              <a:off x="2956825" y="1276350"/>
              <a:ext cx="1325349" cy="994410"/>
              <a:chOff x="2956825" y="1276350"/>
              <a:chExt cx="1325349" cy="994410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2956825" y="1276350"/>
                <a:ext cx="1325349" cy="914400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lumMod val="25000"/>
                      <a:lumOff val="75000"/>
                      <a:tint val="66000"/>
                      <a:satMod val="160000"/>
                    </a:schemeClr>
                  </a:gs>
                  <a:gs pos="50000">
                    <a:schemeClr val="tx2">
                      <a:lumMod val="25000"/>
                      <a:lumOff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25000"/>
                      <a:lumOff val="75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fr-CA" sz="1200" dirty="0">
                    <a:solidFill>
                      <a:srgbClr val="3F3F3F">
                        <a:lumMod val="75000"/>
                        <a:lumOff val="25000"/>
                      </a:srgbClr>
                    </a:solidFill>
                  </a:rPr>
                  <a:t>Identifier les bases de </a:t>
                </a:r>
                <a:r>
                  <a:rPr lang="fr-CA" sz="1200" dirty="0" smtClean="0">
                    <a:solidFill>
                      <a:srgbClr val="3F3F3F">
                        <a:lumMod val="75000"/>
                        <a:lumOff val="25000"/>
                      </a:srgbClr>
                    </a:solidFill>
                  </a:rPr>
                  <a:t>données</a:t>
                </a:r>
                <a:endParaRPr lang="en-US" sz="1200" b="1" dirty="0">
                  <a:solidFill>
                    <a:srgbClr val="3F3F3F">
                      <a:lumMod val="75000"/>
                      <a:lumOff val="25000"/>
                    </a:srgbClr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2956825" y="2190750"/>
                <a:ext cx="1325349" cy="8001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98" name="Group 86"/>
          <p:cNvGrpSpPr/>
          <p:nvPr/>
        </p:nvGrpSpPr>
        <p:grpSpPr>
          <a:xfrm>
            <a:off x="6924608" y="4422583"/>
            <a:ext cx="1168400" cy="1247774"/>
            <a:chOff x="4609785" y="3381375"/>
            <a:chExt cx="1168400" cy="1247774"/>
          </a:xfrm>
        </p:grpSpPr>
        <p:cxnSp>
          <p:nvCxnSpPr>
            <p:cNvPr id="99" name="Straight Connector 60"/>
            <p:cNvCxnSpPr/>
            <p:nvPr/>
          </p:nvCxnSpPr>
          <p:spPr>
            <a:xfrm rot="16200000" flipH="1" flipV="1">
              <a:off x="5056825" y="3517965"/>
              <a:ext cx="274320" cy="1140"/>
            </a:xfrm>
            <a:prstGeom prst="line">
              <a:avLst/>
            </a:prstGeom>
            <a:ln w="127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/>
            <p:cNvSpPr/>
            <p:nvPr/>
          </p:nvSpPr>
          <p:spPr>
            <a:xfrm rot="10800000" flipV="1">
              <a:off x="4609785" y="3714749"/>
              <a:ext cx="1168400" cy="914400"/>
            </a:xfrm>
            <a:prstGeom prst="rect">
              <a:avLst/>
            </a:prstGeom>
            <a:gradFill flip="none" rotWithShape="1">
              <a:gsLst>
                <a:gs pos="100000">
                  <a:schemeClr val="tx2">
                    <a:lumMod val="25000"/>
                    <a:lumOff val="75000"/>
                    <a:tint val="66000"/>
                    <a:satMod val="160000"/>
                  </a:schemeClr>
                </a:gs>
                <a:gs pos="50000">
                  <a:schemeClr val="tx2">
                    <a:lumMod val="25000"/>
                    <a:lumOff val="75000"/>
                    <a:tint val="44500"/>
                    <a:satMod val="160000"/>
                  </a:schemeClr>
                </a:gs>
                <a:gs pos="0">
                  <a:schemeClr val="tx2">
                    <a:lumMod val="25000"/>
                    <a:lumOff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fr-CA" sz="1200" dirty="0">
                  <a:solidFill>
                    <a:srgbClr val="3F3F3F">
                      <a:lumMod val="75000"/>
                      <a:lumOff val="25000"/>
                    </a:srgbClr>
                  </a:solidFill>
                </a:rPr>
                <a:t>Formuler des équations de recherche</a:t>
              </a:r>
              <a:endParaRPr lang="en-US" sz="1200" b="1" dirty="0">
                <a:solidFill>
                  <a:srgbClr val="3F3F3F">
                    <a:lumMod val="75000"/>
                    <a:lumOff val="25000"/>
                  </a:srgbClr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 rot="10800000">
              <a:off x="4609785" y="3634739"/>
              <a:ext cx="1168400" cy="8001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102" name="Group 125"/>
          <p:cNvGrpSpPr/>
          <p:nvPr/>
        </p:nvGrpSpPr>
        <p:grpSpPr>
          <a:xfrm>
            <a:off x="7788144" y="2603307"/>
            <a:ext cx="1168400" cy="1247775"/>
            <a:chOff x="2956825" y="1276350"/>
            <a:chExt cx="1325349" cy="1247775"/>
          </a:xfrm>
        </p:grpSpPr>
        <p:cxnSp>
          <p:nvCxnSpPr>
            <p:cNvPr id="103" name="Straight Connector 67"/>
            <p:cNvCxnSpPr/>
            <p:nvPr/>
          </p:nvCxnSpPr>
          <p:spPr>
            <a:xfrm rot="5400000" flipH="1" flipV="1">
              <a:off x="3482340" y="2386318"/>
              <a:ext cx="274320" cy="1293"/>
            </a:xfrm>
            <a:prstGeom prst="line">
              <a:avLst/>
            </a:prstGeom>
            <a:ln w="127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4" name="Group 128"/>
            <p:cNvGrpSpPr/>
            <p:nvPr/>
          </p:nvGrpSpPr>
          <p:grpSpPr>
            <a:xfrm>
              <a:off x="2956825" y="1276350"/>
              <a:ext cx="1325349" cy="994410"/>
              <a:chOff x="2956825" y="1276350"/>
              <a:chExt cx="1325349" cy="994410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2956825" y="1276350"/>
                <a:ext cx="1325349" cy="914400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lumMod val="25000"/>
                      <a:lumOff val="75000"/>
                      <a:tint val="66000"/>
                      <a:satMod val="160000"/>
                    </a:schemeClr>
                  </a:gs>
                  <a:gs pos="50000">
                    <a:schemeClr val="tx2">
                      <a:lumMod val="25000"/>
                      <a:lumOff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25000"/>
                      <a:lumOff val="75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dirty="0" err="1" smtClean="0">
                    <a:solidFill>
                      <a:srgbClr val="3F3F3F">
                        <a:lumMod val="75000"/>
                        <a:lumOff val="25000"/>
                      </a:srgbClr>
                    </a:solidFill>
                  </a:rPr>
                  <a:t>Évaluer</a:t>
                </a:r>
                <a:r>
                  <a:rPr lang="en-US" sz="1200" dirty="0" smtClean="0">
                    <a:solidFill>
                      <a:srgbClr val="3F3F3F">
                        <a:lumMod val="75000"/>
                        <a:lumOff val="25000"/>
                      </a:srgbClr>
                    </a:solidFill>
                  </a:rPr>
                  <a:t> les </a:t>
                </a:r>
                <a:r>
                  <a:rPr lang="en-US" sz="1200" dirty="0" err="1" smtClean="0">
                    <a:solidFill>
                      <a:srgbClr val="3F3F3F">
                        <a:lumMod val="75000"/>
                        <a:lumOff val="25000"/>
                      </a:srgbClr>
                    </a:solidFill>
                  </a:rPr>
                  <a:t>résultats</a:t>
                </a:r>
                <a:endParaRPr lang="en-US" sz="1200" b="1" dirty="0">
                  <a:solidFill>
                    <a:srgbClr val="3F3F3F">
                      <a:lumMod val="75000"/>
                      <a:lumOff val="25000"/>
                    </a:srgbClr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2956825" y="2190750"/>
                <a:ext cx="1325349" cy="8001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07" name="Group 87"/>
          <p:cNvGrpSpPr/>
          <p:nvPr/>
        </p:nvGrpSpPr>
        <p:grpSpPr>
          <a:xfrm>
            <a:off x="8651682" y="4422583"/>
            <a:ext cx="1168400" cy="1247774"/>
            <a:chOff x="6336859" y="3381375"/>
            <a:chExt cx="1168400" cy="1247774"/>
          </a:xfrm>
        </p:grpSpPr>
        <p:cxnSp>
          <p:nvCxnSpPr>
            <p:cNvPr id="108" name="Straight Connector 74"/>
            <p:cNvCxnSpPr/>
            <p:nvPr/>
          </p:nvCxnSpPr>
          <p:spPr>
            <a:xfrm rot="16200000" flipH="1" flipV="1">
              <a:off x="6783899" y="3517965"/>
              <a:ext cx="274320" cy="1140"/>
            </a:xfrm>
            <a:prstGeom prst="line">
              <a:avLst/>
            </a:prstGeom>
            <a:ln w="127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ectangle 108"/>
            <p:cNvSpPr/>
            <p:nvPr/>
          </p:nvSpPr>
          <p:spPr>
            <a:xfrm rot="10800000" flipV="1">
              <a:off x="6336859" y="3714749"/>
              <a:ext cx="1168400" cy="914400"/>
            </a:xfrm>
            <a:prstGeom prst="rect">
              <a:avLst/>
            </a:prstGeom>
            <a:gradFill flip="none" rotWithShape="1">
              <a:gsLst>
                <a:gs pos="100000">
                  <a:schemeClr val="tx2">
                    <a:lumMod val="25000"/>
                    <a:lumOff val="75000"/>
                    <a:tint val="66000"/>
                    <a:satMod val="160000"/>
                  </a:schemeClr>
                </a:gs>
                <a:gs pos="50000">
                  <a:schemeClr val="tx2">
                    <a:lumMod val="25000"/>
                    <a:lumOff val="75000"/>
                    <a:tint val="44500"/>
                    <a:satMod val="160000"/>
                  </a:schemeClr>
                </a:gs>
                <a:gs pos="0">
                  <a:schemeClr val="tx2">
                    <a:lumMod val="25000"/>
                    <a:lumOff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US" sz="1200" dirty="0" smtClean="0">
                  <a:solidFill>
                    <a:srgbClr val="3F3F3F">
                      <a:lumMod val="75000"/>
                      <a:lumOff val="25000"/>
                    </a:srgbClr>
                  </a:solidFill>
                </a:rPr>
                <a:t>Documenter la </a:t>
              </a:r>
              <a:r>
                <a:rPr lang="en-US" sz="1200" dirty="0" err="1" smtClean="0">
                  <a:solidFill>
                    <a:srgbClr val="3F3F3F">
                      <a:lumMod val="75000"/>
                      <a:lumOff val="25000"/>
                    </a:srgbClr>
                  </a:solidFill>
                </a:rPr>
                <a:t>recherche</a:t>
              </a:r>
              <a:endParaRPr lang="en-US" sz="1200" b="1" dirty="0">
                <a:solidFill>
                  <a:srgbClr val="3F3F3F">
                    <a:lumMod val="75000"/>
                    <a:lumOff val="25000"/>
                  </a:srgbClr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 rot="10800000">
              <a:off x="6336859" y="3634739"/>
              <a:ext cx="1168400" cy="800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</p:grpSp>
      <p:sp>
        <p:nvSpPr>
          <p:cNvPr id="58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874347" y="6089649"/>
            <a:ext cx="9715500" cy="365125"/>
          </a:xfrm>
        </p:spPr>
        <p:txBody>
          <a:bodyPr/>
          <a:lstStyle/>
          <a:p>
            <a:pPr>
              <a:defRPr/>
            </a:pPr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</p:spPr>
        <p:txBody>
          <a:bodyPr/>
          <a:lstStyle/>
          <a:p>
            <a:r>
              <a:rPr lang="fr-CA" sz="1200" dirty="0" smtClean="0">
                <a:solidFill>
                  <a:srgbClr val="E96F23"/>
                </a:solidFill>
              </a:rPr>
              <a:t>/</a:t>
            </a:r>
            <a:r>
              <a:rPr lang="fr-CA" sz="1200" dirty="0" smtClean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sz="1200" b="1" smtClean="0">
                <a:solidFill>
                  <a:srgbClr val="E7E6E6">
                    <a:lumMod val="50000"/>
                  </a:srgbClr>
                </a:solidFill>
              </a:rPr>
              <a:pPr/>
              <a:t>25</a:t>
            </a:fld>
            <a:endParaRPr lang="fr-CA" sz="1200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66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1. Formuler sa question ou son énoncé de recherche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838200" y="2226150"/>
            <a:ext cx="10515600" cy="457201"/>
          </a:xfrm>
        </p:spPr>
        <p:txBody>
          <a:bodyPr>
            <a:normAutofit fontScale="92500" lnSpcReduction="20000"/>
          </a:bodyPr>
          <a:lstStyle/>
          <a:p>
            <a:r>
              <a:rPr lang="fr-CA" dirty="0"/>
              <a:t>Principe de base</a:t>
            </a:r>
          </a:p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CA" dirty="0" smtClean="0">
                <a:solidFill>
                  <a:srgbClr val="E96F23"/>
                </a:solidFill>
              </a:rPr>
              <a:t>/</a:t>
            </a:r>
            <a:r>
              <a:rPr lang="fr-CA" dirty="0" smtClean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26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/>
          </p:nvPr>
        </p:nvGraphicFramePr>
        <p:xfrm>
          <a:off x="1324376" y="3187620"/>
          <a:ext cx="9369024" cy="1198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684512"/>
                <a:gridCol w="4684512"/>
              </a:tblGrid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Question précise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Question ouverte</a:t>
                      </a:r>
                      <a:endParaRPr lang="fr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A" sz="2400" b="1" dirty="0" smtClean="0"/>
                        <a:t>-</a:t>
                      </a:r>
                      <a:r>
                        <a:rPr lang="fr-CA" sz="2400" b="1" baseline="0" dirty="0" smtClean="0"/>
                        <a:t> </a:t>
                      </a:r>
                      <a:r>
                        <a:rPr lang="fr-CA" sz="1800" b="0" baseline="0" dirty="0" smtClean="0"/>
                        <a:t>Résultats</a:t>
                      </a:r>
                      <a:endParaRPr lang="fr-CA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400" b="1" dirty="0" smtClean="0"/>
                        <a:t>+</a:t>
                      </a:r>
                      <a:r>
                        <a:rPr lang="fr-CA" dirty="0" smtClean="0"/>
                        <a:t> Résultats</a:t>
                      </a:r>
                      <a:endParaRPr lang="fr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A" sz="1800" b="0" dirty="0" smtClean="0"/>
                        <a:t>Homogénéité</a:t>
                      </a:r>
                      <a:endParaRPr lang="fr-CA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800" b="0" dirty="0" smtClean="0"/>
                        <a:t>Hétérogénéité</a:t>
                      </a:r>
                      <a:endParaRPr lang="fr-CA" sz="14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16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1. Formuler sa question ou son énoncé de recherche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838200" y="2226150"/>
            <a:ext cx="10515600" cy="457201"/>
          </a:xfrm>
        </p:spPr>
        <p:txBody>
          <a:bodyPr>
            <a:normAutofit fontScale="92500" lnSpcReduction="20000"/>
          </a:bodyPr>
          <a:lstStyle/>
          <a:p>
            <a:r>
              <a:rPr lang="fr-CA" dirty="0" smtClean="0"/>
              <a:t>Objectif de recherche</a:t>
            </a:r>
            <a:endParaRPr lang="fr-CA" dirty="0"/>
          </a:p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CA" smtClean="0">
                <a:solidFill>
                  <a:srgbClr val="E96F23"/>
                </a:solidFill>
              </a:rPr>
              <a:t>/</a:t>
            </a:r>
            <a:r>
              <a:rPr lang="fr-CA" smtClean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27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/>
          </p:nvPr>
        </p:nvGraphicFramePr>
        <p:xfrm>
          <a:off x="972684" y="3096797"/>
          <a:ext cx="10562824" cy="238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281412"/>
                <a:gridCol w="5281412"/>
              </a:tblGrid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Exhaustivité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Précision</a:t>
                      </a:r>
                      <a:endParaRPr lang="fr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 stratégie de recherche échappe des articles pertinents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Niveau tolérance: </a:t>
                      </a:r>
                      <a:r>
                        <a:rPr kumimoji="0" lang="fr-CA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fr-CA" sz="1800" b="0" i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 stratégie de recherche échappe des articles pertinents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Niveau tolérance: </a:t>
                      </a:r>
                      <a:r>
                        <a:rPr kumimoji="0" lang="fr-CA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 </a:t>
                      </a:r>
                      <a:endParaRPr lang="fr-CA" sz="1800" b="0" i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 stratégie de recherche inclut des articles impertinents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Niveau tolérance: </a:t>
                      </a:r>
                      <a:r>
                        <a:rPr kumimoji="0" lang="fr-CA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 </a:t>
                      </a:r>
                      <a:endParaRPr lang="fr-CA" sz="1800" b="0" i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 stratégie de recherche inclut des articles impertinents </a:t>
                      </a:r>
                    </a:p>
                    <a:p>
                      <a:r>
                        <a:rPr lang="fr-CA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Niveau tolérance: </a:t>
                      </a:r>
                      <a:r>
                        <a:rPr kumimoji="0" lang="fr-CA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fr-CA" sz="1800" b="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3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1. Formuler sa question ou son énoncé de recherche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838200" y="2150578"/>
            <a:ext cx="10515600" cy="457201"/>
          </a:xfrm>
        </p:spPr>
        <p:txBody>
          <a:bodyPr>
            <a:normAutofit lnSpcReduction="10000"/>
          </a:bodyPr>
          <a:lstStyle/>
          <a:p>
            <a:r>
              <a:rPr lang="fr-CA" dirty="0" smtClean="0"/>
              <a:t>Exemple</a:t>
            </a:r>
            <a:endParaRPr lang="fr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38200" y="2916138"/>
            <a:ext cx="10515600" cy="811800"/>
          </a:xfrm>
          <a:ln>
            <a:noFill/>
          </a:ln>
        </p:spPr>
        <p:txBody>
          <a:bodyPr/>
          <a:lstStyle/>
          <a:p>
            <a:r>
              <a:rPr lang="fr-CA" sz="2400" dirty="0"/>
              <a:t>Les effets de l’apprentissage de la musique sur l’amélioration des habilités de lecture des enfants dyslexiques</a:t>
            </a:r>
          </a:p>
          <a:p>
            <a:endParaRPr lang="fr-CA" sz="24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CA" smtClean="0">
                <a:solidFill>
                  <a:srgbClr val="E96F23"/>
                </a:solidFill>
              </a:rPr>
              <a:t>/</a:t>
            </a:r>
            <a:r>
              <a:rPr lang="fr-CA" smtClean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28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03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2. </a:t>
            </a:r>
            <a:r>
              <a:rPr lang="fr-CA" dirty="0"/>
              <a:t>Identifier les principaux concepts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838200" y="1452427"/>
            <a:ext cx="10515600" cy="903911"/>
          </a:xfrm>
        </p:spPr>
        <p:txBody>
          <a:bodyPr>
            <a:noAutofit/>
          </a:bodyPr>
          <a:lstStyle/>
          <a:p>
            <a:r>
              <a:rPr lang="fr-CA" dirty="0" smtClean="0"/>
              <a:t>Les</a:t>
            </a:r>
            <a:r>
              <a:rPr lang="fr-CA" b="1" dirty="0" smtClean="0"/>
              <a:t> </a:t>
            </a:r>
            <a:r>
              <a:rPr lang="fr-CA" dirty="0" smtClean="0"/>
              <a:t>concepts </a:t>
            </a:r>
            <a:r>
              <a:rPr lang="fr-CA" dirty="0"/>
              <a:t>potentiellement réutilisables pour la recherche documentaire</a:t>
            </a:r>
          </a:p>
          <a:p>
            <a:endParaRPr lang="fr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38201" y="2529869"/>
            <a:ext cx="9308122" cy="1461839"/>
          </a:xfrm>
        </p:spPr>
        <p:txBody>
          <a:bodyPr/>
          <a:lstStyle/>
          <a:p>
            <a:r>
              <a:rPr lang="fr-CA" dirty="0" smtClean="0"/>
              <a:t>À partir de notre énoncé de recherche:</a:t>
            </a:r>
          </a:p>
          <a:p>
            <a:pPr lvl="1"/>
            <a:r>
              <a:rPr lang="fr-CA" dirty="0" smtClean="0"/>
              <a:t>Élimination </a:t>
            </a:r>
            <a:r>
              <a:rPr lang="fr-CA" dirty="0"/>
              <a:t>des mots vides (le, la, les, du, des, etc.)</a:t>
            </a:r>
          </a:p>
          <a:p>
            <a:pPr lvl="1"/>
            <a:r>
              <a:rPr lang="fr-CA" dirty="0"/>
              <a:t>Élimination des termes relationnels (effets, causes, conséquences, avantages, désavantages, amélioration, diminution</a:t>
            </a:r>
            <a:r>
              <a:rPr lang="fr-CA" dirty="0" smtClean="0"/>
              <a:t>)</a:t>
            </a:r>
            <a:endParaRPr lang="fr-CA" dirty="0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838200" y="6089649"/>
            <a:ext cx="9715500" cy="365125"/>
          </a:xfrm>
        </p:spPr>
        <p:txBody>
          <a:bodyPr/>
          <a:lstStyle/>
          <a:p>
            <a:pPr>
              <a:defRPr/>
            </a:pPr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</p:spPr>
        <p:txBody>
          <a:bodyPr/>
          <a:lstStyle/>
          <a:p>
            <a:r>
              <a:rPr lang="fr-CA" dirty="0" smtClean="0">
                <a:solidFill>
                  <a:srgbClr val="E96F23"/>
                </a:solidFill>
              </a:rPr>
              <a:t>/</a:t>
            </a:r>
            <a:r>
              <a:rPr lang="fr-CA" dirty="0" smtClean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29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09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Plan de la </a:t>
            </a:r>
            <a:r>
              <a:rPr lang="fr-CA" dirty="0" smtClean="0"/>
              <a:t>séance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876925"/>
            <a:ext cx="7311189" cy="3208422"/>
          </a:xfrm>
        </p:spPr>
        <p:txBody>
          <a:bodyPr/>
          <a:lstStyle/>
          <a:p>
            <a:r>
              <a:rPr lang="fr-CA" dirty="0" smtClean="0"/>
              <a:t>Différencier le vocabulaire libre du vocabulaire contrôlé </a:t>
            </a:r>
          </a:p>
          <a:p>
            <a:r>
              <a:rPr lang="fr-CA" dirty="0" smtClean="0"/>
              <a:t>Les étapes essentielles à la recherche documentaire</a:t>
            </a:r>
          </a:p>
          <a:p>
            <a:r>
              <a:rPr lang="fr-CA" dirty="0" smtClean="0"/>
              <a:t>Tour d’horizon des bases de données</a:t>
            </a:r>
          </a:p>
          <a:p>
            <a:pPr lvl="1"/>
            <a:r>
              <a:rPr lang="fr-CA" dirty="0" err="1" smtClean="0"/>
              <a:t>Medline</a:t>
            </a:r>
            <a:r>
              <a:rPr lang="fr-CA" dirty="0" smtClean="0"/>
              <a:t> (OVID)</a:t>
            </a:r>
          </a:p>
          <a:p>
            <a:pPr lvl="1"/>
            <a:r>
              <a:rPr lang="fr-CA" dirty="0" err="1" smtClean="0"/>
              <a:t>PsycInfo</a:t>
            </a:r>
            <a:endParaRPr lang="fr-CA" dirty="0" smtClean="0"/>
          </a:p>
          <a:p>
            <a:pPr lvl="1"/>
            <a:r>
              <a:rPr lang="fr-CA" dirty="0" smtClean="0"/>
              <a:t>Embase</a:t>
            </a:r>
          </a:p>
          <a:p>
            <a:pPr lvl="1"/>
            <a:r>
              <a:rPr lang="fr-CA" dirty="0" smtClean="0"/>
              <a:t>Cochrane</a:t>
            </a:r>
          </a:p>
          <a:p>
            <a:pPr lvl="1"/>
            <a:r>
              <a:rPr lang="fr-CA" dirty="0" smtClean="0"/>
              <a:t>Web of Science</a:t>
            </a:r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3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pic>
        <p:nvPicPr>
          <p:cNvPr id="2050" name="Picture 2" descr="https://intranet.bibl.ulaval.ca/wp-content/uploads/Picto_calendri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70" y="1336925"/>
            <a:ext cx="3550152" cy="355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25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2. Identifier les principaux concepts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838200" y="1714329"/>
            <a:ext cx="10515600" cy="457201"/>
          </a:xfrm>
        </p:spPr>
        <p:txBody>
          <a:bodyPr>
            <a:normAutofit lnSpcReduction="10000"/>
          </a:bodyPr>
          <a:lstStyle/>
          <a:p>
            <a:r>
              <a:rPr lang="fr-CA" dirty="0" smtClean="0"/>
              <a:t>Exemple</a:t>
            </a:r>
            <a:endParaRPr lang="fr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38200" y="3318789"/>
            <a:ext cx="10515600" cy="811800"/>
          </a:xfrm>
          <a:ln>
            <a:noFill/>
          </a:ln>
        </p:spPr>
        <p:txBody>
          <a:bodyPr/>
          <a:lstStyle/>
          <a:p>
            <a:r>
              <a:rPr lang="fr-CA" sz="2400" dirty="0"/>
              <a:t>Les effets de l’apprentissage de la musique sur l’amélioration des habilités de lecture des enfants dyslexiques</a:t>
            </a:r>
          </a:p>
          <a:p>
            <a:endParaRPr lang="fr-CA" sz="24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CA" smtClean="0">
                <a:solidFill>
                  <a:srgbClr val="E96F23"/>
                </a:solidFill>
              </a:rPr>
              <a:t>/</a:t>
            </a:r>
            <a:r>
              <a:rPr lang="fr-CA" smtClean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30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Légende encadrée 1 6"/>
          <p:cNvSpPr/>
          <p:nvPr/>
        </p:nvSpPr>
        <p:spPr>
          <a:xfrm>
            <a:off x="5695950" y="2560188"/>
            <a:ext cx="720969" cy="590872"/>
          </a:xfrm>
          <a:prstGeom prst="borderCallout1">
            <a:avLst>
              <a:gd name="adj1" fmla="val 18750"/>
              <a:gd name="adj2" fmla="val -8333"/>
              <a:gd name="adj3" fmla="val 106548"/>
              <a:gd name="adj4" fmla="val -627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>
                <a:solidFill>
                  <a:prstClr val="white"/>
                </a:solidFill>
              </a:rPr>
              <a:t>1</a:t>
            </a:r>
            <a:endParaRPr lang="fr-CA" dirty="0">
              <a:solidFill>
                <a:prstClr val="white"/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3057923" y="3724689"/>
            <a:ext cx="4248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Légende encadrée 1 10"/>
          <p:cNvSpPr/>
          <p:nvPr/>
        </p:nvSpPr>
        <p:spPr>
          <a:xfrm>
            <a:off x="2751992" y="4539903"/>
            <a:ext cx="720969" cy="590872"/>
          </a:xfrm>
          <a:prstGeom prst="borderCallout1">
            <a:avLst>
              <a:gd name="adj1" fmla="val 18750"/>
              <a:gd name="adj2" fmla="val -8333"/>
              <a:gd name="adj3" fmla="val -60111"/>
              <a:gd name="adj4" fmla="val -38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>
                <a:solidFill>
                  <a:prstClr val="white"/>
                </a:solidFill>
              </a:rPr>
              <a:t>2</a:t>
            </a:r>
            <a:endParaRPr lang="fr-CA" dirty="0">
              <a:solidFill>
                <a:prstClr val="white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1277815" y="4102098"/>
            <a:ext cx="25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4353923" y="4102098"/>
            <a:ext cx="295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Légende encadrée 1 13"/>
          <p:cNvSpPr/>
          <p:nvPr/>
        </p:nvSpPr>
        <p:spPr>
          <a:xfrm>
            <a:off x="6327530" y="4539903"/>
            <a:ext cx="1118089" cy="590872"/>
          </a:xfrm>
          <a:prstGeom prst="borderCallout1">
            <a:avLst>
              <a:gd name="adj1" fmla="val 18750"/>
              <a:gd name="adj2" fmla="val -8333"/>
              <a:gd name="adj3" fmla="val -60111"/>
              <a:gd name="adj4" fmla="val -38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solidFill>
                  <a:prstClr val="white"/>
                </a:solidFill>
              </a:rPr>
              <a:t>3</a:t>
            </a:r>
            <a:r>
              <a:rPr lang="fr-CA" dirty="0" smtClean="0">
                <a:solidFill>
                  <a:prstClr val="white"/>
                </a:solidFill>
              </a:rPr>
              <a:t> et 4</a:t>
            </a:r>
            <a:endParaRPr lang="fr-CA" dirty="0">
              <a:solidFill>
                <a:prstClr val="white"/>
              </a:solidFill>
            </a:endParaRPr>
          </a:p>
        </p:txBody>
      </p:sp>
      <p:sp>
        <p:nvSpPr>
          <p:cNvPr id="15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04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2A. </a:t>
            </a:r>
            <a:r>
              <a:rPr lang="fr-CA" dirty="0"/>
              <a:t>Identifier les principaux concepts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838200" y="1714329"/>
            <a:ext cx="10515600" cy="457201"/>
          </a:xfrm>
        </p:spPr>
        <p:txBody>
          <a:bodyPr>
            <a:normAutofit lnSpcReduction="10000"/>
          </a:bodyPr>
          <a:lstStyle/>
          <a:p>
            <a:r>
              <a:rPr lang="fr-CA" dirty="0" smtClean="0"/>
              <a:t>À l’aide de l’acronyme PICO</a:t>
            </a:r>
            <a:endParaRPr lang="fr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38200" y="3370639"/>
            <a:ext cx="10515600" cy="811800"/>
          </a:xfrm>
          <a:ln>
            <a:noFill/>
          </a:ln>
        </p:spPr>
        <p:txBody>
          <a:bodyPr/>
          <a:lstStyle/>
          <a:p>
            <a:r>
              <a:rPr lang="fr-CA" sz="2400" dirty="0"/>
              <a:t>Les effets de l’apprentissage de la musique sur l’amélioration des habilités de lecture des enfants dyslexiques</a:t>
            </a:r>
          </a:p>
          <a:p>
            <a:endParaRPr lang="fr-CA" sz="24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CA" smtClean="0">
                <a:solidFill>
                  <a:srgbClr val="E96F23"/>
                </a:solidFill>
              </a:rPr>
              <a:t>/</a:t>
            </a:r>
            <a:r>
              <a:rPr lang="fr-CA" smtClean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31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3057923" y="3776539"/>
            <a:ext cx="4248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1277815" y="4153948"/>
            <a:ext cx="25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4505456" y="4153948"/>
            <a:ext cx="1008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505456" y="3042451"/>
            <a:ext cx="1352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b="1" dirty="0">
                <a:solidFill>
                  <a:srgbClr val="3F3F3F"/>
                </a:solidFill>
              </a:rPr>
              <a:t>Intervention</a:t>
            </a:r>
            <a:endParaRPr lang="fr-CA" dirty="0">
              <a:solidFill>
                <a:srgbClr val="3F3F3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81038" y="4182439"/>
            <a:ext cx="1229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b="1" dirty="0">
                <a:solidFill>
                  <a:srgbClr val="3F3F3F"/>
                </a:solidFill>
              </a:rPr>
              <a:t>population</a:t>
            </a:r>
            <a:endParaRPr lang="fr-CA" dirty="0">
              <a:solidFill>
                <a:srgbClr val="3F3F3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58903" y="4193020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b="1" dirty="0" smtClean="0">
                <a:solidFill>
                  <a:srgbClr val="3F3F3F"/>
                </a:solidFill>
              </a:rPr>
              <a:t>Effets</a:t>
            </a:r>
            <a:endParaRPr lang="fr-CA" dirty="0">
              <a:solidFill>
                <a:srgbClr val="3F3F3F"/>
              </a:solidFill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5793923" y="4160591"/>
            <a:ext cx="1260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14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96923"/>
            <a:ext cx="10515600" cy="1341303"/>
          </a:xfrm>
        </p:spPr>
        <p:txBody>
          <a:bodyPr/>
          <a:lstStyle/>
          <a:p>
            <a:r>
              <a:rPr lang="fr-CA" dirty="0" smtClean="0"/>
              <a:t>3. Choisir </a:t>
            </a:r>
            <a:r>
              <a:rPr lang="fr-CA" dirty="0"/>
              <a:t>les concepts qui seront utilisés pour la </a:t>
            </a:r>
            <a:r>
              <a:rPr lang="fr-CA" dirty="0" smtClean="0"/>
              <a:t>recherche documentaire</a:t>
            </a:r>
            <a:endParaRPr lang="fr-CA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838200" y="2138227"/>
            <a:ext cx="10515600" cy="457201"/>
          </a:xfrm>
        </p:spPr>
        <p:txBody>
          <a:bodyPr>
            <a:normAutofit lnSpcReduction="10000"/>
          </a:bodyPr>
          <a:lstStyle/>
          <a:p>
            <a:r>
              <a:rPr lang="fr-CA" dirty="0"/>
              <a:t>Plus il y </a:t>
            </a:r>
            <a:r>
              <a:rPr lang="fr-CA" dirty="0" smtClean="0"/>
              <a:t>aura </a:t>
            </a:r>
            <a:r>
              <a:rPr lang="fr-CA" dirty="0"/>
              <a:t>de concepts, plus la recherche gagnera en précision 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38200" y="2845800"/>
            <a:ext cx="10515600" cy="2869200"/>
          </a:xfrm>
        </p:spPr>
        <p:txBody>
          <a:bodyPr/>
          <a:lstStyle/>
          <a:p>
            <a:r>
              <a:rPr lang="fr-CA" dirty="0" smtClean="0"/>
              <a:t>Deux grands principes</a:t>
            </a:r>
          </a:p>
          <a:p>
            <a:pPr lvl="1"/>
            <a:r>
              <a:rPr lang="fr-CA" dirty="0" smtClean="0"/>
              <a:t>Repérable dans une base de données</a:t>
            </a:r>
          </a:p>
          <a:p>
            <a:pPr lvl="1"/>
            <a:r>
              <a:rPr lang="fr-CA" dirty="0" smtClean="0"/>
              <a:t>Chevauchement</a:t>
            </a:r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CA" smtClean="0">
                <a:solidFill>
                  <a:srgbClr val="E96F23"/>
                </a:solidFill>
              </a:rPr>
              <a:t>/</a:t>
            </a:r>
            <a:r>
              <a:rPr lang="fr-CA" smtClean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32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87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3A. Portée des concepts</a:t>
            </a:r>
            <a:endParaRPr lang="fr-CA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fr-CA" dirty="0"/>
              <a:t>La portée des concepts </a:t>
            </a:r>
            <a:r>
              <a:rPr lang="fr-CA" dirty="0" smtClean="0"/>
              <a:t>dépend de leur </a:t>
            </a:r>
            <a:r>
              <a:rPr lang="fr-CA" dirty="0"/>
              <a:t>définition</a:t>
            </a:r>
          </a:p>
          <a:p>
            <a:endParaRPr lang="fr-CA" dirty="0"/>
          </a:p>
        </p:txBody>
      </p:sp>
      <p:sp>
        <p:nvSpPr>
          <p:cNvPr id="7" name="Ellipse 6"/>
          <p:cNvSpPr/>
          <p:nvPr/>
        </p:nvSpPr>
        <p:spPr>
          <a:xfrm>
            <a:off x="3034323" y="2619184"/>
            <a:ext cx="4456722" cy="4014907"/>
          </a:xfrm>
          <a:prstGeom prst="ellipse">
            <a:avLst/>
          </a:prstGeom>
          <a:solidFill>
            <a:srgbClr val="4590B1">
              <a:alpha val="45098"/>
            </a:srgb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3567723" y="2865369"/>
            <a:ext cx="3114429" cy="3024552"/>
          </a:xfrm>
          <a:prstGeom prst="ellipse">
            <a:avLst/>
          </a:prstGeom>
          <a:solidFill>
            <a:schemeClr val="bg1">
              <a:lumMod val="75000"/>
              <a:alpha val="45098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4508500" y="3873552"/>
            <a:ext cx="1965568" cy="1863724"/>
          </a:xfrm>
          <a:prstGeom prst="ellipse">
            <a:avLst/>
          </a:prstGeom>
          <a:solidFill>
            <a:schemeClr val="bg1">
              <a:lumMod val="65000"/>
              <a:alpha val="45098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10" name="Légende sans bordure 1 9"/>
          <p:cNvSpPr/>
          <p:nvPr/>
        </p:nvSpPr>
        <p:spPr>
          <a:xfrm>
            <a:off x="7772400" y="2360781"/>
            <a:ext cx="2514600" cy="728889"/>
          </a:xfrm>
          <a:prstGeom prst="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>
                <a:solidFill>
                  <a:prstClr val="white"/>
                </a:solidFill>
              </a:rPr>
              <a:t>Stress</a:t>
            </a:r>
            <a:endParaRPr lang="fr-CA" dirty="0">
              <a:solidFill>
                <a:prstClr val="white"/>
              </a:solidFill>
            </a:endParaRPr>
          </a:p>
        </p:txBody>
      </p:sp>
      <p:sp>
        <p:nvSpPr>
          <p:cNvPr id="11" name="Légende sans bordure 1 10"/>
          <p:cNvSpPr/>
          <p:nvPr/>
        </p:nvSpPr>
        <p:spPr>
          <a:xfrm>
            <a:off x="7622929" y="3648756"/>
            <a:ext cx="2514600" cy="728889"/>
          </a:xfrm>
          <a:prstGeom prst="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>
                <a:solidFill>
                  <a:prstClr val="white"/>
                </a:solidFill>
              </a:rPr>
              <a:t>Stress psychologique</a:t>
            </a:r>
            <a:endParaRPr lang="fr-CA" dirty="0">
              <a:solidFill>
                <a:prstClr val="white"/>
              </a:solidFill>
            </a:endParaRPr>
          </a:p>
        </p:txBody>
      </p:sp>
      <p:sp>
        <p:nvSpPr>
          <p:cNvPr id="12" name="Légende sans bordure 1 11"/>
          <p:cNvSpPr/>
          <p:nvPr/>
        </p:nvSpPr>
        <p:spPr>
          <a:xfrm>
            <a:off x="6992814" y="4766928"/>
            <a:ext cx="2514600" cy="728889"/>
          </a:xfrm>
          <a:prstGeom prst="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>
                <a:solidFill>
                  <a:prstClr val="white"/>
                </a:solidFill>
              </a:rPr>
              <a:t>Stress psychologique au travail</a:t>
            </a:r>
            <a:endParaRPr lang="fr-CA" dirty="0">
              <a:solidFill>
                <a:prstClr val="white"/>
              </a:solidFill>
            </a:endParaRP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</p:spPr>
        <p:txBody>
          <a:bodyPr/>
          <a:lstStyle/>
          <a:p>
            <a:r>
              <a:rPr lang="fr-CA" dirty="0" smtClean="0">
                <a:solidFill>
                  <a:srgbClr val="E96F23"/>
                </a:solidFill>
              </a:rPr>
              <a:t>/</a:t>
            </a:r>
            <a:r>
              <a:rPr lang="fr-CA" dirty="0" smtClean="0">
                <a:solidFill>
                  <a:srgbClr val="BD252B"/>
                </a:solidFill>
              </a:rPr>
              <a:t> </a:t>
            </a:r>
            <a:r>
              <a:rPr lang="fr-CA" b="1" dirty="0" smtClean="0">
                <a:solidFill>
                  <a:srgbClr val="E7E6E6">
                    <a:lumMod val="50000"/>
                  </a:srgbClr>
                </a:solidFill>
              </a:rPr>
              <a:t>31</a:t>
            </a:r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0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3B. Plan de concepts</a:t>
            </a:r>
            <a:endParaRPr lang="fr-CA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/>
          </p:nvPr>
        </p:nvGraphicFramePr>
        <p:xfrm>
          <a:off x="838200" y="2193446"/>
          <a:ext cx="10669956" cy="3017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67489"/>
                <a:gridCol w="2667489"/>
                <a:gridCol w="2667489"/>
                <a:gridCol w="2667489"/>
              </a:tblGrid>
              <a:tr h="607248">
                <a:tc>
                  <a:txBody>
                    <a:bodyPr/>
                    <a:lstStyle/>
                    <a:p>
                      <a:r>
                        <a:rPr lang="fr-CA" dirty="0" smtClean="0"/>
                        <a:t>Concept 1</a:t>
                      </a:r>
                    </a:p>
                    <a:p>
                      <a:r>
                        <a:rPr lang="fr-CA" dirty="0" smtClean="0"/>
                        <a:t>Population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Concept 2</a:t>
                      </a:r>
                    </a:p>
                    <a:p>
                      <a:r>
                        <a:rPr lang="fr-CA" dirty="0" smtClean="0"/>
                        <a:t>Population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Concept</a:t>
                      </a:r>
                      <a:r>
                        <a:rPr lang="fr-CA" baseline="0" dirty="0" smtClean="0"/>
                        <a:t> 3</a:t>
                      </a:r>
                    </a:p>
                    <a:p>
                      <a:r>
                        <a:rPr lang="fr-CA" baseline="0" dirty="0" smtClean="0"/>
                        <a:t>Intervention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Concept 4</a:t>
                      </a:r>
                    </a:p>
                    <a:p>
                      <a:r>
                        <a:rPr lang="fr-CA" dirty="0" smtClean="0"/>
                        <a:t>Effets</a:t>
                      </a:r>
                      <a:endParaRPr lang="fr-CA" dirty="0"/>
                    </a:p>
                  </a:txBody>
                  <a:tcPr/>
                </a:tc>
              </a:tr>
              <a:tr h="607248">
                <a:tc>
                  <a:txBody>
                    <a:bodyPr/>
                    <a:lstStyle/>
                    <a:p>
                      <a:r>
                        <a:rPr lang="fr-CA" b="1" dirty="0" smtClean="0"/>
                        <a:t>Enfant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Dyslexie</a:t>
                      </a:r>
                      <a:endParaRPr lang="fr-CA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1" dirty="0" smtClean="0"/>
                        <a:t>Musique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1" dirty="0" smtClean="0"/>
                        <a:t>Habiletés de lecture</a:t>
                      </a:r>
                      <a:endParaRPr lang="fr-CA" b="1" dirty="0"/>
                    </a:p>
                  </a:txBody>
                  <a:tcPr/>
                </a:tc>
              </a:tr>
              <a:tr h="607248">
                <a:tc>
                  <a:txBody>
                    <a:bodyPr/>
                    <a:lstStyle/>
                    <a:p>
                      <a:endParaRPr lang="fr-CA" dirty="0" smtClean="0"/>
                    </a:p>
                    <a:p>
                      <a:endParaRPr lang="fr-CA" dirty="0" smtClean="0"/>
                    </a:p>
                    <a:p>
                      <a:endParaRPr lang="fr-CA" dirty="0" smtClean="0"/>
                    </a:p>
                    <a:p>
                      <a:endParaRPr lang="fr-CA" dirty="0" smtClean="0"/>
                    </a:p>
                    <a:p>
                      <a:endParaRPr lang="fr-CA" dirty="0" smtClean="0"/>
                    </a:p>
                    <a:p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21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4. Trouver le vocabulaire approprié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/>
              <a:t>Trouver un maximum de synonyme pour chacun de nos concepts</a:t>
            </a:r>
          </a:p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CA" smtClean="0">
                <a:solidFill>
                  <a:srgbClr val="E96F23"/>
                </a:solidFill>
              </a:rPr>
              <a:t>/</a:t>
            </a:r>
            <a:r>
              <a:rPr lang="fr-CA" smtClean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35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/>
          </p:nvPr>
        </p:nvGraphicFramePr>
        <p:xfrm>
          <a:off x="838200" y="2202502"/>
          <a:ext cx="10669956" cy="3291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67489"/>
                <a:gridCol w="2667489"/>
                <a:gridCol w="2667489"/>
                <a:gridCol w="2667489"/>
              </a:tblGrid>
              <a:tr h="607248">
                <a:tc>
                  <a:txBody>
                    <a:bodyPr/>
                    <a:lstStyle/>
                    <a:p>
                      <a:r>
                        <a:rPr lang="fr-CA" dirty="0" smtClean="0"/>
                        <a:t>Concept 1</a:t>
                      </a:r>
                    </a:p>
                    <a:p>
                      <a:r>
                        <a:rPr lang="fr-CA" dirty="0" smtClean="0"/>
                        <a:t>Population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Concept 2</a:t>
                      </a:r>
                    </a:p>
                    <a:p>
                      <a:r>
                        <a:rPr lang="fr-CA" dirty="0" smtClean="0"/>
                        <a:t>Population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Concept</a:t>
                      </a:r>
                      <a:r>
                        <a:rPr lang="fr-CA" baseline="0" dirty="0" smtClean="0"/>
                        <a:t> 3</a:t>
                      </a:r>
                    </a:p>
                    <a:p>
                      <a:r>
                        <a:rPr lang="fr-CA" baseline="0" dirty="0" smtClean="0"/>
                        <a:t>Intervention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Concept 4</a:t>
                      </a:r>
                    </a:p>
                    <a:p>
                      <a:r>
                        <a:rPr lang="fr-CA" dirty="0" smtClean="0"/>
                        <a:t>Effets</a:t>
                      </a:r>
                      <a:endParaRPr lang="fr-CA" dirty="0"/>
                    </a:p>
                  </a:txBody>
                  <a:tcPr/>
                </a:tc>
              </a:tr>
              <a:tr h="607248">
                <a:tc>
                  <a:txBody>
                    <a:bodyPr/>
                    <a:lstStyle/>
                    <a:p>
                      <a:r>
                        <a:rPr lang="fr-CA" b="1" dirty="0" smtClean="0"/>
                        <a:t>Enfant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Dyslexie</a:t>
                      </a:r>
                      <a:endParaRPr lang="fr-CA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1" dirty="0" smtClean="0"/>
                        <a:t>Musique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1" dirty="0" smtClean="0"/>
                        <a:t>Habiletés de lecture</a:t>
                      </a:r>
                      <a:endParaRPr lang="fr-CA" b="1" dirty="0"/>
                    </a:p>
                  </a:txBody>
                  <a:tcPr/>
                </a:tc>
              </a:tr>
              <a:tr h="6072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Children</a:t>
                      </a:r>
                      <a:endParaRPr lang="fr-CA" sz="1800" i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Child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</a:t>
                      </a:r>
                      <a:r>
                        <a:rPr lang="fr-CA" sz="18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school</a:t>
                      </a:r>
                      <a:r>
                        <a:rPr lang="fr-CA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8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students</a:t>
                      </a:r>
                      <a:r>
                        <a:rPr lang="fr-CA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endParaRPr lang="fr-CA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Dyslexia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Dyslexic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Dyslexics </a:t>
                      </a:r>
                      <a:endParaRPr lang="fr-CA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Musical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Music </a:t>
                      </a:r>
                      <a:endParaRPr lang="fr-CA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Reading abilities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Reading ability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Reading Disorders Reading skills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Literacy    </a:t>
                      </a:r>
                      <a:endParaRPr lang="fr-CA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151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4. Trouver le vocabulaire approprié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38200" y="2195169"/>
            <a:ext cx="10515600" cy="3343985"/>
          </a:xfrm>
        </p:spPr>
        <p:txBody>
          <a:bodyPr/>
          <a:lstStyle/>
          <a:p>
            <a:r>
              <a:rPr lang="fr-CA" dirty="0" smtClean="0"/>
              <a:t>Se référer aux publications phares</a:t>
            </a:r>
          </a:p>
          <a:p>
            <a:r>
              <a:rPr lang="fr-CA" dirty="0" smtClean="0"/>
              <a:t>Examiner les premiers résultats d’une recherche exploratoire</a:t>
            </a:r>
          </a:p>
          <a:p>
            <a:r>
              <a:rPr lang="fr-CA" dirty="0" smtClean="0"/>
              <a:t>Consulter les dictionnaires spécialisés</a:t>
            </a:r>
          </a:p>
          <a:p>
            <a:pPr lvl="1"/>
            <a:r>
              <a:rPr lang="fr-CA" dirty="0" smtClean="0"/>
              <a:t>CISMEF</a:t>
            </a:r>
          </a:p>
          <a:p>
            <a:r>
              <a:rPr lang="fr-CA" dirty="0" smtClean="0"/>
              <a:t>S’inspirer des thésaurus</a:t>
            </a:r>
          </a:p>
          <a:p>
            <a:pPr lvl="1"/>
            <a:r>
              <a:rPr lang="fr-CA" dirty="0" smtClean="0"/>
              <a:t>Embase (</a:t>
            </a:r>
            <a:r>
              <a:rPr lang="fr-CA" dirty="0" err="1" smtClean="0"/>
              <a:t>Emtree</a:t>
            </a:r>
            <a:r>
              <a:rPr lang="fr-CA" dirty="0" smtClean="0"/>
              <a:t> – </a:t>
            </a:r>
            <a:r>
              <a:rPr lang="fr-CA" dirty="0" err="1" smtClean="0"/>
              <a:t>Synonyms</a:t>
            </a:r>
            <a:r>
              <a:rPr lang="fr-CA" dirty="0" smtClean="0"/>
              <a:t>)</a:t>
            </a:r>
          </a:p>
          <a:p>
            <a:pPr lvl="1"/>
            <a:r>
              <a:rPr lang="fr-CA" dirty="0" err="1" smtClean="0"/>
              <a:t>PubMed</a:t>
            </a:r>
            <a:r>
              <a:rPr lang="fr-CA" dirty="0" smtClean="0"/>
              <a:t> (</a:t>
            </a:r>
            <a:r>
              <a:rPr lang="fr-CA" dirty="0" err="1" smtClean="0"/>
              <a:t>MeSH</a:t>
            </a:r>
            <a:r>
              <a:rPr lang="fr-CA" dirty="0" smtClean="0"/>
              <a:t> – Entry </a:t>
            </a:r>
            <a:r>
              <a:rPr lang="fr-CA" dirty="0" err="1" smtClean="0"/>
              <a:t>Terms</a:t>
            </a:r>
            <a:r>
              <a:rPr lang="fr-CA" dirty="0" smtClean="0"/>
              <a:t>)</a:t>
            </a:r>
            <a:endParaRPr lang="fr-CA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079" y="2326785"/>
            <a:ext cx="2207964" cy="42910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8" name="Picture 4" descr="Medical Subject Headings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748" y="1379709"/>
            <a:ext cx="682625" cy="81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6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5. Identifier </a:t>
            </a:r>
            <a:r>
              <a:rPr lang="fr-CA" dirty="0"/>
              <a:t>les bases de données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CA" dirty="0" smtClean="0">
                <a:solidFill>
                  <a:srgbClr val="E96F23"/>
                </a:solidFill>
              </a:rPr>
              <a:t>/</a:t>
            </a:r>
            <a:r>
              <a:rPr lang="fr-CA" dirty="0" smtClean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37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Deux éléments sur lesquels baser notre choix:</a:t>
            </a:r>
          </a:p>
          <a:p>
            <a:pPr lvl="1"/>
            <a:r>
              <a:rPr lang="fr-CA" dirty="0"/>
              <a:t>Couverture</a:t>
            </a:r>
          </a:p>
          <a:p>
            <a:pPr lvl="1"/>
            <a:r>
              <a:rPr lang="fr-CA" dirty="0" smtClean="0"/>
              <a:t>Thésaurus</a:t>
            </a:r>
            <a:endParaRPr lang="fr-CA" dirty="0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18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5A. Les </a:t>
            </a:r>
            <a:r>
              <a:rPr lang="fr-CA" dirty="0"/>
              <a:t>bases de données et leur(s) spécialité(s)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lc="http://schemas.openxmlformats.org/drawingml/2006/lockedCanvas" xmlns:a16="http://schemas.microsoft.com/office/drawing/2014/main" id="{EC0666CD-4769-4567-B8FF-668C8AF6FD4C}"/>
              </a:ext>
            </a:extLst>
          </p:cNvPr>
          <p:cNvSpPr/>
          <p:nvPr/>
        </p:nvSpPr>
        <p:spPr>
          <a:xfrm>
            <a:off x="1565004" y="2552495"/>
            <a:ext cx="1887523" cy="18371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b="1" dirty="0" err="1">
                <a:solidFill>
                  <a:prstClr val="white"/>
                </a:solidFill>
              </a:rPr>
              <a:t>Pubmed</a:t>
            </a:r>
            <a:endParaRPr lang="fr-CA" b="1" dirty="0">
              <a:solidFill>
                <a:prstClr val="white"/>
              </a:solidFill>
            </a:endParaRPr>
          </a:p>
          <a:p>
            <a:pPr algn="ctr"/>
            <a:endParaRPr lang="fr-CA" dirty="0">
              <a:solidFill>
                <a:prstClr val="white"/>
              </a:solidFill>
            </a:endParaRPr>
          </a:p>
          <a:p>
            <a:pPr algn="ctr"/>
            <a:r>
              <a:rPr lang="fr-CA" sz="1600" dirty="0">
                <a:solidFill>
                  <a:prstClr val="white"/>
                </a:solidFill>
              </a:rPr>
              <a:t>Biomédical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lc="http://schemas.openxmlformats.org/drawingml/2006/lockedCanvas" xmlns:a16="http://schemas.microsoft.com/office/drawing/2014/main" id="{B167D96E-30E8-4686-8392-CB8ABC0FD269}"/>
              </a:ext>
            </a:extLst>
          </p:cNvPr>
          <p:cNvSpPr/>
          <p:nvPr/>
        </p:nvSpPr>
        <p:spPr>
          <a:xfrm>
            <a:off x="6018160" y="2552494"/>
            <a:ext cx="1887523" cy="18371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b="1" dirty="0">
                <a:solidFill>
                  <a:prstClr val="white"/>
                </a:solidFill>
              </a:rPr>
              <a:t>Web of Science</a:t>
            </a:r>
          </a:p>
          <a:p>
            <a:pPr algn="ctr"/>
            <a:endParaRPr lang="fr-CA" dirty="0">
              <a:solidFill>
                <a:prstClr val="white"/>
              </a:solidFill>
            </a:endParaRPr>
          </a:p>
          <a:p>
            <a:pPr algn="ctr"/>
            <a:r>
              <a:rPr lang="fr-CA" sz="1600" dirty="0">
                <a:solidFill>
                  <a:prstClr val="white"/>
                </a:solidFill>
              </a:rPr>
              <a:t>Multidisciplinaire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lc="http://schemas.openxmlformats.org/drawingml/2006/lockedCanvas" xmlns:a16="http://schemas.microsoft.com/office/drawing/2014/main" id="{0378DF52-AA7F-4555-A153-22FE030FDEE8}"/>
              </a:ext>
            </a:extLst>
          </p:cNvPr>
          <p:cNvSpPr/>
          <p:nvPr/>
        </p:nvSpPr>
        <p:spPr>
          <a:xfrm>
            <a:off x="3791582" y="2552494"/>
            <a:ext cx="1887523" cy="18371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b="1" dirty="0">
                <a:solidFill>
                  <a:prstClr val="white"/>
                </a:solidFill>
              </a:rPr>
              <a:t>Embase</a:t>
            </a:r>
          </a:p>
          <a:p>
            <a:pPr algn="ctr"/>
            <a:endParaRPr lang="fr-CA" dirty="0">
              <a:solidFill>
                <a:prstClr val="white"/>
              </a:solidFill>
            </a:endParaRPr>
          </a:p>
          <a:p>
            <a:pPr algn="ctr"/>
            <a:r>
              <a:rPr lang="fr-CA" sz="1600" dirty="0">
                <a:solidFill>
                  <a:prstClr val="white"/>
                </a:solidFill>
              </a:rPr>
              <a:t>Biomédical</a:t>
            </a:r>
          </a:p>
          <a:p>
            <a:pPr algn="ctr"/>
            <a:r>
              <a:rPr lang="fr-CA" sz="1600" dirty="0">
                <a:solidFill>
                  <a:prstClr val="white"/>
                </a:solidFill>
              </a:rPr>
              <a:t>Pharmacologie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lc="http://schemas.openxmlformats.org/drawingml/2006/lockedCanvas" xmlns:a16="http://schemas.microsoft.com/office/drawing/2014/main" id="{C88C63EF-2611-42F2-BDFF-AE63EB70C739}"/>
              </a:ext>
            </a:extLst>
          </p:cNvPr>
          <p:cNvSpPr/>
          <p:nvPr/>
        </p:nvSpPr>
        <p:spPr>
          <a:xfrm>
            <a:off x="8326531" y="2552494"/>
            <a:ext cx="1887523" cy="183718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b="1" dirty="0">
                <a:solidFill>
                  <a:prstClr val="white"/>
                </a:solidFill>
              </a:rPr>
              <a:t>Cochrane</a:t>
            </a:r>
          </a:p>
          <a:p>
            <a:pPr algn="ctr"/>
            <a:endParaRPr lang="fr-CA" dirty="0">
              <a:solidFill>
                <a:prstClr val="white"/>
              </a:solidFill>
            </a:endParaRPr>
          </a:p>
          <a:p>
            <a:pPr algn="ctr"/>
            <a:r>
              <a:rPr lang="fr-CA" sz="1600" dirty="0">
                <a:solidFill>
                  <a:prstClr val="white"/>
                </a:solidFill>
              </a:rPr>
              <a:t>Revues systématiques</a:t>
            </a:r>
          </a:p>
          <a:p>
            <a:pPr algn="ctr"/>
            <a:r>
              <a:rPr lang="fr-CA" sz="1600" dirty="0">
                <a:solidFill>
                  <a:prstClr val="white"/>
                </a:solidFill>
              </a:rPr>
              <a:t>Études cliniques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lc="http://schemas.openxmlformats.org/drawingml/2006/lockedCanvas" xmlns:a16="http://schemas.microsoft.com/office/drawing/2014/main" id="{EB4C362F-92C2-4322-9BA4-A4AA700BCAB1}"/>
              </a:ext>
            </a:extLst>
          </p:cNvPr>
          <p:cNvSpPr/>
          <p:nvPr/>
        </p:nvSpPr>
        <p:spPr>
          <a:xfrm>
            <a:off x="1555916" y="4617585"/>
            <a:ext cx="1887523" cy="183718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b="1" dirty="0" err="1">
                <a:solidFill>
                  <a:prstClr val="white"/>
                </a:solidFill>
              </a:rPr>
              <a:t>Medline</a:t>
            </a:r>
            <a:endParaRPr lang="fr-CA" b="1" dirty="0">
              <a:solidFill>
                <a:prstClr val="white"/>
              </a:solidFill>
            </a:endParaRPr>
          </a:p>
          <a:p>
            <a:pPr algn="ctr"/>
            <a:endParaRPr lang="fr-CA" dirty="0">
              <a:solidFill>
                <a:prstClr val="white"/>
              </a:solidFill>
            </a:endParaRPr>
          </a:p>
          <a:p>
            <a:pPr algn="ctr"/>
            <a:r>
              <a:rPr lang="fr-CA" sz="1600" dirty="0">
                <a:solidFill>
                  <a:prstClr val="white"/>
                </a:solidFill>
              </a:rPr>
              <a:t>Biomédical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lc="http://schemas.openxmlformats.org/drawingml/2006/lockedCanvas" xmlns:a16="http://schemas.microsoft.com/office/drawing/2014/main" id="{BECD8653-585B-4664-997B-F19139C74F58}"/>
              </a:ext>
            </a:extLst>
          </p:cNvPr>
          <p:cNvSpPr/>
          <p:nvPr/>
        </p:nvSpPr>
        <p:spPr>
          <a:xfrm>
            <a:off x="8326530" y="4617585"/>
            <a:ext cx="1887523" cy="1837189"/>
          </a:xfrm>
          <a:prstGeom prst="rect">
            <a:avLst/>
          </a:prstGeom>
          <a:solidFill>
            <a:srgbClr val="0048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b="1" dirty="0" err="1">
                <a:solidFill>
                  <a:prstClr val="white"/>
                </a:solidFill>
              </a:rPr>
              <a:t>Psycinfo</a:t>
            </a:r>
            <a:endParaRPr lang="fr-CA" b="1" dirty="0">
              <a:solidFill>
                <a:prstClr val="white"/>
              </a:solidFill>
            </a:endParaRPr>
          </a:p>
          <a:p>
            <a:pPr algn="ctr"/>
            <a:endParaRPr lang="fr-CA" dirty="0">
              <a:solidFill>
                <a:prstClr val="white"/>
              </a:solidFill>
            </a:endParaRPr>
          </a:p>
          <a:p>
            <a:pPr algn="ctr"/>
            <a:r>
              <a:rPr lang="fr-CA" sz="1600" dirty="0">
                <a:solidFill>
                  <a:prstClr val="white"/>
                </a:solidFill>
              </a:rPr>
              <a:t>Psychologie</a:t>
            </a:r>
          </a:p>
          <a:p>
            <a:pPr algn="ctr"/>
            <a:r>
              <a:rPr lang="fr-CA" sz="1600" dirty="0">
                <a:solidFill>
                  <a:prstClr val="white"/>
                </a:solidFill>
              </a:rPr>
              <a:t>Psychiatrie</a:t>
            </a:r>
          </a:p>
          <a:p>
            <a:pPr algn="ctr"/>
            <a:r>
              <a:rPr lang="fr-CA" sz="1600" dirty="0">
                <a:solidFill>
                  <a:prstClr val="white"/>
                </a:solidFill>
              </a:rPr>
              <a:t>Neurologie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lc="http://schemas.openxmlformats.org/drawingml/2006/lockedCanvas" xmlns:a16="http://schemas.microsoft.com/office/drawing/2014/main" id="{0378DF52-AA7F-4555-A153-22FE030FDEE8}"/>
              </a:ext>
            </a:extLst>
          </p:cNvPr>
          <p:cNvSpPr/>
          <p:nvPr/>
        </p:nvSpPr>
        <p:spPr>
          <a:xfrm>
            <a:off x="3791582" y="4617585"/>
            <a:ext cx="1887523" cy="183718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b="1" dirty="0" smtClean="0">
                <a:solidFill>
                  <a:prstClr val="white"/>
                </a:solidFill>
              </a:rPr>
              <a:t>CINAHL</a:t>
            </a:r>
            <a:endParaRPr lang="fr-CA" b="1" dirty="0">
              <a:solidFill>
                <a:prstClr val="white"/>
              </a:solidFill>
            </a:endParaRPr>
          </a:p>
          <a:p>
            <a:pPr algn="ctr"/>
            <a:endParaRPr lang="fr-CA" dirty="0">
              <a:solidFill>
                <a:prstClr val="white"/>
              </a:solidFill>
            </a:endParaRPr>
          </a:p>
          <a:p>
            <a:pPr algn="ctr"/>
            <a:r>
              <a:rPr lang="fr-CA" sz="1600" dirty="0" smtClean="0">
                <a:solidFill>
                  <a:prstClr val="white"/>
                </a:solidFill>
              </a:rPr>
              <a:t>Soins infirmiers</a:t>
            </a:r>
            <a:endParaRPr lang="fr-CA" sz="1600" dirty="0">
              <a:solidFill>
                <a:prstClr val="white"/>
              </a:solidFill>
            </a:endParaRPr>
          </a:p>
          <a:p>
            <a:pPr algn="ctr"/>
            <a:r>
              <a:rPr lang="fr-CA" sz="1600" dirty="0" smtClean="0">
                <a:solidFill>
                  <a:prstClr val="white"/>
                </a:solidFill>
              </a:rPr>
              <a:t>Réadaptation</a:t>
            </a:r>
            <a:endParaRPr lang="fr-CA" sz="1600" dirty="0">
              <a:solidFill>
                <a:prstClr val="white"/>
              </a:solidFill>
            </a:endParaRPr>
          </a:p>
        </p:txBody>
      </p:sp>
      <p:sp>
        <p:nvSpPr>
          <p:cNvPr id="13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693400" y="6089649"/>
            <a:ext cx="660400" cy="365125"/>
          </a:xfrm>
        </p:spPr>
        <p:txBody>
          <a:bodyPr/>
          <a:lstStyle/>
          <a:p>
            <a:r>
              <a:rPr lang="fr-CA" dirty="0" smtClean="0">
                <a:solidFill>
                  <a:srgbClr val="E96F23"/>
                </a:solidFill>
              </a:rPr>
              <a:t>/</a:t>
            </a:r>
            <a:r>
              <a:rPr lang="fr-CA" dirty="0" smtClean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sz="1200" b="1" smtClean="0">
                <a:solidFill>
                  <a:srgbClr val="E7E6E6">
                    <a:lumMod val="50000"/>
                  </a:srgbClr>
                </a:solidFill>
              </a:rPr>
              <a:pPr/>
              <a:t>38</a:t>
            </a:fld>
            <a:endParaRPr lang="fr-CA" sz="1200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63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5B. Débuter sa recherche documentaire</a:t>
            </a:r>
            <a:endParaRPr lang="fr-CA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fr-CA" dirty="0" smtClean="0"/>
              <a:t>Tableau comparatif: </a:t>
            </a:r>
            <a:r>
              <a:rPr lang="fr-CA" dirty="0" err="1" smtClean="0"/>
              <a:t>PubMed</a:t>
            </a:r>
            <a:r>
              <a:rPr lang="fr-CA" dirty="0" smtClean="0"/>
              <a:t> et </a:t>
            </a:r>
            <a:r>
              <a:rPr lang="fr-CA" dirty="0" err="1" smtClean="0"/>
              <a:t>Medline</a:t>
            </a:r>
            <a:r>
              <a:rPr lang="fr-CA" dirty="0" smtClean="0"/>
              <a:t> (OVID)</a:t>
            </a:r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CA" smtClean="0">
                <a:solidFill>
                  <a:srgbClr val="E96F23"/>
                </a:solidFill>
              </a:rPr>
              <a:t>/</a:t>
            </a:r>
            <a:r>
              <a:rPr lang="fr-CA" smtClean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39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/>
          </p:nvPr>
        </p:nvGraphicFramePr>
        <p:xfrm>
          <a:off x="2035906" y="2452203"/>
          <a:ext cx="8120188" cy="27689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60094"/>
                <a:gridCol w="4060094"/>
              </a:tblGrid>
              <a:tr h="607248">
                <a:tc>
                  <a:txBody>
                    <a:bodyPr/>
                    <a:lstStyle/>
                    <a:p>
                      <a:pPr algn="ctr"/>
                      <a:r>
                        <a:rPr lang="fr-CA" dirty="0" err="1" smtClean="0"/>
                        <a:t>Medline</a:t>
                      </a:r>
                      <a:r>
                        <a:rPr lang="fr-CA" dirty="0" smtClean="0"/>
                        <a:t> (OVID)</a:t>
                      </a:r>
                    </a:p>
                    <a:p>
                      <a:pPr algn="ctr"/>
                      <a:r>
                        <a:rPr lang="fr-CA" dirty="0" smtClean="0"/>
                        <a:t>Avantages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err="1" smtClean="0"/>
                        <a:t>PubMed</a:t>
                      </a:r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Avantages</a:t>
                      </a:r>
                      <a:endParaRPr lang="fr-CA" dirty="0"/>
                    </a:p>
                  </a:txBody>
                  <a:tcPr/>
                </a:tc>
              </a:tr>
              <a:tr h="61798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Masque: ?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Accès</a:t>
                      </a:r>
                      <a:r>
                        <a:rPr lang="en-CA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aux </a:t>
                      </a:r>
                      <a:r>
                        <a:rPr lang="en-CA" sz="180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dernières</a:t>
                      </a:r>
                      <a:r>
                        <a:rPr lang="en-CA" sz="18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publications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CA" dirty="0" smtClean="0"/>
                        <a:t>« as </a:t>
                      </a:r>
                      <a:r>
                        <a:rPr lang="fr-CA" dirty="0" err="1" smtClean="0"/>
                        <a:t>supplied</a:t>
                      </a:r>
                      <a:r>
                        <a:rPr lang="fr-CA" dirty="0" smtClean="0"/>
                        <a:t> by </a:t>
                      </a:r>
                      <a:r>
                        <a:rPr lang="fr-CA" dirty="0" err="1" smtClean="0"/>
                        <a:t>publisher</a:t>
                      </a:r>
                      <a:r>
                        <a:rPr lang="fr-CA" dirty="0" smtClean="0"/>
                        <a:t> »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CA" dirty="0" smtClean="0"/>
                        <a:t>« </a:t>
                      </a:r>
                      <a:r>
                        <a:rPr lang="fr-CA" dirty="0" err="1" smtClean="0"/>
                        <a:t>Epub</a:t>
                      </a:r>
                      <a:r>
                        <a:rPr lang="fr-CA" dirty="0" smtClean="0"/>
                        <a:t> </a:t>
                      </a:r>
                      <a:r>
                        <a:rPr lang="fr-CA" dirty="0" err="1" smtClean="0"/>
                        <a:t>Ahead</a:t>
                      </a:r>
                      <a:r>
                        <a:rPr lang="fr-CA" dirty="0" smtClean="0"/>
                        <a:t> of </a:t>
                      </a:r>
                      <a:r>
                        <a:rPr lang="fr-CA" dirty="0" err="1" smtClean="0"/>
                        <a:t>Print</a:t>
                      </a:r>
                      <a:r>
                        <a:rPr lang="fr-CA" dirty="0" smtClean="0"/>
                        <a:t> »</a:t>
                      </a:r>
                      <a:endParaRPr lang="en-CA" sz="180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07248">
                <a:tc>
                  <a:txBody>
                    <a:bodyPr/>
                    <a:lstStyle/>
                    <a:p>
                      <a:r>
                        <a:rPr lang="fr-CA" dirty="0" smtClean="0"/>
                        <a:t>Adjacence : </a:t>
                      </a:r>
                      <a:r>
                        <a:rPr lang="fr-CA" dirty="0" err="1" smtClean="0"/>
                        <a:t>adj</a:t>
                      </a:r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07248">
                <a:tc>
                  <a:txBody>
                    <a:bodyPr/>
                    <a:lstStyle/>
                    <a:p>
                      <a:r>
                        <a:rPr lang="fr-CA" dirty="0" smtClean="0"/>
                        <a:t>Revues systématiques Cochrane</a:t>
                      </a:r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22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Différence entre vocabulaire libre et contrôlé</a:t>
            </a:r>
            <a:r>
              <a:rPr lang="fr-CA" dirty="0"/>
              <a:t/>
            </a:r>
            <a:br>
              <a:rPr lang="fr-CA" dirty="0"/>
            </a:b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Avantages et limites de chacun</a:t>
            </a:r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CA" dirty="0" smtClean="0">
                <a:solidFill>
                  <a:srgbClr val="E96F23"/>
                </a:solidFill>
              </a:rPr>
              <a:t>/</a:t>
            </a:r>
            <a:r>
              <a:rPr lang="fr-CA" dirty="0" smtClean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4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73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6. </a:t>
            </a:r>
            <a:r>
              <a:rPr lang="fr-CA" dirty="0"/>
              <a:t>Formuler des équations de recherche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fr-CA" dirty="0" smtClean="0"/>
              <a:t>Combinaison du vocabulaire libre et contrôlé</a:t>
            </a:r>
            <a:endParaRPr lang="fr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Vocabulaire contrôlé</a:t>
            </a:r>
          </a:p>
          <a:p>
            <a:pPr lvl="1"/>
            <a:r>
              <a:rPr lang="fr-CA" dirty="0" smtClean="0"/>
              <a:t>Valider le terme dans le thésaurus</a:t>
            </a:r>
          </a:p>
          <a:p>
            <a:pPr lvl="1"/>
            <a:r>
              <a:rPr lang="fr-CA" dirty="0" smtClean="0"/>
              <a:t>Accompagner le terme avec le champ bibliographique approprié [</a:t>
            </a:r>
            <a:r>
              <a:rPr lang="fr-CA" dirty="0" err="1" smtClean="0"/>
              <a:t>MeSH</a:t>
            </a:r>
            <a:r>
              <a:rPr lang="fr-CA" dirty="0" smtClean="0"/>
              <a:t>]</a:t>
            </a:r>
          </a:p>
          <a:p>
            <a:r>
              <a:rPr lang="fr-CA" dirty="0" smtClean="0"/>
              <a:t>Vocabulaire libre</a:t>
            </a:r>
          </a:p>
          <a:p>
            <a:pPr lvl="1"/>
            <a:r>
              <a:rPr lang="fr-CA" dirty="0"/>
              <a:t>Accompagner le terme avec le champ bibliographique approprié </a:t>
            </a:r>
            <a:r>
              <a:rPr lang="fr-CA" dirty="0" smtClean="0"/>
              <a:t>[TIAB] et/ou [OT]</a:t>
            </a:r>
          </a:p>
          <a:p>
            <a:pPr lvl="1"/>
            <a:r>
              <a:rPr lang="fr-CA" dirty="0"/>
              <a:t>Ajouter des </a:t>
            </a:r>
            <a:r>
              <a:rPr lang="fr-CA" b="1" dirty="0"/>
              <a:t>symboles</a:t>
            </a:r>
            <a:r>
              <a:rPr lang="fr-CA" dirty="0"/>
              <a:t> (*) </a:t>
            </a:r>
          </a:p>
          <a:p>
            <a:r>
              <a:rPr lang="fr-CA" dirty="0" smtClean="0"/>
              <a:t>Liaison des concepts</a:t>
            </a:r>
            <a:endParaRPr lang="fr-CA" dirty="0"/>
          </a:p>
          <a:p>
            <a:pPr lvl="1"/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CA" smtClean="0">
                <a:solidFill>
                  <a:srgbClr val="E96F23"/>
                </a:solidFill>
              </a:rPr>
              <a:t>/</a:t>
            </a:r>
            <a:r>
              <a:rPr lang="fr-CA" smtClean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40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52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 smtClean="0"/>
              <a:t>6A. Les </a:t>
            </a:r>
            <a:r>
              <a:rPr lang="fr-CA" dirty="0"/>
              <a:t>opérateurs booléens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sz="2800" dirty="0">
                <a:cs typeface="Arial" panose="020B0604020202020204" pitchFamily="34" charset="0"/>
              </a:rPr>
              <a:t>Pour lier les différents concepts</a:t>
            </a:r>
          </a:p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>
                <a:defRPr/>
              </a:pPr>
              <a:t>41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xmlns="" id="{5B9F59AC-1636-406A-A5FC-A85B4209642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58076" y="3233758"/>
            <a:ext cx="1723116" cy="1580017"/>
          </a:xfrm>
          <a:prstGeom prst="ellipse">
            <a:avLst/>
          </a:prstGeom>
          <a:solidFill>
            <a:srgbClr val="D46112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r>
              <a:rPr lang="fr-CA" sz="1400" dirty="0">
                <a:solidFill>
                  <a:prstClr val="white"/>
                </a:solidFill>
              </a:rPr>
              <a:t>Personnel santé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190C653-DAC7-4099-B4EE-5C45A3A8FFC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34958" y="2455183"/>
            <a:ext cx="22846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CA" sz="4400" b="1" dirty="0">
                <a:solidFill>
                  <a:prstClr val="black"/>
                </a:solidFill>
              </a:rPr>
              <a:t>ET/AND</a:t>
            </a:r>
            <a:endParaRPr lang="fr-CA" sz="4400" b="1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974FE7B-0C73-4DE9-A879-E6E15A0016B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42468" y="2455183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CA" sz="4400" b="1" dirty="0">
                <a:solidFill>
                  <a:prstClr val="black"/>
                </a:solidFill>
              </a:rPr>
              <a:t>OU/OR</a:t>
            </a:r>
            <a:endParaRPr lang="fr-CA" sz="4400" b="1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AE0FAEC-F0C2-40D0-921E-AD6B9C1E4D3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817493" y="2455184"/>
            <a:ext cx="30684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CA" sz="4400" b="1" dirty="0">
                <a:solidFill>
                  <a:prstClr val="black"/>
                </a:solidFill>
              </a:rPr>
              <a:t>SAUF/NOT</a:t>
            </a:r>
            <a:endParaRPr lang="fr-CA" sz="4400" b="1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xmlns="" id="{8FAE6C86-F63D-45AB-97EC-1E7F49A5503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828582" y="3248573"/>
            <a:ext cx="1723116" cy="1580017"/>
          </a:xfrm>
          <a:prstGeom prst="ellipse">
            <a:avLst/>
          </a:prstGeom>
          <a:solidFill>
            <a:srgbClr val="0070C0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r>
              <a:rPr lang="fr-CA" sz="1400" dirty="0">
                <a:solidFill>
                  <a:prstClr val="white"/>
                </a:solidFill>
              </a:rPr>
              <a:t>Télémédecine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DBA02723-FBCD-413C-878E-70C0BF7B1C8F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315975" y="3248573"/>
            <a:ext cx="1723116" cy="1580017"/>
          </a:xfrm>
          <a:prstGeom prst="ellipse">
            <a:avLst/>
          </a:prstGeom>
          <a:solidFill>
            <a:srgbClr val="D46112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r>
              <a:rPr lang="fr-CA" sz="1400" dirty="0">
                <a:solidFill>
                  <a:prstClr val="white"/>
                </a:solidFill>
              </a:rPr>
              <a:t>Vaccination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1AFBEB65-B3ED-4DA6-B081-3B7ED54C3561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553718" y="3248573"/>
            <a:ext cx="1723116" cy="1580017"/>
          </a:xfrm>
          <a:prstGeom prst="ellipse">
            <a:avLst/>
          </a:prstGeom>
          <a:solidFill>
            <a:srgbClr val="D46112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r>
              <a:rPr lang="fr-CA" sz="1400" dirty="0" err="1">
                <a:solidFill>
                  <a:prstClr val="white"/>
                </a:solidFill>
              </a:rPr>
              <a:t>Immunization</a:t>
            </a:r>
            <a:endParaRPr lang="fr-CA" sz="1400" dirty="0">
              <a:solidFill>
                <a:prstClr val="white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8D0BCC15-0D73-4DD0-8A63-153B58FE4F20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8061263" y="3240031"/>
            <a:ext cx="1723116" cy="1580017"/>
          </a:xfrm>
          <a:prstGeom prst="ellipse">
            <a:avLst/>
          </a:prstGeom>
          <a:solidFill>
            <a:srgbClr val="D46112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r>
              <a:rPr lang="fr-CA" sz="1400" dirty="0">
                <a:solidFill>
                  <a:prstClr val="white"/>
                </a:solidFill>
              </a:rPr>
              <a:t>Adultes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xmlns="" id="{8F0595AF-905F-4A09-B49C-C3ECF5EAC9D0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9351728" y="3255437"/>
            <a:ext cx="1723116" cy="1580017"/>
          </a:xfrm>
          <a:prstGeom prst="ellipse">
            <a:avLst/>
          </a:prstGeom>
          <a:solidFill>
            <a:srgbClr val="0070C0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r>
              <a:rPr lang="fr-CA" sz="1400" dirty="0">
                <a:solidFill>
                  <a:prstClr val="white"/>
                </a:solidFill>
              </a:rPr>
              <a:t>Personnes âgées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33D736A-11CA-451B-BCFB-142713E0D0B0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703965" y="5341322"/>
            <a:ext cx="26096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fr-CA" sz="1400" dirty="0">
                <a:solidFill>
                  <a:srgbClr val="64645F"/>
                </a:solidFill>
              </a:rPr>
              <a:t>Limite la recherche à l’intersection des concepts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65E3767-1C36-4561-A124-857282D43A87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4388504" y="5445686"/>
            <a:ext cx="23696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fr-CA" sz="1400" dirty="0">
                <a:solidFill>
                  <a:srgbClr val="64645F"/>
                </a:solidFill>
              </a:rPr>
              <a:t>Additionne les concepts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AC8BBF6-D473-4F4A-9939-511B6FA2A7CB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8166917" y="5443256"/>
            <a:ext cx="23696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fr-CA" sz="1400" dirty="0">
                <a:solidFill>
                  <a:srgbClr val="64645F"/>
                </a:solidFill>
              </a:rPr>
              <a:t>Exclus un concept indésirable</a:t>
            </a:r>
          </a:p>
        </p:txBody>
      </p:sp>
    </p:spTree>
    <p:extLst>
      <p:ext uri="{BB962C8B-B14F-4D97-AF65-F5344CB8AC3E}">
        <p14:creationId xmlns:p14="http://schemas.microsoft.com/office/powerpoint/2010/main" val="153087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6B. Stratégie de recherche finale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CA" smtClean="0">
                <a:solidFill>
                  <a:srgbClr val="E96F23"/>
                </a:solidFill>
              </a:rPr>
              <a:t>/</a:t>
            </a:r>
            <a:r>
              <a:rPr lang="fr-CA" smtClean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42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/>
          </p:nvPr>
        </p:nvGraphicFramePr>
        <p:xfrm>
          <a:off x="838200" y="2044242"/>
          <a:ext cx="10669956" cy="2743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64643"/>
                <a:gridCol w="2760785"/>
                <a:gridCol w="2989385"/>
                <a:gridCol w="2555143"/>
              </a:tblGrid>
              <a:tr h="607248">
                <a:tc>
                  <a:txBody>
                    <a:bodyPr/>
                    <a:lstStyle/>
                    <a:p>
                      <a:r>
                        <a:rPr lang="fr-CA" dirty="0" smtClean="0"/>
                        <a:t>Concept 1</a:t>
                      </a:r>
                    </a:p>
                    <a:p>
                      <a:r>
                        <a:rPr lang="fr-CA" dirty="0" smtClean="0"/>
                        <a:t>Population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Concept 2</a:t>
                      </a:r>
                    </a:p>
                    <a:p>
                      <a:r>
                        <a:rPr lang="fr-CA" dirty="0" smtClean="0"/>
                        <a:t>Population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Concept</a:t>
                      </a:r>
                      <a:r>
                        <a:rPr lang="fr-CA" baseline="0" dirty="0" smtClean="0"/>
                        <a:t> 3</a:t>
                      </a:r>
                    </a:p>
                    <a:p>
                      <a:r>
                        <a:rPr lang="fr-CA" baseline="0" dirty="0" smtClean="0"/>
                        <a:t>Intervention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Concept 4</a:t>
                      </a:r>
                    </a:p>
                    <a:p>
                      <a:r>
                        <a:rPr lang="fr-CA" dirty="0" smtClean="0"/>
                        <a:t>Effets</a:t>
                      </a:r>
                      <a:endParaRPr lang="fr-CA" dirty="0"/>
                    </a:p>
                  </a:txBody>
                  <a:tcPr/>
                </a:tc>
              </a:tr>
              <a:tr h="607248">
                <a:tc>
                  <a:txBody>
                    <a:bodyPr/>
                    <a:lstStyle/>
                    <a:p>
                      <a:r>
                        <a:rPr lang="fr-CA" b="1" dirty="0" smtClean="0"/>
                        <a:t>Enfant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Dyslexie</a:t>
                      </a:r>
                      <a:endParaRPr lang="fr-CA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1" dirty="0" smtClean="0"/>
                        <a:t>Musique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1" dirty="0" smtClean="0"/>
                        <a:t>Habiletés de lecture</a:t>
                      </a:r>
                      <a:endParaRPr lang="fr-CA" b="1" dirty="0"/>
                    </a:p>
                  </a:txBody>
                  <a:tcPr/>
                </a:tc>
              </a:tr>
              <a:tr h="6072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"High school students"[TIAB]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 Child*[TIAB]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 Child[</a:t>
                      </a:r>
                      <a:r>
                        <a:rPr lang="en-US" sz="18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MeSH</a:t>
                      </a: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 </a:t>
                      </a:r>
                      <a:r>
                        <a:rPr lang="fr-CA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endParaRPr lang="fr-CA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Dyslexi</a:t>
                      </a:r>
                      <a:r>
                        <a:rPr lang="en-CA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*[TIAB]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</a:t>
                      </a:r>
                      <a:r>
                        <a:rPr lang="en-CA" sz="180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Dyslexia[</a:t>
                      </a:r>
                      <a:r>
                        <a:rPr lang="en-CA" sz="18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Mesh:NoExp</a:t>
                      </a:r>
                      <a:r>
                        <a:rPr lang="en-CA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Music*[TIAB]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 Music[</a:t>
                      </a:r>
                      <a:r>
                        <a:rPr lang="en-US" sz="18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MeSH</a:t>
                      </a: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 Music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Therapy/education[</a:t>
                      </a:r>
                      <a:r>
                        <a:rPr lang="en-US" sz="18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MeSH</a:t>
                      </a: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Literacy[TIAB]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 Read*[TIAB]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 Reading[</a:t>
                      </a:r>
                      <a:r>
                        <a:rPr lang="en-US" sz="18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MeSH</a:t>
                      </a: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 OR Literacy[Mesh]</a:t>
                      </a:r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075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6C. Opérationnaliser la stratégie</a:t>
            </a:r>
            <a:endParaRPr lang="fr-CA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fr-CA" dirty="0" smtClean="0"/>
              <a:t>Privilégier l’historique de recherche</a:t>
            </a:r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CA" smtClean="0">
                <a:solidFill>
                  <a:srgbClr val="E96F23"/>
                </a:solidFill>
              </a:rPr>
              <a:t>/</a:t>
            </a:r>
            <a:r>
              <a:rPr lang="fr-CA" smtClean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43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4BBB10C-31CE-4110-B01E-7241C841D8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206700" y="4391649"/>
            <a:ext cx="6692469" cy="23295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86014F8-6933-43D4-95A6-5EF431129D6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19155" y="2044214"/>
            <a:ext cx="6800000" cy="1914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Flèche gauche 16">
            <a:extLst>
              <a:ext uri="{FF2B5EF4-FFF2-40B4-BE49-F238E27FC236}">
                <a16:creationId xmlns:a16="http://schemas.microsoft.com/office/drawing/2014/main" xmlns="" id="{9E572414-6B98-4BB0-B1D8-88AC16C6DDF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3157173">
            <a:off x="1351926" y="3885267"/>
            <a:ext cx="815319" cy="415637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CA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7141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7. Évaluer les résultats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fr-CA" dirty="0" smtClean="0"/>
              <a:t>Ajuster la stratégie de recherche</a:t>
            </a:r>
            <a:endParaRPr lang="fr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Contextualiser ou décontextualiser les </a:t>
            </a:r>
            <a:r>
              <a:rPr lang="fr-CA" dirty="0" smtClean="0"/>
              <a:t>termes</a:t>
            </a:r>
          </a:p>
          <a:p>
            <a:pPr lvl="1"/>
            <a:r>
              <a:rPr lang="fr-CA" i="1" dirty="0" smtClean="0"/>
              <a:t>Read</a:t>
            </a:r>
            <a:r>
              <a:rPr lang="fr-CA" dirty="0" smtClean="0"/>
              <a:t> vs. </a:t>
            </a:r>
            <a:r>
              <a:rPr lang="fr-CA" i="1" dirty="0" smtClean="0"/>
              <a:t>"</a:t>
            </a:r>
            <a:r>
              <a:rPr lang="fr-CA" i="1" dirty="0" err="1" smtClean="0"/>
              <a:t>reading</a:t>
            </a:r>
            <a:r>
              <a:rPr lang="fr-CA" i="1" dirty="0" smtClean="0"/>
              <a:t> </a:t>
            </a:r>
            <a:r>
              <a:rPr lang="fr-CA" i="1" dirty="0" err="1" smtClean="0"/>
              <a:t>skills</a:t>
            </a:r>
            <a:r>
              <a:rPr lang="fr-CA" i="1" dirty="0" smtClean="0"/>
              <a:t>" </a:t>
            </a:r>
            <a:r>
              <a:rPr lang="fr-CA" dirty="0" smtClean="0"/>
              <a:t> OU "</a:t>
            </a:r>
            <a:r>
              <a:rPr lang="fr-CA" i="1" dirty="0" err="1" smtClean="0"/>
              <a:t>reading</a:t>
            </a:r>
            <a:r>
              <a:rPr lang="fr-CA" i="1" dirty="0" smtClean="0"/>
              <a:t> </a:t>
            </a:r>
            <a:r>
              <a:rPr lang="fr-CA" i="1" dirty="0" err="1" smtClean="0"/>
              <a:t>ability</a:t>
            </a:r>
            <a:r>
              <a:rPr lang="fr-CA" i="1" dirty="0" smtClean="0"/>
              <a:t>" </a:t>
            </a:r>
            <a:r>
              <a:rPr lang="fr-CA" dirty="0" smtClean="0"/>
              <a:t> OU </a:t>
            </a:r>
            <a:r>
              <a:rPr lang="fr-CA" i="1" dirty="0" smtClean="0"/>
              <a:t>"</a:t>
            </a:r>
            <a:r>
              <a:rPr lang="fr-CA" i="1" dirty="0" err="1" smtClean="0"/>
              <a:t>reading</a:t>
            </a:r>
            <a:r>
              <a:rPr lang="fr-CA" i="1" dirty="0" smtClean="0"/>
              <a:t> </a:t>
            </a:r>
            <a:r>
              <a:rPr lang="fr-CA" i="1" dirty="0" err="1" smtClean="0"/>
              <a:t>abilities</a:t>
            </a:r>
            <a:r>
              <a:rPr lang="fr-CA" i="1" dirty="0" smtClean="0"/>
              <a:t>"</a:t>
            </a:r>
            <a:r>
              <a:rPr lang="fr-CA" dirty="0" smtClean="0"/>
              <a:t>  OU </a:t>
            </a:r>
            <a:r>
              <a:rPr lang="fr-CA" i="1" dirty="0" smtClean="0"/>
              <a:t>"</a:t>
            </a:r>
            <a:r>
              <a:rPr lang="fr-CA" i="1" dirty="0" err="1" smtClean="0"/>
              <a:t>reading</a:t>
            </a:r>
            <a:r>
              <a:rPr lang="fr-CA" i="1" dirty="0" smtClean="0"/>
              <a:t> </a:t>
            </a:r>
            <a:r>
              <a:rPr lang="fr-CA" i="1" dirty="0" err="1"/>
              <a:t>disorders</a:t>
            </a:r>
            <a:r>
              <a:rPr lang="fr-CA" i="1" dirty="0" smtClean="0"/>
              <a:t>"</a:t>
            </a:r>
            <a:endParaRPr lang="fr-CA" i="1" dirty="0"/>
          </a:p>
          <a:p>
            <a:r>
              <a:rPr lang="fr-CA" dirty="0"/>
              <a:t>Vérifiez </a:t>
            </a:r>
            <a:r>
              <a:rPr lang="fr-CA" dirty="0" smtClean="0"/>
              <a:t>les troncatures</a:t>
            </a:r>
          </a:p>
          <a:p>
            <a:r>
              <a:rPr lang="fr-CA" dirty="0"/>
              <a:t>Vérifiez l’explosion </a:t>
            </a:r>
            <a:r>
              <a:rPr lang="fr-CA" dirty="0" smtClean="0"/>
              <a:t>des </a:t>
            </a:r>
            <a:r>
              <a:rPr lang="fr-CA" dirty="0" err="1" smtClean="0"/>
              <a:t>MeSH</a:t>
            </a:r>
            <a:endParaRPr lang="fr-CA" dirty="0" smtClean="0"/>
          </a:p>
          <a:p>
            <a:r>
              <a:rPr lang="fr-CA" dirty="0" err="1"/>
              <a:t>MeSH</a:t>
            </a:r>
            <a:r>
              <a:rPr lang="fr-CA" dirty="0"/>
              <a:t> </a:t>
            </a:r>
            <a:r>
              <a:rPr lang="fr-CA" dirty="0" smtClean="0"/>
              <a:t>approprié ?</a:t>
            </a:r>
            <a:endParaRPr lang="fr-CA" dirty="0"/>
          </a:p>
          <a:p>
            <a:r>
              <a:rPr lang="fr-CA" dirty="0"/>
              <a:t>Manque de </a:t>
            </a:r>
            <a:r>
              <a:rPr lang="fr-CA" dirty="0" smtClean="0"/>
              <a:t>synonymes ?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CA" smtClean="0">
                <a:solidFill>
                  <a:srgbClr val="E96F23"/>
                </a:solidFill>
              </a:rPr>
              <a:t>/</a:t>
            </a:r>
            <a:r>
              <a:rPr lang="fr-CA" smtClean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44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7" name="Espace réservé du pied de page 2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2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7. Évaluer les résultats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fr-CA" dirty="0" smtClean="0"/>
              <a:t>Tester la stratégie de recherche</a:t>
            </a:r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CA" smtClean="0">
                <a:solidFill>
                  <a:srgbClr val="E96F23"/>
                </a:solidFill>
              </a:rPr>
              <a:t>/</a:t>
            </a:r>
            <a:r>
              <a:rPr lang="fr-CA" smtClean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45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3" name="Pentagon 28"/>
          <p:cNvSpPr/>
          <p:nvPr/>
        </p:nvSpPr>
        <p:spPr>
          <a:xfrm>
            <a:off x="3517928" y="2506279"/>
            <a:ext cx="4728410" cy="3568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17927" y="2156690"/>
            <a:ext cx="4728410" cy="4004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prstClr val="white"/>
                </a:solidFill>
              </a:rPr>
              <a:t>Étalon</a:t>
            </a:r>
            <a:r>
              <a:rPr lang="en-US" sz="2400" b="1" dirty="0" smtClean="0">
                <a:solidFill>
                  <a:prstClr val="white"/>
                </a:solidFill>
              </a:rPr>
              <a:t> de </a:t>
            </a:r>
            <a:r>
              <a:rPr lang="en-US" sz="2400" b="1" dirty="0" err="1" smtClean="0">
                <a:solidFill>
                  <a:prstClr val="white"/>
                </a:solidFill>
              </a:rPr>
              <a:t>références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5" name="Inhaltsplatzhalter 4"/>
          <p:cNvSpPr txBox="1">
            <a:spLocks/>
          </p:cNvSpPr>
          <p:nvPr/>
        </p:nvSpPr>
        <p:spPr>
          <a:xfrm>
            <a:off x="4009292" y="2610326"/>
            <a:ext cx="4030465" cy="1938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fr-CA" sz="1400" b="1" dirty="0" smtClean="0">
                <a:solidFill>
                  <a:srgbClr val="3F3F3F">
                    <a:lumMod val="75000"/>
                    <a:lumOff val="25000"/>
                  </a:srgbClr>
                </a:solidFill>
                <a:latin typeface="Arial" panose="020B0604020202020204"/>
              </a:rPr>
              <a:t>PMID OR PMID OR PMID OR PMID OR PMID</a:t>
            </a:r>
            <a:endParaRPr lang="en-US" sz="1200" dirty="0" smtClean="0">
              <a:solidFill>
                <a:srgbClr val="3F3F3F">
                  <a:lumMod val="75000"/>
                  <a:lumOff val="25000"/>
                </a:srgbClr>
              </a:solidFill>
              <a:latin typeface="Arial" panose="020B0604020202020204"/>
            </a:endParaRPr>
          </a:p>
        </p:txBody>
      </p:sp>
      <p:sp>
        <p:nvSpPr>
          <p:cNvPr id="16" name="Pentagon 28"/>
          <p:cNvSpPr/>
          <p:nvPr/>
        </p:nvSpPr>
        <p:spPr>
          <a:xfrm>
            <a:off x="3517928" y="3996028"/>
            <a:ext cx="4728410" cy="3568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3F3F3F">
                    <a:lumMod val="75000"/>
                    <a:lumOff val="25000"/>
                  </a:srgbClr>
                </a:solidFill>
              </a:rPr>
              <a:t>#1 AND #2 AND</a:t>
            </a:r>
            <a:r>
              <a:rPr lang="en-US" sz="2400" dirty="0" smtClean="0">
                <a:solidFill>
                  <a:prstClr val="white"/>
                </a:solidFill>
              </a:rPr>
              <a:t> </a:t>
            </a:r>
            <a:r>
              <a:rPr lang="en-US" sz="1400" b="1" dirty="0">
                <a:solidFill>
                  <a:srgbClr val="3F3F3F">
                    <a:lumMod val="75000"/>
                    <a:lumOff val="25000"/>
                  </a:srgbClr>
                </a:solidFill>
              </a:rPr>
              <a:t>#3 AND #4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17927" y="3646439"/>
            <a:ext cx="4728410" cy="4004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prstClr val="white"/>
                </a:solidFill>
              </a:rPr>
              <a:t>Stratégie</a:t>
            </a:r>
            <a:r>
              <a:rPr lang="en-US" sz="2400" b="1" dirty="0" smtClean="0">
                <a:solidFill>
                  <a:prstClr val="white"/>
                </a:solidFill>
              </a:rPr>
              <a:t> de </a:t>
            </a:r>
            <a:r>
              <a:rPr lang="en-US" sz="2400" b="1" dirty="0" err="1" smtClean="0">
                <a:solidFill>
                  <a:prstClr val="white"/>
                </a:solidFill>
              </a:rPr>
              <a:t>recherche</a:t>
            </a:r>
            <a:r>
              <a:rPr lang="en-US" sz="2400" b="1" dirty="0" smtClean="0">
                <a:solidFill>
                  <a:prstClr val="white"/>
                </a:solidFill>
              </a:rPr>
              <a:t> finale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46142" y="3052942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F3F3F">
                    <a:lumMod val="75000"/>
                    <a:lumOff val="25000"/>
                  </a:srgbClr>
                </a:solidFill>
              </a:rPr>
              <a:t>NOT</a:t>
            </a:r>
            <a:endParaRPr lang="fr-CA" dirty="0">
              <a:solidFill>
                <a:srgbClr val="3F3F3F"/>
              </a:solidFill>
            </a:endParaRPr>
          </a:p>
        </p:txBody>
      </p:sp>
      <p:sp>
        <p:nvSpPr>
          <p:cNvPr id="19" name="Pentagon 28"/>
          <p:cNvSpPr/>
          <p:nvPr/>
        </p:nvSpPr>
        <p:spPr>
          <a:xfrm>
            <a:off x="522683" y="5434893"/>
            <a:ext cx="4728410" cy="3568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rgbClr val="3F3F3F">
                    <a:lumMod val="75000"/>
                    <a:lumOff val="25000"/>
                  </a:srgbClr>
                </a:solidFill>
              </a:rPr>
              <a:t>Toutes</a:t>
            </a:r>
            <a:r>
              <a:rPr lang="en-US" sz="1400" b="1" dirty="0" smtClean="0">
                <a:solidFill>
                  <a:srgbClr val="3F3F3F">
                    <a:lumMod val="75000"/>
                    <a:lumOff val="25000"/>
                  </a:srgbClr>
                </a:solidFill>
              </a:rPr>
              <a:t> les </a:t>
            </a:r>
            <a:r>
              <a:rPr lang="en-US" sz="1400" b="1" dirty="0" err="1" smtClean="0">
                <a:solidFill>
                  <a:srgbClr val="3F3F3F">
                    <a:lumMod val="75000"/>
                    <a:lumOff val="25000"/>
                  </a:srgbClr>
                </a:solidFill>
              </a:rPr>
              <a:t>références</a:t>
            </a:r>
            <a:r>
              <a:rPr lang="en-US" sz="1400" b="1" dirty="0" smtClean="0">
                <a:solidFill>
                  <a:srgbClr val="3F3F3F">
                    <a:lumMod val="75000"/>
                    <a:lumOff val="25000"/>
                  </a:srgbClr>
                </a:solidFill>
              </a:rPr>
              <a:t> </a:t>
            </a:r>
            <a:r>
              <a:rPr lang="en-US" sz="1400" b="1" dirty="0" err="1" smtClean="0">
                <a:solidFill>
                  <a:srgbClr val="3F3F3F">
                    <a:lumMod val="75000"/>
                    <a:lumOff val="25000"/>
                  </a:srgbClr>
                </a:solidFill>
              </a:rPr>
              <a:t>sont</a:t>
            </a:r>
            <a:r>
              <a:rPr lang="en-US" sz="1400" b="1" dirty="0" smtClean="0">
                <a:solidFill>
                  <a:srgbClr val="3F3F3F">
                    <a:lumMod val="75000"/>
                    <a:lumOff val="25000"/>
                  </a:srgbClr>
                </a:solidFill>
              </a:rPr>
              <a:t> </a:t>
            </a:r>
            <a:r>
              <a:rPr lang="en-US" sz="1400" b="1" dirty="0" err="1" smtClean="0">
                <a:solidFill>
                  <a:srgbClr val="3F3F3F">
                    <a:lumMod val="75000"/>
                    <a:lumOff val="25000"/>
                  </a:srgbClr>
                </a:solidFill>
              </a:rPr>
              <a:t>incluses</a:t>
            </a:r>
            <a:endParaRPr lang="en-US" sz="1400" b="1" dirty="0">
              <a:solidFill>
                <a:srgbClr val="3F3F3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2682" y="5085304"/>
            <a:ext cx="4728410" cy="4004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prstClr val="white"/>
                </a:solidFill>
              </a:rPr>
              <a:t>Résultat</a:t>
            </a:r>
            <a:r>
              <a:rPr lang="en-US" sz="2400" b="1" dirty="0" smtClean="0">
                <a:solidFill>
                  <a:prstClr val="white"/>
                </a:solidFill>
              </a:rPr>
              <a:t> = 0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1" name="Pentagon 28"/>
          <p:cNvSpPr/>
          <p:nvPr/>
        </p:nvSpPr>
        <p:spPr>
          <a:xfrm>
            <a:off x="6495591" y="5434893"/>
            <a:ext cx="4728410" cy="3568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F3F3F">
                    <a:lumMod val="75000"/>
                    <a:lumOff val="25000"/>
                  </a:srgbClr>
                </a:solidFill>
              </a:rPr>
              <a:t>Les </a:t>
            </a:r>
            <a:r>
              <a:rPr lang="en-US" sz="1400" b="1" dirty="0" err="1" smtClean="0">
                <a:solidFill>
                  <a:srgbClr val="3F3F3F">
                    <a:lumMod val="75000"/>
                    <a:lumOff val="25000"/>
                  </a:srgbClr>
                </a:solidFill>
              </a:rPr>
              <a:t>références</a:t>
            </a:r>
            <a:r>
              <a:rPr lang="en-US" sz="1400" b="1" dirty="0" smtClean="0">
                <a:solidFill>
                  <a:srgbClr val="3F3F3F">
                    <a:lumMod val="75000"/>
                    <a:lumOff val="25000"/>
                  </a:srgbClr>
                </a:solidFill>
              </a:rPr>
              <a:t> </a:t>
            </a:r>
            <a:r>
              <a:rPr lang="en-US" sz="1400" b="1" dirty="0" err="1" smtClean="0">
                <a:solidFill>
                  <a:srgbClr val="3F3F3F">
                    <a:lumMod val="75000"/>
                    <a:lumOff val="25000"/>
                  </a:srgbClr>
                </a:solidFill>
              </a:rPr>
              <a:t>exclues</a:t>
            </a:r>
            <a:r>
              <a:rPr lang="en-US" sz="1400" b="1" dirty="0" smtClean="0">
                <a:solidFill>
                  <a:srgbClr val="3F3F3F">
                    <a:lumMod val="75000"/>
                    <a:lumOff val="25000"/>
                  </a:srgbClr>
                </a:solidFill>
              </a:rPr>
              <a:t> </a:t>
            </a:r>
            <a:r>
              <a:rPr lang="en-US" sz="1400" b="1" dirty="0" err="1" smtClean="0">
                <a:solidFill>
                  <a:srgbClr val="3F3F3F">
                    <a:lumMod val="75000"/>
                    <a:lumOff val="25000"/>
                  </a:srgbClr>
                </a:solidFill>
              </a:rPr>
              <a:t>sont</a:t>
            </a:r>
            <a:r>
              <a:rPr lang="en-US" sz="1400" b="1" dirty="0" smtClean="0">
                <a:solidFill>
                  <a:srgbClr val="3F3F3F">
                    <a:lumMod val="75000"/>
                    <a:lumOff val="25000"/>
                  </a:srgbClr>
                </a:solidFill>
              </a:rPr>
              <a:t> </a:t>
            </a:r>
            <a:r>
              <a:rPr lang="en-US" sz="1400" b="1" dirty="0" err="1" smtClean="0">
                <a:solidFill>
                  <a:srgbClr val="3F3F3F">
                    <a:lumMod val="75000"/>
                    <a:lumOff val="25000"/>
                  </a:srgbClr>
                </a:solidFill>
              </a:rPr>
              <a:t>affichées</a:t>
            </a:r>
            <a:endParaRPr lang="en-US" sz="1400" b="1" dirty="0">
              <a:solidFill>
                <a:srgbClr val="3F3F3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95590" y="5085304"/>
            <a:ext cx="4728410" cy="4004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prstClr val="white"/>
                </a:solidFill>
              </a:rPr>
              <a:t>Résultat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sz="24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23" name="Flèche droite 22"/>
          <p:cNvSpPr/>
          <p:nvPr/>
        </p:nvSpPr>
        <p:spPr>
          <a:xfrm rot="5400000">
            <a:off x="3945348" y="4611195"/>
            <a:ext cx="426827" cy="298939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prstClr val="white"/>
              </a:solidFill>
            </a:endParaRPr>
          </a:p>
        </p:txBody>
      </p:sp>
      <p:sp>
        <p:nvSpPr>
          <p:cNvPr id="24" name="Flèche droite 23"/>
          <p:cNvSpPr/>
          <p:nvPr/>
        </p:nvSpPr>
        <p:spPr>
          <a:xfrm rot="5400000">
            <a:off x="7122302" y="4619987"/>
            <a:ext cx="426827" cy="298939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7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8. </a:t>
            </a:r>
            <a:r>
              <a:rPr lang="fr-CA" dirty="0"/>
              <a:t>Documenter la recherche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fr-CA" dirty="0" smtClean="0"/>
              <a:t>L’intégralité de la stratégie de recherche documentée en annexe</a:t>
            </a:r>
            <a:endParaRPr lang="fr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38200" y="2160000"/>
            <a:ext cx="10515600" cy="3929650"/>
          </a:xfrm>
        </p:spPr>
        <p:txBody>
          <a:bodyPr/>
          <a:lstStyle/>
          <a:p>
            <a:r>
              <a:rPr lang="fr-CA" dirty="0"/>
              <a:t>Documenter la stratégie de recherche pour </a:t>
            </a:r>
            <a:r>
              <a:rPr lang="fr-CA" u="sng" dirty="0"/>
              <a:t>chacune</a:t>
            </a:r>
            <a:r>
              <a:rPr lang="fr-CA" dirty="0"/>
              <a:t> des bases de </a:t>
            </a:r>
            <a:r>
              <a:rPr lang="fr-CA" dirty="0" smtClean="0"/>
              <a:t>données</a:t>
            </a:r>
          </a:p>
          <a:p>
            <a:r>
              <a:rPr lang="fr-CA" dirty="0"/>
              <a:t>Inscrire le </a:t>
            </a:r>
            <a:r>
              <a:rPr lang="fr-CA" b="1" dirty="0"/>
              <a:t>nombre total de résultats </a:t>
            </a:r>
            <a:r>
              <a:rPr lang="fr-CA" dirty="0"/>
              <a:t>pour chacune des bases de </a:t>
            </a:r>
            <a:r>
              <a:rPr lang="fr-CA" dirty="0" smtClean="0"/>
              <a:t>données</a:t>
            </a:r>
          </a:p>
          <a:p>
            <a:r>
              <a:rPr lang="fr-CA" dirty="0"/>
              <a:t>Indiquer le couple base de données-interface. Cette dernière doit entre parenthèses</a:t>
            </a:r>
          </a:p>
          <a:p>
            <a:pPr lvl="1"/>
            <a:r>
              <a:rPr lang="fr-CA" dirty="0" err="1"/>
              <a:t>Medline</a:t>
            </a:r>
            <a:r>
              <a:rPr lang="fr-CA" dirty="0"/>
              <a:t> (OVID</a:t>
            </a:r>
            <a:r>
              <a:rPr lang="fr-CA" dirty="0" smtClean="0"/>
              <a:t>)</a:t>
            </a:r>
          </a:p>
          <a:p>
            <a:r>
              <a:rPr lang="fr-CA" dirty="0"/>
              <a:t>Inscrire la </a:t>
            </a:r>
            <a:r>
              <a:rPr lang="fr-CA" u="sng" dirty="0"/>
              <a:t>dernière date </a:t>
            </a:r>
            <a:r>
              <a:rPr lang="fr-CA" dirty="0"/>
              <a:t>à laquelle la recherche a été </a:t>
            </a:r>
            <a:r>
              <a:rPr lang="fr-CA" dirty="0" smtClean="0"/>
              <a:t>effectuée</a:t>
            </a:r>
          </a:p>
          <a:p>
            <a:r>
              <a:rPr lang="fr-CA" dirty="0" smtClean="0"/>
              <a:t>Citer ses sources (filtres ou stratégies de recherche)</a:t>
            </a:r>
          </a:p>
          <a:p>
            <a:pPr lvl="1"/>
            <a:r>
              <a:rPr lang="fr-CA" dirty="0" smtClean="0"/>
              <a:t>Emprunt intégral ou partiel</a:t>
            </a:r>
          </a:p>
          <a:p>
            <a:r>
              <a:rPr lang="fr-CA" dirty="0" smtClean="0"/>
              <a:t>Indiquer les limites appliquées</a:t>
            </a:r>
          </a:p>
          <a:p>
            <a:pPr lvl="1"/>
            <a:r>
              <a:rPr lang="fr-CA" dirty="0" smtClean="0"/>
              <a:t>Indiquer l’absence de limite</a:t>
            </a:r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CA" smtClean="0">
                <a:solidFill>
                  <a:srgbClr val="E96F23"/>
                </a:solidFill>
              </a:rPr>
              <a:t>/</a:t>
            </a:r>
            <a:r>
              <a:rPr lang="fr-CA" smtClean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46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4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6"/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>
                <a:solidFill>
                  <a:prstClr val="white"/>
                </a:solidFill>
              </a:rPr>
              <a:pPr/>
              <a:t>47</a:t>
            </a:fld>
            <a:endParaRPr lang="fr-CA" b="1" dirty="0">
              <a:solidFill>
                <a:prstClr val="white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>
          <a:xfrm>
            <a:off x="534402" y="2126247"/>
            <a:ext cx="3780924" cy="2654300"/>
          </a:xfrm>
        </p:spPr>
        <p:txBody>
          <a:bodyPr/>
          <a:lstStyle/>
          <a:p>
            <a:pPr marL="0" indent="0" algn="ctr">
              <a:buNone/>
            </a:pPr>
            <a:r>
              <a:rPr lang="fr-CA" sz="5400" b="1" dirty="0" err="1"/>
              <a:t>Medline</a:t>
            </a:r>
            <a:r>
              <a:rPr lang="fr-CA" sz="5400" b="1" dirty="0"/>
              <a:t> </a:t>
            </a:r>
            <a:r>
              <a:rPr lang="fr-CA" sz="5400" b="1" dirty="0" err="1" smtClean="0"/>
              <a:t>Ovid</a:t>
            </a:r>
            <a:endParaRPr lang="fr-CA" sz="5400" b="1" dirty="0"/>
          </a:p>
        </p:txBody>
      </p:sp>
    </p:spTree>
    <p:extLst>
      <p:ext uri="{BB962C8B-B14F-4D97-AF65-F5344CB8AC3E}">
        <p14:creationId xmlns:p14="http://schemas.microsoft.com/office/powerpoint/2010/main" val="195325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 err="1"/>
              <a:t>Medline</a:t>
            </a:r>
            <a:r>
              <a:rPr lang="fr-CA" dirty="0"/>
              <a:t> OVID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/>
              <a:t>Accès au thésaurus de </a:t>
            </a:r>
            <a:r>
              <a:rPr lang="fr-CA" dirty="0" err="1"/>
              <a:t>Medline</a:t>
            </a:r>
            <a:r>
              <a:rPr lang="fr-CA" dirty="0"/>
              <a:t> OVID</a:t>
            </a:r>
          </a:p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48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96925F11-B6AA-403F-8EE3-D7D8B09659F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55767" y="2600742"/>
            <a:ext cx="9600000" cy="1704762"/>
          </a:xfrm>
          <a:prstGeom prst="rect">
            <a:avLst/>
          </a:prstGeom>
        </p:spPr>
      </p:pic>
      <p:sp>
        <p:nvSpPr>
          <p:cNvPr id="10" name="Espace réservé du texte 21">
            <a:extLst>
              <a:ext uri="{FF2B5EF4-FFF2-40B4-BE49-F238E27FC236}">
                <a16:creationId xmlns="" xmlns:a16="http://schemas.microsoft.com/office/drawing/2014/main" id="{C3D8A903-20AA-480E-A45B-0BD1136AC904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423972" y="4902087"/>
            <a:ext cx="2707899" cy="703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2000" i="1" dirty="0">
                <a:solidFill>
                  <a:srgbClr val="64645F"/>
                </a:solidFill>
                <a:latin typeface="Arial" panose="020B0604020202020204"/>
                <a:cs typeface="+mn-cs"/>
              </a:rPr>
              <a:t>Entrer le ou les terme(s) de recherche </a:t>
            </a:r>
          </a:p>
        </p:txBody>
      </p:sp>
      <p:sp>
        <p:nvSpPr>
          <p:cNvPr id="11" name="Espace réservé du texte 21">
            <a:extLst>
              <a:ext uri="{FF2B5EF4-FFF2-40B4-BE49-F238E27FC236}">
                <a16:creationId xmlns="" xmlns:a16="http://schemas.microsoft.com/office/drawing/2014/main" id="{6B1E5CD4-2032-4ECD-AE46-5DFA43EAC043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7696225" y="5184373"/>
            <a:ext cx="2250202" cy="1510042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2000" i="1" dirty="0">
                <a:solidFill>
                  <a:srgbClr val="64645F"/>
                </a:solidFill>
                <a:latin typeface="Arial" panose="020B0604020202020204"/>
                <a:cs typeface="+mn-cs"/>
              </a:rPr>
              <a:t>Assurez-vous d’avoir choisi l’option: Associer le terme à la vedette-matière</a:t>
            </a:r>
          </a:p>
        </p:txBody>
      </p:sp>
      <p:sp>
        <p:nvSpPr>
          <p:cNvPr id="12" name="Flèche gauche 16">
            <a:extLst>
              <a:ext uri="{FF2B5EF4-FFF2-40B4-BE49-F238E27FC236}">
                <a16:creationId xmlns="" xmlns:a16="http://schemas.microsoft.com/office/drawing/2014/main" id="{139BD396-70ED-4925-8D62-19BD19BCDAB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5400000">
            <a:off x="3367431" y="4209929"/>
            <a:ext cx="966801" cy="415637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CA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Flèche gauche 16">
            <a:extLst>
              <a:ext uri="{FF2B5EF4-FFF2-40B4-BE49-F238E27FC236}">
                <a16:creationId xmlns="" xmlns:a16="http://schemas.microsoft.com/office/drawing/2014/main" id="{96CCEC51-B24E-411F-8661-21D72A5327B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5400000">
            <a:off x="8337925" y="4475500"/>
            <a:ext cx="966801" cy="415637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CA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91414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MeSH version OVID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49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graphicFrame>
        <p:nvGraphicFramePr>
          <p:cNvPr id="13" name="Tableau 12">
            <a:extLst>
              <a:ext uri="{FF2B5EF4-FFF2-40B4-BE49-F238E27FC236}">
                <a16:creationId xmlns="" xmlns:a16="http://schemas.microsoft.com/office/drawing/2014/main" id="{CD9EA787-1122-4B8C-AA81-CEF411A05FC0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/>
          </p:nvPr>
        </p:nvGraphicFramePr>
        <p:xfrm>
          <a:off x="1835680" y="2234301"/>
          <a:ext cx="81279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="" xmlns:a16="http://schemas.microsoft.com/office/drawing/2014/main" val="3362833911"/>
                    </a:ext>
                  </a:extLst>
                </a:gridCol>
                <a:gridCol w="2709333">
                  <a:extLst>
                    <a:ext uri="{9D8B030D-6E8A-4147-A177-3AD203B41FA5}">
                      <a16:colId xmlns="" xmlns:a16="http://schemas.microsoft.com/office/drawing/2014/main" val="575639034"/>
                    </a:ext>
                  </a:extLst>
                </a:gridCol>
                <a:gridCol w="2709333">
                  <a:extLst>
                    <a:ext uri="{9D8B030D-6E8A-4147-A177-3AD203B41FA5}">
                      <a16:colId xmlns="" xmlns:a16="http://schemas.microsoft.com/office/drawing/2014/main" val="3030699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80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Étendre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Restreindre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Note lexicale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2885371"/>
                  </a:ext>
                </a:extLst>
              </a:tr>
            </a:tbl>
          </a:graphicData>
        </a:graphic>
      </p:graphicFrame>
      <p:sp>
        <p:nvSpPr>
          <p:cNvPr id="15" name="Espace réservé du texte 21">
            <a:extLst>
              <a:ext uri="{FF2B5EF4-FFF2-40B4-BE49-F238E27FC236}">
                <a16:creationId xmlns="" xmlns:a16="http://schemas.microsoft.com/office/drawing/2014/main" id="{A007E42C-6C58-484B-B9AD-718B01C15C7F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292720" y="2958079"/>
            <a:ext cx="2476484" cy="559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rgbClr val="E96F23"/>
              </a:buClr>
            </a:pPr>
            <a:r>
              <a:rPr lang="fr-CA" sz="2000" dirty="0">
                <a:solidFill>
                  <a:srgbClr val="64645F"/>
                </a:solidFill>
                <a:latin typeface="Arial" panose="020B0604020202020204"/>
                <a:cs typeface="+mn-cs"/>
              </a:rPr>
              <a:t>Définition du </a:t>
            </a:r>
            <a:r>
              <a:rPr lang="fr-CA" sz="2000" dirty="0" err="1" smtClean="0">
                <a:solidFill>
                  <a:srgbClr val="64645F"/>
                </a:solidFill>
                <a:latin typeface="Arial" panose="020B0604020202020204"/>
                <a:cs typeface="+mn-cs"/>
              </a:rPr>
              <a:t>MeSH</a:t>
            </a:r>
            <a:endParaRPr lang="fr-CA" sz="2000" dirty="0">
              <a:solidFill>
                <a:srgbClr val="64645F"/>
              </a:solidFill>
              <a:latin typeface="Arial" panose="020B0604020202020204"/>
              <a:cs typeface="+mn-cs"/>
            </a:endParaRPr>
          </a:p>
        </p:txBody>
      </p:sp>
      <p:sp>
        <p:nvSpPr>
          <p:cNvPr id="16" name="Espace réservé du texte 21">
            <a:extLst>
              <a:ext uri="{FF2B5EF4-FFF2-40B4-BE49-F238E27FC236}">
                <a16:creationId xmlns="" xmlns:a16="http://schemas.microsoft.com/office/drawing/2014/main" id="{376A3C99-00AA-41EF-BBF5-C5088DF4A782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899677" y="2958079"/>
            <a:ext cx="2206217" cy="1629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rgbClr val="E96F23"/>
              </a:buClr>
            </a:pPr>
            <a:r>
              <a:rPr lang="fr-CA" sz="2000" dirty="0">
                <a:solidFill>
                  <a:srgbClr val="64645F"/>
                </a:solidFill>
                <a:latin typeface="Arial" panose="020B0604020202020204"/>
                <a:cs typeface="+mn-cs"/>
              </a:rPr>
              <a:t>Ne pas exploser le(s) terme(s) sélectionné(s</a:t>
            </a:r>
            <a:r>
              <a:rPr lang="fr-CA" sz="2000" dirty="0" smtClean="0">
                <a:solidFill>
                  <a:srgbClr val="64645F"/>
                </a:solidFill>
                <a:latin typeface="Arial" panose="020B0604020202020204"/>
                <a:cs typeface="+mn-cs"/>
              </a:rPr>
              <a:t>)</a:t>
            </a:r>
          </a:p>
          <a:p>
            <a:pPr algn="ctr"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rgbClr val="E96F23"/>
              </a:buClr>
            </a:pPr>
            <a:r>
              <a:rPr lang="fr-CA" sz="2000" b="1" dirty="0">
                <a:solidFill>
                  <a:schemeClr val="accent1"/>
                </a:solidFill>
                <a:latin typeface="Arial" panose="020B0604020202020204"/>
              </a:rPr>
              <a:t>Pain/</a:t>
            </a:r>
            <a:endParaRPr lang="fr-CA" sz="2000" b="1" dirty="0">
              <a:solidFill>
                <a:schemeClr val="accent1"/>
              </a:solidFill>
              <a:latin typeface="Arial" panose="020B0604020202020204"/>
              <a:cs typeface="+mn-cs"/>
            </a:endParaRPr>
          </a:p>
        </p:txBody>
      </p:sp>
      <p:sp>
        <p:nvSpPr>
          <p:cNvPr id="17" name="Espace réservé du texte 21">
            <a:extLst>
              <a:ext uri="{FF2B5EF4-FFF2-40B4-BE49-F238E27FC236}">
                <a16:creationId xmlns="" xmlns:a16="http://schemas.microsoft.com/office/drawing/2014/main" id="{91972200-30A5-4BAE-99E1-CFDD9124B288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2101059" y="2958079"/>
            <a:ext cx="2206217" cy="1629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rgbClr val="E96F23"/>
              </a:buClr>
            </a:pPr>
            <a:r>
              <a:rPr lang="fr-CA" sz="2000" dirty="0">
                <a:solidFill>
                  <a:srgbClr val="64645F"/>
                </a:solidFill>
                <a:latin typeface="Arial" panose="020B0604020202020204"/>
                <a:cs typeface="+mn-cs"/>
              </a:rPr>
              <a:t>Exploser le(s) terme(s) sélectionné(s</a:t>
            </a:r>
            <a:r>
              <a:rPr lang="fr-CA" sz="2000" dirty="0" smtClean="0">
                <a:solidFill>
                  <a:srgbClr val="64645F"/>
                </a:solidFill>
                <a:latin typeface="Arial" panose="020B0604020202020204"/>
                <a:cs typeface="+mn-cs"/>
              </a:rPr>
              <a:t>)</a:t>
            </a:r>
          </a:p>
          <a:p>
            <a:pPr algn="ctr"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rgbClr val="E96F23"/>
              </a:buClr>
            </a:pPr>
            <a:r>
              <a:rPr lang="fr-CA" sz="2000" b="1" dirty="0" err="1">
                <a:solidFill>
                  <a:schemeClr val="accent1"/>
                </a:solidFill>
                <a:latin typeface="Arial" panose="020B0604020202020204"/>
              </a:rPr>
              <a:t>Exp</a:t>
            </a:r>
            <a:r>
              <a:rPr lang="fr-CA" sz="2000" b="1" dirty="0">
                <a:solidFill>
                  <a:schemeClr val="accent1"/>
                </a:solidFill>
                <a:latin typeface="Arial" panose="020B0604020202020204"/>
              </a:rPr>
              <a:t> Pain/</a:t>
            </a:r>
          </a:p>
          <a:p>
            <a:pPr algn="ctr"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rgbClr val="E96F23"/>
              </a:buClr>
            </a:pPr>
            <a:endParaRPr lang="fr-CA" sz="2000" dirty="0">
              <a:solidFill>
                <a:srgbClr val="64645F"/>
              </a:solidFill>
              <a:latin typeface="Arial" panose="020B0604020202020204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8581" y="2689967"/>
            <a:ext cx="304762" cy="2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57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>
                <a:solidFill>
                  <a:srgbClr val="6C6C69"/>
                </a:solidFill>
                <a:cs typeface="Calibri Light" panose="020F0302020204030204" pitchFamily="34" charset="0"/>
              </a:rPr>
              <a:t>Vocabulaire libre et vocabulaire contrôlé</a:t>
            </a:r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5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0" name="Flèche : en arc 9">
            <a:extLst>
              <a:ext uri="{FF2B5EF4-FFF2-40B4-BE49-F238E27FC236}">
                <a16:creationId xmlns="" xmlns:a16="http://schemas.microsoft.com/office/drawing/2014/main" id="{7614D2B2-4A19-4922-8C13-647D19AC9CC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263685" y="1468193"/>
            <a:ext cx="3558342" cy="3456816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Groupe 10">
            <a:extLst>
              <a:ext uri="{FF2B5EF4-FFF2-40B4-BE49-F238E27FC236}">
                <a16:creationId xmlns="" xmlns:a16="http://schemas.microsoft.com/office/drawing/2014/main" id="{BE1BF3FA-5C70-4D67-9EFA-6FCAAAFCCCC2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936728" y="2388976"/>
            <a:ext cx="2243718" cy="1304902"/>
            <a:chOff x="2541408" y="781049"/>
            <a:chExt cx="2243718" cy="1304902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17FD66A7-C1FF-4443-8741-9A982E85D281}"/>
                </a:ext>
              </a:extLst>
            </p:cNvPr>
            <p:cNvSpPr/>
            <p:nvPr/>
          </p:nvSpPr>
          <p:spPr>
            <a:xfrm>
              <a:off x="2541408" y="781049"/>
              <a:ext cx="2243718" cy="130490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ZoneTexte 16">
              <a:extLst>
                <a:ext uri="{FF2B5EF4-FFF2-40B4-BE49-F238E27FC236}">
                  <a16:creationId xmlns="" xmlns:a16="http://schemas.microsoft.com/office/drawing/2014/main" id="{942BB295-3F97-4C75-AD9A-CEBC6C7AE92D}"/>
                </a:ext>
              </a:extLst>
            </p:cNvPr>
            <p:cNvSpPr txBox="1"/>
            <p:nvPr/>
          </p:nvSpPr>
          <p:spPr>
            <a:xfrm>
              <a:off x="2541408" y="781049"/>
              <a:ext cx="2243718" cy="13049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2000" b="1" dirty="0">
                  <a:solidFill>
                    <a:srgbClr val="6C6C69"/>
                  </a:solidFill>
                </a:rPr>
                <a:t>Vocabulaire contrôlé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A" sz="2000" b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 </a:t>
              </a:r>
              <a:r>
                <a:rPr lang="fr-CA" sz="2000" dirty="0">
                  <a:solidFill>
                    <a:schemeClr val="accent3"/>
                  </a:solidFill>
                  <a:latin typeface="Arial Narrow" panose="020B0606020202030204" pitchFamily="34" charset="0"/>
                </a:rPr>
                <a:t>(thésaurus)</a:t>
              </a:r>
            </a:p>
          </p:txBody>
        </p:sp>
      </p:grpSp>
      <p:sp>
        <p:nvSpPr>
          <p:cNvPr id="12" name="Arc plein 11">
            <a:extLst>
              <a:ext uri="{FF2B5EF4-FFF2-40B4-BE49-F238E27FC236}">
                <a16:creationId xmlns="" xmlns:a16="http://schemas.microsoft.com/office/drawing/2014/main" id="{B7DE2E2A-C1B4-42F6-9282-9109E8C7744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754585" y="3587482"/>
            <a:ext cx="2919644" cy="2841219"/>
          </a:xfrm>
          <a:prstGeom prst="blockArc">
            <a:avLst>
              <a:gd name="adj1" fmla="val 0"/>
              <a:gd name="adj2" fmla="val 18900000"/>
              <a:gd name="adj3" fmla="val 1274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2A19357A-1A62-4A36-927F-36AC04398E88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7144052" y="4346677"/>
            <a:ext cx="2010607" cy="1424729"/>
            <a:chOff x="1748732" y="2738750"/>
            <a:chExt cx="2010607" cy="1424729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67198397-C838-43C9-948D-A21644661372}"/>
                </a:ext>
              </a:extLst>
            </p:cNvPr>
            <p:cNvSpPr/>
            <p:nvPr/>
          </p:nvSpPr>
          <p:spPr>
            <a:xfrm>
              <a:off x="1748732" y="2738750"/>
              <a:ext cx="2010607" cy="142472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ZoneTexte 14">
              <a:extLst>
                <a:ext uri="{FF2B5EF4-FFF2-40B4-BE49-F238E27FC236}">
                  <a16:creationId xmlns="" xmlns:a16="http://schemas.microsoft.com/office/drawing/2014/main" id="{3E26FFB7-97A4-44AF-998A-40C4F122D1A2}"/>
                </a:ext>
              </a:extLst>
            </p:cNvPr>
            <p:cNvSpPr txBox="1"/>
            <p:nvPr/>
          </p:nvSpPr>
          <p:spPr>
            <a:xfrm>
              <a:off x="1748732" y="2738750"/>
              <a:ext cx="2010607" cy="14247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fr-CA" sz="2000" b="1" dirty="0">
                  <a:solidFill>
                    <a:srgbClr val="6C6C69"/>
                  </a:solidFill>
                </a:rPr>
                <a:t>Vocabulaire libre 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fr-CA" sz="20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 Narrow" panose="020B0606020202030204" pitchFamily="34" charset="0"/>
                </a:rPr>
                <a:t>(mots-clés)</a:t>
              </a:r>
            </a:p>
          </p:txBody>
        </p:sp>
      </p:grpSp>
      <p:sp>
        <p:nvSpPr>
          <p:cNvPr id="18" name="Espace réservé du texte 3">
            <a:extLst>
              <a:ext uri="{FF2B5EF4-FFF2-40B4-BE49-F238E27FC236}">
                <a16:creationId xmlns="" xmlns:a16="http://schemas.microsoft.com/office/drawing/2014/main" id="{54AB4064-2C4F-41EB-9AB7-D2A70EF8EF21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925912" y="3372217"/>
            <a:ext cx="5740962" cy="430529"/>
          </a:xfrm>
          <a:prstGeom prst="rect">
            <a:avLst/>
          </a:prstGeom>
        </p:spPr>
        <p:txBody>
          <a:bodyPr/>
          <a:lstStyle>
            <a:lvl1pPr marL="355600" indent="-35560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&gt;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−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01700" indent="-2794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Clr>
                <a:srgbClr val="E96F23"/>
              </a:buClr>
              <a:buFont typeface="Arial" panose="020B0604020202020204" pitchFamily="34" charset="0"/>
              <a:buNone/>
            </a:pPr>
            <a:r>
              <a:rPr lang="fr-CA" sz="2400" b="1" dirty="0">
                <a:solidFill>
                  <a:srgbClr val="3F3F3F">
                    <a:lumMod val="75000"/>
                    <a:lumOff val="25000"/>
                  </a:srgbClr>
                </a:solidFill>
                <a:cs typeface="Times New Roman" panose="02020603050405020304" pitchFamily="18" charset="0"/>
              </a:rPr>
              <a:t>Deux méthodes complémentaires</a:t>
            </a:r>
          </a:p>
        </p:txBody>
      </p:sp>
    </p:spTree>
    <p:extLst>
      <p:ext uri="{BB962C8B-B14F-4D97-AF65-F5344CB8AC3E}">
        <p14:creationId xmlns:p14="http://schemas.microsoft.com/office/powerpoint/2010/main" val="141751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Structure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50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C3484132-941E-47D3-B704-614B898D29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52732" y="1627574"/>
            <a:ext cx="8094402" cy="4767936"/>
          </a:xfrm>
          <a:prstGeom prst="rect">
            <a:avLst/>
          </a:prstGeom>
        </p:spPr>
      </p:pic>
      <p:sp>
        <p:nvSpPr>
          <p:cNvPr id="23" name="Espace réservé du texte 21">
            <a:extLst>
              <a:ext uri="{FF2B5EF4-FFF2-40B4-BE49-F238E27FC236}">
                <a16:creationId xmlns="" xmlns:a16="http://schemas.microsoft.com/office/drawing/2014/main" id="{E5D31A36-A110-4566-9EE0-5F6B14831A52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634136" y="5306288"/>
            <a:ext cx="2270374" cy="349136"/>
          </a:xfrm>
          <a:prstGeom prst="rect">
            <a:avLst/>
          </a:prstGeom>
          <a:gradFill flip="none" rotWithShape="1">
            <a:gsLst>
              <a:gs pos="0">
                <a:srgbClr val="ED7D31">
                  <a:shade val="30000"/>
                  <a:satMod val="115000"/>
                </a:srgbClr>
              </a:gs>
              <a:gs pos="50000">
                <a:srgbClr val="ED7D31">
                  <a:shade val="67500"/>
                  <a:satMod val="115000"/>
                </a:srgbClr>
              </a:gs>
              <a:gs pos="100000">
                <a:srgbClr val="ED7D31"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CA" sz="1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Keyword </a:t>
            </a:r>
            <a:r>
              <a:rPr lang="fr-CA" sz="1800" b="1" dirty="0" err="1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Heading</a:t>
            </a:r>
            <a:r>
              <a:rPr lang="fr-CA" sz="1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: </a:t>
            </a:r>
            <a:r>
              <a:rPr lang="fr-CA" sz="18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r>
              <a:rPr lang="fr-CA" sz="1800" dirty="0" err="1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kw</a:t>
            </a:r>
            <a:endParaRPr lang="fr-CA" sz="1800" dirty="0">
              <a:solidFill>
                <a:prstClr val="whit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Espace réservé du texte 21">
            <a:extLst>
              <a:ext uri="{FF2B5EF4-FFF2-40B4-BE49-F238E27FC236}">
                <a16:creationId xmlns="" xmlns:a16="http://schemas.microsoft.com/office/drawing/2014/main" id="{CA88A65D-0DA5-4E38-9687-93A0862B28F9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8522317" y="5929744"/>
            <a:ext cx="1328265" cy="338052"/>
          </a:xfrm>
          <a:prstGeom prst="rect">
            <a:avLst/>
          </a:prstGeom>
          <a:gradFill flip="none" rotWithShape="1">
            <a:gsLst>
              <a:gs pos="0">
                <a:srgbClr val="ED7D31">
                  <a:shade val="30000"/>
                  <a:satMod val="115000"/>
                </a:srgbClr>
              </a:gs>
              <a:gs pos="50000">
                <a:srgbClr val="ED7D31">
                  <a:shade val="67500"/>
                  <a:satMod val="115000"/>
                </a:srgbClr>
              </a:gs>
              <a:gs pos="100000">
                <a:srgbClr val="ED7D31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CA" sz="1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Abstract: </a:t>
            </a:r>
            <a:r>
              <a:rPr lang="fr-CA" sz="18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.ab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="" xmlns:a16="http://schemas.microsoft.com/office/drawing/2014/main" id="{6E9E76B9-1868-4183-B0E7-C756883ADB5C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309837" y="2202872"/>
            <a:ext cx="869179" cy="357447"/>
          </a:xfrm>
          <a:prstGeom prst="rect">
            <a:avLst/>
          </a:prstGeom>
          <a:gradFill flip="none" rotWithShape="1">
            <a:gsLst>
              <a:gs pos="0">
                <a:srgbClr val="ED7D31">
                  <a:shade val="30000"/>
                  <a:satMod val="115000"/>
                </a:srgbClr>
              </a:gs>
              <a:gs pos="50000">
                <a:srgbClr val="ED7D31">
                  <a:shade val="67500"/>
                  <a:satMod val="115000"/>
                </a:srgbClr>
              </a:gs>
              <a:gs pos="100000">
                <a:srgbClr val="ED7D31"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CA" sz="1800" b="1" dirty="0" err="1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Title</a:t>
            </a:r>
            <a:r>
              <a:rPr lang="fr-CA" sz="1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fr-CA" sz="18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.ti</a:t>
            </a:r>
          </a:p>
        </p:txBody>
      </p:sp>
      <p:sp>
        <p:nvSpPr>
          <p:cNvPr id="26" name="Espace réservé du texte 21">
            <a:extLst>
              <a:ext uri="{FF2B5EF4-FFF2-40B4-BE49-F238E27FC236}">
                <a16:creationId xmlns="" xmlns:a16="http://schemas.microsoft.com/office/drawing/2014/main" id="{576DB15D-2468-4601-98EB-BCC7730F6843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3138440" y="4180355"/>
            <a:ext cx="2547465" cy="308518"/>
          </a:xfrm>
          <a:prstGeom prst="rect">
            <a:avLst/>
          </a:prstGeom>
          <a:gradFill flip="none" rotWithShape="1">
            <a:gsLst>
              <a:gs pos="0">
                <a:srgbClr val="ED7D31">
                  <a:shade val="30000"/>
                  <a:satMod val="115000"/>
                </a:srgbClr>
              </a:gs>
              <a:gs pos="50000">
                <a:srgbClr val="ED7D31">
                  <a:shade val="67500"/>
                  <a:satMod val="115000"/>
                </a:srgbClr>
              </a:gs>
              <a:gs pos="100000">
                <a:srgbClr val="ED7D31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CA" sz="1800" b="1" dirty="0" err="1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MeSH</a:t>
            </a:r>
            <a:r>
              <a:rPr lang="fr-CA" sz="1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CA" sz="1800" b="1" dirty="0" err="1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Subject</a:t>
            </a:r>
            <a:r>
              <a:rPr lang="fr-CA" sz="1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CA" sz="1800" b="1" dirty="0" err="1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Headings</a:t>
            </a:r>
            <a:r>
              <a:rPr lang="fr-CA" sz="1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fr-CA" sz="18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787636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Les opérateurs booléens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/>
              <a:t>De proximité</a:t>
            </a:r>
          </a:p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51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="" xmlns:a16="http://schemas.microsoft.com/office/drawing/2014/main" id="{FB90D8A0-6292-4827-89C4-E4798AF9F30B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/>
          </p:nvPr>
        </p:nvGraphicFramePr>
        <p:xfrm>
          <a:off x="2745248" y="2589153"/>
          <a:ext cx="5636528" cy="2103120"/>
        </p:xfrm>
        <a:graphic>
          <a:graphicData uri="http://schemas.openxmlformats.org/drawingml/2006/table">
            <a:tbl>
              <a:tblPr firstRow="1" bandRow="1"/>
              <a:tblGrid>
                <a:gridCol w="56365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fr-CA" sz="4000" kern="1200" dirty="0" err="1" smtClean="0">
                          <a:solidFill>
                            <a:srgbClr val="0070C0"/>
                          </a:solidFill>
                          <a:latin typeface="+mj-lt"/>
                          <a:ea typeface="+mn-ea"/>
                          <a:cs typeface="+mn-cs"/>
                        </a:rPr>
                        <a:t>Adjn</a:t>
                      </a:r>
                      <a:endParaRPr lang="fr-CA" sz="4000" kern="1200" dirty="0">
                        <a:solidFill>
                          <a:srgbClr val="0070C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L’ordre d’apparition interchangeable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N-1 mot entre chaque concept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5A5A5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fr-CA" sz="2000" kern="1200" dirty="0" err="1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Educational</a:t>
                      </a: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20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Adj3</a:t>
                      </a: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fr-CA" sz="2000" kern="1200" dirty="0" err="1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measur</a:t>
                      </a: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* OR instrument? OR </a:t>
                      </a:r>
                      <a:r>
                        <a:rPr lang="fr-CA" sz="2000" kern="1200" dirty="0" err="1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evaluation</a:t>
                      </a: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OR </a:t>
                      </a:r>
                      <a:r>
                        <a:rPr lang="fr-CA" sz="2000" kern="1200" dirty="0" err="1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assessment</a:t>
                      </a: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OR test)).</a:t>
                      </a:r>
                      <a:r>
                        <a:rPr lang="fr-CA" sz="2000" kern="1200" dirty="0" err="1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ti,ab</a:t>
                      </a:r>
                      <a:endParaRPr lang="fr-CA" sz="2000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42403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Les symboles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52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="" xmlns:a16="http://schemas.microsoft.com/office/drawing/2014/main" id="{C131DB78-234C-4D31-913A-2739628D9546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66086" y="2910565"/>
            <a:ext cx="90363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pPr>
              <a:spcBef>
                <a:spcPts val="1200"/>
              </a:spcBef>
              <a:spcAft>
                <a:spcPts val="300"/>
              </a:spcAft>
              <a:buClr>
                <a:srgbClr val="E96F23"/>
              </a:buClr>
              <a:defRPr/>
            </a:pPr>
            <a:r>
              <a:rPr lang="fr-CA" sz="2000" b="1" dirty="0">
                <a:solidFill>
                  <a:srgbClr val="64645F"/>
                </a:solidFill>
                <a:latin typeface="Arial" panose="020B0604020202020204"/>
              </a:rPr>
              <a:t>Masque </a:t>
            </a:r>
            <a:r>
              <a:rPr lang="fr-CA" sz="2000" dirty="0">
                <a:solidFill>
                  <a:srgbClr val="64645F"/>
                </a:solidFill>
                <a:latin typeface="Arial" panose="020B0604020202020204"/>
              </a:rPr>
              <a:t>: placé au milieu ou à la fin d’un terme, il permet de remplacer un ou zéro caractère.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="" xmlns:a16="http://schemas.microsoft.com/office/drawing/2014/main" id="{82E6C84E-10F2-4B17-9CE2-58A1B6C9ED21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66085" y="3669029"/>
            <a:ext cx="72287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CA" sz="2000" i="1" dirty="0" err="1">
                <a:solidFill>
                  <a:srgbClr val="64645F"/>
                </a:solidFill>
              </a:rPr>
              <a:t>Organi?ation</a:t>
            </a:r>
            <a:r>
              <a:rPr lang="fr-CA" sz="2000" i="1" dirty="0">
                <a:solidFill>
                  <a:srgbClr val="64645F"/>
                </a:solidFill>
              </a:rPr>
              <a:t> permet de repêcher organi</a:t>
            </a:r>
            <a:r>
              <a:rPr lang="fr-CA" sz="2000" i="1" u="sng" dirty="0">
                <a:solidFill>
                  <a:srgbClr val="64645F"/>
                </a:solidFill>
              </a:rPr>
              <a:t>s</a:t>
            </a:r>
            <a:r>
              <a:rPr lang="fr-CA" sz="2000" i="1" dirty="0">
                <a:solidFill>
                  <a:srgbClr val="64645F"/>
                </a:solidFill>
              </a:rPr>
              <a:t>ation et </a:t>
            </a:r>
            <a:r>
              <a:rPr lang="fr-CA" sz="2000" i="1" dirty="0" err="1">
                <a:solidFill>
                  <a:srgbClr val="64645F"/>
                </a:solidFill>
              </a:rPr>
              <a:t>organi</a:t>
            </a:r>
            <a:r>
              <a:rPr lang="fr-CA" sz="2000" i="1" u="sng" dirty="0" err="1">
                <a:solidFill>
                  <a:srgbClr val="64645F"/>
                </a:solidFill>
              </a:rPr>
              <a:t>z</a:t>
            </a:r>
            <a:r>
              <a:rPr lang="fr-CA" sz="2000" i="1" dirty="0" err="1">
                <a:solidFill>
                  <a:srgbClr val="64645F"/>
                </a:solidFill>
              </a:rPr>
              <a:t>ation</a:t>
            </a:r>
            <a:r>
              <a:rPr lang="fr-CA" sz="2000" i="1" dirty="0">
                <a:solidFill>
                  <a:srgbClr val="64645F"/>
                </a:solidFill>
              </a:rPr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7A9DD9EC-5219-4FE2-8AEB-BF86EE3F524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418402" y="2321648"/>
            <a:ext cx="928860" cy="22159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CA" sz="13800" b="1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19670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Champs et syntaxes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53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/>
          </p:nvPr>
        </p:nvGraphicFramePr>
        <p:xfrm>
          <a:off x="838200" y="2049946"/>
          <a:ext cx="10515600" cy="187234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43400"/>
                <a:gridCol w="6172200"/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2400" dirty="0" smtClean="0"/>
                        <a:t>Vocabulaire</a:t>
                      </a:r>
                      <a:r>
                        <a:rPr lang="fr-CA" sz="2400" baseline="0" dirty="0" smtClean="0"/>
                        <a:t> contrôlé</a:t>
                      </a:r>
                      <a:endParaRPr lang="fr-CA" sz="2400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A" sz="20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Placer « </a:t>
                      </a:r>
                      <a:r>
                        <a:rPr lang="fr-CA" sz="2000" b="1" i="0" kern="1200" dirty="0" smtClean="0">
                          <a:solidFill>
                            <a:schemeClr val="accent3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/ </a:t>
                      </a:r>
                      <a:r>
                        <a:rPr lang="fr-CA" sz="20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» à la fin du terme </a:t>
                      </a: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Titre</a:t>
                      </a:r>
                      <a:endParaRPr lang="fr-CA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.ti</a:t>
                      </a:r>
                      <a:endParaRPr lang="fr-CA" sz="20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74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Résumé</a:t>
                      </a:r>
                      <a:endParaRPr lang="fr-CA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.ab</a:t>
                      </a: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Mots-clefs des auteurs</a:t>
                      </a: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fr-CA" sz="2000" b="1" kern="1200" dirty="0" err="1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kw</a:t>
                      </a:r>
                      <a:endParaRPr lang="fr-CA" sz="20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/>
          </p:nvPr>
        </p:nvGraphicFramePr>
        <p:xfrm>
          <a:off x="838200" y="4399862"/>
          <a:ext cx="10515600" cy="914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43400"/>
                <a:gridCol w="6172200"/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2400" dirty="0" smtClean="0"/>
                        <a:t>Exemple 1</a:t>
                      </a:r>
                      <a:endParaRPr lang="fr-CA" sz="2400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1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Terme</a:t>
                      </a: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fr-CA" sz="2000" b="1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OR </a:t>
                      </a:r>
                      <a:r>
                        <a:rPr lang="fr-CA" sz="2000" b="1" kern="1200" dirty="0" err="1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Terme</a:t>
                      </a:r>
                      <a:r>
                        <a:rPr lang="fr-CA" sz="2000" b="1" kern="1200" dirty="0" err="1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.ti,ab</a:t>
                      </a:r>
                      <a:endParaRPr lang="fr-CA" sz="2000" b="1" kern="1200" dirty="0" smtClean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Exemple 2</a:t>
                      </a:r>
                      <a:endParaRPr lang="fr-CA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Child</a:t>
                      </a:r>
                      <a:r>
                        <a:rPr lang="en-US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1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OR Child*</a:t>
                      </a:r>
                      <a:r>
                        <a:rPr lang="en-US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2000" b="1" kern="1200" dirty="0" err="1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ti,ab,kw</a:t>
                      </a:r>
                      <a:endParaRPr lang="en-US" sz="2000" b="1" kern="1200" dirty="0" smtClean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48162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6"/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>
                <a:solidFill>
                  <a:prstClr val="white"/>
                </a:solidFill>
              </a:rPr>
              <a:pPr/>
              <a:t>54</a:t>
            </a:fld>
            <a:endParaRPr lang="fr-CA" b="1" dirty="0">
              <a:solidFill>
                <a:prstClr val="white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>
          <a:xfrm>
            <a:off x="534402" y="2126247"/>
            <a:ext cx="3780924" cy="2654300"/>
          </a:xfrm>
        </p:spPr>
        <p:txBody>
          <a:bodyPr/>
          <a:lstStyle/>
          <a:p>
            <a:pPr marL="0" indent="0" algn="ctr">
              <a:buNone/>
            </a:pPr>
            <a:r>
              <a:rPr lang="fr-CA" sz="5400" b="1" dirty="0" err="1" smtClean="0"/>
              <a:t>PsycInfoOvid</a:t>
            </a:r>
            <a:endParaRPr lang="fr-CA" sz="5400" b="1" dirty="0"/>
          </a:p>
        </p:txBody>
      </p:sp>
    </p:spTree>
    <p:extLst>
      <p:ext uri="{BB962C8B-B14F-4D97-AF65-F5344CB8AC3E}">
        <p14:creationId xmlns:p14="http://schemas.microsoft.com/office/powerpoint/2010/main" val="387789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5F63E964-7B21-4514-8FDC-A47218C61FA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67738" y="2604117"/>
            <a:ext cx="9914286" cy="17142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err="1"/>
              <a:t>PsycInfo</a:t>
            </a:r>
            <a:r>
              <a:rPr lang="fr-CA" dirty="0"/>
              <a:t> OVID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chemeClr val="accent1"/>
                </a:solidFill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4"/>
            </p:custDataLst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/>
              <a:t>Accès au thésaurus de </a:t>
            </a:r>
            <a:r>
              <a:rPr lang="fr-CA" dirty="0" err="1"/>
              <a:t>P</a:t>
            </a:r>
            <a:r>
              <a:rPr lang="fr-CA" dirty="0" err="1" smtClean="0"/>
              <a:t>sycInfo</a:t>
            </a:r>
            <a:r>
              <a:rPr lang="fr-CA" dirty="0" smtClean="0"/>
              <a:t> </a:t>
            </a:r>
            <a:r>
              <a:rPr lang="fr-CA" dirty="0"/>
              <a:t>OVID</a:t>
            </a:r>
          </a:p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accent1"/>
                </a:solidFill>
              </a:rPr>
              <a:t>/</a:t>
            </a:r>
            <a:r>
              <a:rPr lang="fr-CA" dirty="0">
                <a:solidFill>
                  <a:schemeClr val="accent2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chemeClr val="bg2">
                    <a:lumMod val="50000"/>
                  </a:schemeClr>
                </a:solidFill>
              </a:rPr>
              <a:pPr/>
              <a:t>55</a:t>
            </a:fld>
            <a:endParaRPr lang="fr-CA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Espace réservé du texte 21">
            <a:extLst>
              <a:ext uri="{FF2B5EF4-FFF2-40B4-BE49-F238E27FC236}">
                <a16:creationId xmlns="" xmlns:a16="http://schemas.microsoft.com/office/drawing/2014/main" id="{C3D8A903-20AA-480E-A45B-0BD1136AC904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423972" y="4902087"/>
            <a:ext cx="2707899" cy="703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2000" i="1" dirty="0">
                <a:solidFill>
                  <a:schemeClr val="accent4"/>
                </a:solidFill>
                <a:latin typeface="+mn-lt"/>
                <a:cs typeface="+mn-cs"/>
              </a:rPr>
              <a:t>Entrer le ou les terme(s) de recherche </a:t>
            </a:r>
          </a:p>
        </p:txBody>
      </p:sp>
      <p:sp>
        <p:nvSpPr>
          <p:cNvPr id="11" name="Espace réservé du texte 21">
            <a:extLst>
              <a:ext uri="{FF2B5EF4-FFF2-40B4-BE49-F238E27FC236}">
                <a16:creationId xmlns="" xmlns:a16="http://schemas.microsoft.com/office/drawing/2014/main" id="{6B1E5CD4-2032-4ECD-AE46-5DFA43EAC043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7696225" y="5184373"/>
            <a:ext cx="2250202" cy="1510042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2000" i="1" dirty="0">
                <a:solidFill>
                  <a:schemeClr val="accent4"/>
                </a:solidFill>
                <a:latin typeface="+mn-lt"/>
                <a:cs typeface="+mn-cs"/>
              </a:rPr>
              <a:t>Assurez-vous d’avoir choisi l’option: Associer le terme à la vedette-matière</a:t>
            </a:r>
          </a:p>
        </p:txBody>
      </p:sp>
      <p:sp>
        <p:nvSpPr>
          <p:cNvPr id="12" name="Flèche gauche 16">
            <a:extLst>
              <a:ext uri="{FF2B5EF4-FFF2-40B4-BE49-F238E27FC236}">
                <a16:creationId xmlns="" xmlns:a16="http://schemas.microsoft.com/office/drawing/2014/main" id="{139BD396-70ED-4925-8D62-19BD19BCDAB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5400000">
            <a:off x="3367431" y="4209929"/>
            <a:ext cx="966801" cy="415637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èche gauche 16">
            <a:extLst>
              <a:ext uri="{FF2B5EF4-FFF2-40B4-BE49-F238E27FC236}">
                <a16:creationId xmlns="" xmlns:a16="http://schemas.microsoft.com/office/drawing/2014/main" id="{96CCEC51-B24E-411F-8661-21D72A5327B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5400000">
            <a:off x="8337925" y="4475500"/>
            <a:ext cx="966801" cy="415637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1411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MeSH version OVID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56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graphicFrame>
        <p:nvGraphicFramePr>
          <p:cNvPr id="13" name="Tableau 12">
            <a:extLst>
              <a:ext uri="{FF2B5EF4-FFF2-40B4-BE49-F238E27FC236}">
                <a16:creationId xmlns="" xmlns:a16="http://schemas.microsoft.com/office/drawing/2014/main" id="{CD9EA787-1122-4B8C-AA81-CEF411A05FC0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/>
          </p:nvPr>
        </p:nvGraphicFramePr>
        <p:xfrm>
          <a:off x="1835680" y="2234301"/>
          <a:ext cx="81279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="" xmlns:a16="http://schemas.microsoft.com/office/drawing/2014/main" val="3362833911"/>
                    </a:ext>
                  </a:extLst>
                </a:gridCol>
                <a:gridCol w="2709333">
                  <a:extLst>
                    <a:ext uri="{9D8B030D-6E8A-4147-A177-3AD203B41FA5}">
                      <a16:colId xmlns="" xmlns:a16="http://schemas.microsoft.com/office/drawing/2014/main" val="575639034"/>
                    </a:ext>
                  </a:extLst>
                </a:gridCol>
                <a:gridCol w="2709333">
                  <a:extLst>
                    <a:ext uri="{9D8B030D-6E8A-4147-A177-3AD203B41FA5}">
                      <a16:colId xmlns="" xmlns:a16="http://schemas.microsoft.com/office/drawing/2014/main" val="3030699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80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Étendre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Restreindre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Note lexicale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2885371"/>
                  </a:ext>
                </a:extLst>
              </a:tr>
            </a:tbl>
          </a:graphicData>
        </a:graphic>
      </p:graphicFrame>
      <p:sp>
        <p:nvSpPr>
          <p:cNvPr id="15" name="Espace réservé du texte 21">
            <a:extLst>
              <a:ext uri="{FF2B5EF4-FFF2-40B4-BE49-F238E27FC236}">
                <a16:creationId xmlns="" xmlns:a16="http://schemas.microsoft.com/office/drawing/2014/main" id="{A007E42C-6C58-484B-B9AD-718B01C15C7F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292720" y="2958079"/>
            <a:ext cx="2476484" cy="559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rgbClr val="E96F23"/>
              </a:buClr>
            </a:pPr>
            <a:r>
              <a:rPr lang="fr-CA" sz="2000" dirty="0">
                <a:solidFill>
                  <a:srgbClr val="64645F"/>
                </a:solidFill>
                <a:latin typeface="Arial" panose="020B0604020202020204"/>
                <a:cs typeface="+mn-cs"/>
              </a:rPr>
              <a:t>Définition du </a:t>
            </a:r>
            <a:r>
              <a:rPr lang="fr-CA" sz="2000" dirty="0" err="1" smtClean="0">
                <a:solidFill>
                  <a:srgbClr val="64645F"/>
                </a:solidFill>
                <a:latin typeface="Arial" panose="020B0604020202020204"/>
                <a:cs typeface="+mn-cs"/>
              </a:rPr>
              <a:t>MeSH</a:t>
            </a:r>
            <a:endParaRPr lang="fr-CA" sz="2000" dirty="0">
              <a:solidFill>
                <a:srgbClr val="64645F"/>
              </a:solidFill>
              <a:latin typeface="Arial" panose="020B0604020202020204"/>
              <a:cs typeface="+mn-cs"/>
            </a:endParaRPr>
          </a:p>
        </p:txBody>
      </p:sp>
      <p:sp>
        <p:nvSpPr>
          <p:cNvPr id="16" name="Espace réservé du texte 21">
            <a:extLst>
              <a:ext uri="{FF2B5EF4-FFF2-40B4-BE49-F238E27FC236}">
                <a16:creationId xmlns="" xmlns:a16="http://schemas.microsoft.com/office/drawing/2014/main" id="{376A3C99-00AA-41EF-BBF5-C5088DF4A782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899677" y="2958079"/>
            <a:ext cx="2206217" cy="1629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rgbClr val="E96F23"/>
              </a:buClr>
            </a:pPr>
            <a:r>
              <a:rPr lang="fr-CA" sz="2000" dirty="0">
                <a:solidFill>
                  <a:srgbClr val="64645F"/>
                </a:solidFill>
                <a:latin typeface="Arial" panose="020B0604020202020204"/>
                <a:cs typeface="+mn-cs"/>
              </a:rPr>
              <a:t>Ne pas exploser le(s) terme(s) sélectionné(s</a:t>
            </a:r>
            <a:r>
              <a:rPr lang="fr-CA" sz="2000" dirty="0" smtClean="0">
                <a:solidFill>
                  <a:srgbClr val="64645F"/>
                </a:solidFill>
                <a:latin typeface="Arial" panose="020B0604020202020204"/>
                <a:cs typeface="+mn-cs"/>
              </a:rPr>
              <a:t>)</a:t>
            </a:r>
          </a:p>
          <a:p>
            <a:pPr algn="ctr"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rgbClr val="E96F23"/>
              </a:buClr>
            </a:pPr>
            <a:r>
              <a:rPr lang="fr-CA" sz="2000" b="1" dirty="0">
                <a:solidFill>
                  <a:schemeClr val="accent1"/>
                </a:solidFill>
                <a:latin typeface="Arial" panose="020B0604020202020204"/>
              </a:rPr>
              <a:t>Pain/</a:t>
            </a:r>
            <a:endParaRPr lang="fr-CA" sz="2000" b="1" dirty="0">
              <a:solidFill>
                <a:schemeClr val="accent1"/>
              </a:solidFill>
              <a:latin typeface="Arial" panose="020B0604020202020204"/>
              <a:cs typeface="+mn-cs"/>
            </a:endParaRPr>
          </a:p>
        </p:txBody>
      </p:sp>
      <p:sp>
        <p:nvSpPr>
          <p:cNvPr id="17" name="Espace réservé du texte 21">
            <a:extLst>
              <a:ext uri="{FF2B5EF4-FFF2-40B4-BE49-F238E27FC236}">
                <a16:creationId xmlns="" xmlns:a16="http://schemas.microsoft.com/office/drawing/2014/main" id="{91972200-30A5-4BAE-99E1-CFDD9124B288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2101059" y="2958079"/>
            <a:ext cx="2206217" cy="1629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rgbClr val="E96F23"/>
              </a:buClr>
            </a:pPr>
            <a:r>
              <a:rPr lang="fr-CA" sz="2000" dirty="0">
                <a:solidFill>
                  <a:srgbClr val="64645F"/>
                </a:solidFill>
                <a:latin typeface="Arial" panose="020B0604020202020204"/>
                <a:cs typeface="+mn-cs"/>
              </a:rPr>
              <a:t>Exploser le(s) terme(s) sélectionné(s</a:t>
            </a:r>
            <a:r>
              <a:rPr lang="fr-CA" sz="2000" dirty="0" smtClean="0">
                <a:solidFill>
                  <a:srgbClr val="64645F"/>
                </a:solidFill>
                <a:latin typeface="Arial" panose="020B0604020202020204"/>
                <a:cs typeface="+mn-cs"/>
              </a:rPr>
              <a:t>)</a:t>
            </a:r>
          </a:p>
          <a:p>
            <a:pPr algn="ctr"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rgbClr val="E96F23"/>
              </a:buClr>
            </a:pPr>
            <a:r>
              <a:rPr lang="fr-CA" sz="2000" b="1" dirty="0" err="1">
                <a:solidFill>
                  <a:schemeClr val="accent1"/>
                </a:solidFill>
                <a:latin typeface="Arial" panose="020B0604020202020204"/>
              </a:rPr>
              <a:t>Exp</a:t>
            </a:r>
            <a:r>
              <a:rPr lang="fr-CA" sz="2000" b="1" dirty="0">
                <a:solidFill>
                  <a:schemeClr val="accent1"/>
                </a:solidFill>
                <a:latin typeface="Arial" panose="020B0604020202020204"/>
              </a:rPr>
              <a:t> Pain/</a:t>
            </a:r>
          </a:p>
          <a:p>
            <a:pPr algn="ctr"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rgbClr val="E96F23"/>
              </a:buClr>
            </a:pPr>
            <a:endParaRPr lang="fr-CA" sz="2000" dirty="0">
              <a:solidFill>
                <a:srgbClr val="64645F"/>
              </a:solidFill>
              <a:latin typeface="Arial" panose="020B0604020202020204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8581" y="2689967"/>
            <a:ext cx="304762" cy="2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281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EFDC1A8D-37DA-44C0-B8B2-519FE877C5A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38200" y="2085426"/>
            <a:ext cx="9506916" cy="39226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Structure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chemeClr val="accent1"/>
                </a:solidFill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accent1"/>
                </a:solidFill>
              </a:rPr>
              <a:t>/</a:t>
            </a:r>
            <a:r>
              <a:rPr lang="fr-CA" dirty="0">
                <a:solidFill>
                  <a:schemeClr val="accent2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chemeClr val="bg2">
                    <a:lumMod val="50000"/>
                  </a:schemeClr>
                </a:solidFill>
              </a:rPr>
              <a:pPr/>
              <a:t>57</a:t>
            </a:fld>
            <a:endParaRPr lang="fr-CA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Espace réservé du texte 21">
            <a:extLst>
              <a:ext uri="{FF2B5EF4-FFF2-40B4-BE49-F238E27FC236}">
                <a16:creationId xmlns="" xmlns:a16="http://schemas.microsoft.com/office/drawing/2014/main" id="{CA88A65D-0DA5-4E38-9687-93A0862B28F9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0225282" y="2439923"/>
            <a:ext cx="1328265" cy="338052"/>
          </a:xfrm>
          <a:prstGeom prst="rect">
            <a:avLst/>
          </a:prstGeom>
          <a:gradFill flip="none" rotWithShape="1">
            <a:gsLst>
              <a:gs pos="0">
                <a:srgbClr val="ED7D31">
                  <a:shade val="30000"/>
                  <a:satMod val="115000"/>
                </a:srgbClr>
              </a:gs>
              <a:gs pos="50000">
                <a:srgbClr val="ED7D31">
                  <a:shade val="67500"/>
                  <a:satMod val="115000"/>
                </a:srgbClr>
              </a:gs>
              <a:gs pos="100000">
                <a:srgbClr val="ED7D31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Abstract: 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.ab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="" xmlns:a16="http://schemas.microsoft.com/office/drawing/2014/main" id="{6E9E76B9-1868-4183-B0E7-C756883ADB5C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7325730" y="1620427"/>
            <a:ext cx="869179" cy="357447"/>
          </a:xfrm>
          <a:prstGeom prst="rect">
            <a:avLst/>
          </a:prstGeom>
          <a:gradFill flip="none" rotWithShape="1">
            <a:gsLst>
              <a:gs pos="0">
                <a:srgbClr val="ED7D31">
                  <a:shade val="30000"/>
                  <a:satMod val="115000"/>
                </a:srgbClr>
              </a:gs>
              <a:gs pos="50000">
                <a:srgbClr val="ED7D31">
                  <a:shade val="67500"/>
                  <a:satMod val="115000"/>
                </a:srgbClr>
              </a:gs>
              <a:gs pos="100000">
                <a:srgbClr val="ED7D31"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Title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.ti</a:t>
            </a:r>
          </a:p>
        </p:txBody>
      </p:sp>
      <p:sp>
        <p:nvSpPr>
          <p:cNvPr id="12" name="Espace réservé du texte 21">
            <a:extLst>
              <a:ext uri="{FF2B5EF4-FFF2-40B4-BE49-F238E27FC236}">
                <a16:creationId xmlns="" xmlns:a16="http://schemas.microsoft.com/office/drawing/2014/main" id="{AF9063AB-7C1E-49A2-A9E0-779C002613DF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6678529" y="3567989"/>
            <a:ext cx="1806596" cy="349136"/>
          </a:xfrm>
          <a:prstGeom prst="rect">
            <a:avLst/>
          </a:prstGeom>
          <a:gradFill flip="none" rotWithShape="1">
            <a:gsLst>
              <a:gs pos="0">
                <a:srgbClr val="ED7D31">
                  <a:shade val="30000"/>
                  <a:satMod val="115000"/>
                </a:srgbClr>
              </a:gs>
              <a:gs pos="50000">
                <a:srgbClr val="ED7D31">
                  <a:shade val="67500"/>
                  <a:satMod val="115000"/>
                </a:srgbClr>
              </a:gs>
              <a:gs pos="100000">
                <a:srgbClr val="ED7D31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Key Concepts : 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.id</a:t>
            </a:r>
          </a:p>
        </p:txBody>
      </p:sp>
      <p:sp>
        <p:nvSpPr>
          <p:cNvPr id="14" name="Espace réservé du texte 21">
            <a:extLst>
              <a:ext uri="{FF2B5EF4-FFF2-40B4-BE49-F238E27FC236}">
                <a16:creationId xmlns="" xmlns:a16="http://schemas.microsoft.com/office/drawing/2014/main" id="{F8EF39CD-2969-4A9B-9C72-8E4CEAF4C2E2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042443" y="4091693"/>
            <a:ext cx="2053557" cy="349136"/>
          </a:xfrm>
          <a:prstGeom prst="rect">
            <a:avLst/>
          </a:prstGeom>
          <a:gradFill flip="none" rotWithShape="1">
            <a:gsLst>
              <a:gs pos="0">
                <a:srgbClr val="ED7D31">
                  <a:shade val="30000"/>
                  <a:satMod val="115000"/>
                </a:srgbClr>
              </a:gs>
              <a:gs pos="50000">
                <a:srgbClr val="ED7D31">
                  <a:shade val="67500"/>
                  <a:satMod val="115000"/>
                </a:srgbClr>
              </a:gs>
              <a:gs pos="100000">
                <a:srgbClr val="ED7D31"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Subject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Headings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: 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/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E5244228-504C-4B59-96EA-D3ACF19BC04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83506" y="1662114"/>
            <a:ext cx="5238747" cy="27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004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Les opérateurs booléens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/>
              <a:t>De proximité</a:t>
            </a:r>
          </a:p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58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="" xmlns:a16="http://schemas.microsoft.com/office/drawing/2014/main" id="{FB90D8A0-6292-4827-89C4-E4798AF9F30B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/>
          </p:nvPr>
        </p:nvGraphicFramePr>
        <p:xfrm>
          <a:off x="2745248" y="2589153"/>
          <a:ext cx="5636528" cy="2103120"/>
        </p:xfrm>
        <a:graphic>
          <a:graphicData uri="http://schemas.openxmlformats.org/drawingml/2006/table">
            <a:tbl>
              <a:tblPr firstRow="1" bandRow="1"/>
              <a:tblGrid>
                <a:gridCol w="56365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fr-CA" sz="4000" kern="1200" dirty="0" err="1" smtClean="0">
                          <a:solidFill>
                            <a:srgbClr val="0070C0"/>
                          </a:solidFill>
                          <a:latin typeface="+mj-lt"/>
                          <a:ea typeface="+mn-ea"/>
                          <a:cs typeface="+mn-cs"/>
                        </a:rPr>
                        <a:t>Adjn</a:t>
                      </a:r>
                      <a:endParaRPr lang="fr-CA" sz="4000" kern="1200" dirty="0">
                        <a:solidFill>
                          <a:srgbClr val="0070C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L’ordre d’apparition interchangeable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N-1 mot entre chaque concept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5A5A5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fr-CA" sz="2000" kern="1200" dirty="0" err="1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Educational</a:t>
                      </a: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20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Adj3</a:t>
                      </a: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fr-CA" sz="2000" kern="1200" dirty="0" err="1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measur</a:t>
                      </a: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* OR instrument? OR </a:t>
                      </a:r>
                      <a:r>
                        <a:rPr lang="fr-CA" sz="2000" kern="1200" dirty="0" err="1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evaluation</a:t>
                      </a: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OR </a:t>
                      </a:r>
                      <a:r>
                        <a:rPr lang="fr-CA" sz="2000" kern="1200" dirty="0" err="1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assessment</a:t>
                      </a: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OR test)).</a:t>
                      </a:r>
                      <a:r>
                        <a:rPr lang="fr-CA" sz="2000" kern="1200" dirty="0" err="1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ti,ab</a:t>
                      </a:r>
                      <a:endParaRPr lang="fr-CA" sz="2000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3692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Les symboles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chemeClr val="accent1"/>
                </a:solidFill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accent1"/>
                </a:solidFill>
              </a:rPr>
              <a:t>/</a:t>
            </a:r>
            <a:r>
              <a:rPr lang="fr-CA" dirty="0">
                <a:solidFill>
                  <a:schemeClr val="accent2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chemeClr val="bg2">
                    <a:lumMod val="50000"/>
                  </a:schemeClr>
                </a:solidFill>
              </a:rPr>
              <a:pPr/>
              <a:t>59</a:t>
            </a:fld>
            <a:endParaRPr lang="fr-CA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="" xmlns:a16="http://schemas.microsoft.com/office/drawing/2014/main" id="{C131DB78-234C-4D31-913A-2739628D9546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66086" y="2910565"/>
            <a:ext cx="90363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pPr>
              <a:spcBef>
                <a:spcPts val="1200"/>
              </a:spcBef>
              <a:spcAft>
                <a:spcPts val="300"/>
              </a:spcAft>
              <a:buClr>
                <a:schemeClr val="accent1"/>
              </a:buClr>
              <a:defRPr/>
            </a:pPr>
            <a:r>
              <a:rPr lang="fr-CA" sz="2000" b="1" dirty="0">
                <a:solidFill>
                  <a:schemeClr val="accent4"/>
                </a:solidFill>
                <a:latin typeface="+mn-lt"/>
                <a:ea typeface="+mn-ea"/>
              </a:rPr>
              <a:t>Masque </a:t>
            </a:r>
            <a:r>
              <a:rPr lang="fr-CA" sz="2000" dirty="0">
                <a:solidFill>
                  <a:schemeClr val="accent4"/>
                </a:solidFill>
                <a:latin typeface="+mn-lt"/>
                <a:ea typeface="+mn-ea"/>
              </a:rPr>
              <a:t>: placé au milieu ou à la fin d’un terme, il permet de remplacer un ou zéro caractère.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="" xmlns:a16="http://schemas.microsoft.com/office/drawing/2014/main" id="{82E6C84E-10F2-4B17-9CE2-58A1B6C9ED21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66085" y="3669029"/>
            <a:ext cx="72287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CA" sz="2000" i="1" dirty="0" err="1">
                <a:solidFill>
                  <a:schemeClr val="accent4"/>
                </a:solidFill>
              </a:rPr>
              <a:t>Organi?ation</a:t>
            </a:r>
            <a:r>
              <a:rPr lang="fr-CA" sz="2000" i="1" dirty="0">
                <a:solidFill>
                  <a:schemeClr val="accent4"/>
                </a:solidFill>
              </a:rPr>
              <a:t> permet de repêcher organi</a:t>
            </a:r>
            <a:r>
              <a:rPr lang="fr-CA" sz="2000" i="1" u="sng" dirty="0">
                <a:solidFill>
                  <a:schemeClr val="accent4"/>
                </a:solidFill>
              </a:rPr>
              <a:t>s</a:t>
            </a:r>
            <a:r>
              <a:rPr lang="fr-CA" sz="2000" i="1" dirty="0">
                <a:solidFill>
                  <a:schemeClr val="accent4"/>
                </a:solidFill>
              </a:rPr>
              <a:t>ation et </a:t>
            </a:r>
            <a:r>
              <a:rPr lang="fr-CA" sz="2000" i="1" dirty="0" err="1">
                <a:solidFill>
                  <a:schemeClr val="accent4"/>
                </a:solidFill>
              </a:rPr>
              <a:t>organi</a:t>
            </a:r>
            <a:r>
              <a:rPr lang="fr-CA" sz="2000" i="1" u="sng" dirty="0" err="1">
                <a:solidFill>
                  <a:schemeClr val="accent4"/>
                </a:solidFill>
              </a:rPr>
              <a:t>z</a:t>
            </a:r>
            <a:r>
              <a:rPr lang="fr-CA" sz="2000" i="1" dirty="0" err="1">
                <a:solidFill>
                  <a:schemeClr val="accent4"/>
                </a:solidFill>
              </a:rPr>
              <a:t>ation</a:t>
            </a:r>
            <a:r>
              <a:rPr lang="fr-CA" sz="2000" i="1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7A9DD9EC-5219-4FE2-8AEB-BF86EE3F524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418402" y="2321648"/>
            <a:ext cx="928860" cy="22159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CA" sz="13800" b="1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4120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Vocabulaire libre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Généralités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838200" y="2160000"/>
            <a:ext cx="8138375" cy="3651222"/>
          </a:xfrm>
        </p:spPr>
        <p:txBody>
          <a:bodyPr/>
          <a:lstStyle/>
          <a:p>
            <a:pPr marL="285750" indent="-285750" defTabSz="457200">
              <a:buFont typeface="Wingdings" panose="05000000000000000000" pitchFamily="2" charset="2"/>
              <a:buChar char="§"/>
            </a:pPr>
            <a:r>
              <a:rPr lang="fr-CA" b="1" dirty="0"/>
              <a:t>Définition: </a:t>
            </a:r>
            <a:r>
              <a:rPr lang="fr-CA" dirty="0">
                <a:solidFill>
                  <a:srgbClr val="6C6C69"/>
                </a:solidFill>
              </a:rPr>
              <a:t>utilisation du </a:t>
            </a:r>
            <a:r>
              <a:rPr lang="fr-CA" b="1" dirty="0">
                <a:solidFill>
                  <a:srgbClr val="6C6C69"/>
                </a:solidFill>
              </a:rPr>
              <a:t>langage naturel </a:t>
            </a:r>
            <a:r>
              <a:rPr lang="fr-CA" dirty="0">
                <a:solidFill>
                  <a:srgbClr val="6C6C69"/>
                </a:solidFill>
              </a:rPr>
              <a:t>(termes des auteurs ou ses propres mots) afin de repérer des documents sur le sujet d’intérêt</a:t>
            </a:r>
          </a:p>
          <a:p>
            <a:r>
              <a:rPr lang="fr-CA" dirty="0"/>
              <a:t>Le choix et l’orthographe du mot ont une incidence majeure sur les résultats de recherche</a:t>
            </a:r>
          </a:p>
          <a:p>
            <a:r>
              <a:rPr lang="fr-CA" dirty="0">
                <a:solidFill>
                  <a:srgbClr val="6C6C69"/>
                </a:solidFill>
              </a:rPr>
              <a:t>Privilégier les champs </a:t>
            </a:r>
            <a:r>
              <a:rPr lang="fr-CA" b="1" dirty="0">
                <a:solidFill>
                  <a:srgbClr val="6C6C69"/>
                </a:solidFill>
              </a:rPr>
              <a:t>Titre</a:t>
            </a:r>
            <a:r>
              <a:rPr lang="fr-CA" dirty="0">
                <a:solidFill>
                  <a:srgbClr val="6C6C69"/>
                </a:solidFill>
              </a:rPr>
              <a:t>, </a:t>
            </a:r>
            <a:r>
              <a:rPr lang="fr-CA" b="1" dirty="0">
                <a:solidFill>
                  <a:srgbClr val="6C6C69"/>
                </a:solidFill>
              </a:rPr>
              <a:t>Résumé et Mots-clés des auteurs</a:t>
            </a:r>
          </a:p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6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948574-8D5B-4715-8882-A005F00EE77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482668" y="497319"/>
            <a:ext cx="1231445" cy="85034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Arc plein 8">
            <a:extLst>
              <a:ext uri="{FF2B5EF4-FFF2-40B4-BE49-F238E27FC236}">
                <a16:creationId xmlns="" xmlns:a16="http://schemas.microsoft.com/office/drawing/2014/main" id="{4AC726A3-E8AC-48AA-A128-17671ED91CA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140999" y="1953976"/>
            <a:ext cx="2825401" cy="2760318"/>
          </a:xfrm>
          <a:prstGeom prst="blockArc">
            <a:avLst>
              <a:gd name="adj1" fmla="val 0"/>
              <a:gd name="adj2" fmla="val 18900000"/>
              <a:gd name="adj3" fmla="val 1274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6C73A88-EF01-4E1F-9C4A-35EF4D99901A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9541255" y="2678453"/>
            <a:ext cx="2010607" cy="1424729"/>
            <a:chOff x="1748732" y="2738750"/>
            <a:chExt cx="2010607" cy="1424729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D54A00B0-8DCB-4319-83E1-549DD0643515}"/>
                </a:ext>
              </a:extLst>
            </p:cNvPr>
            <p:cNvSpPr/>
            <p:nvPr/>
          </p:nvSpPr>
          <p:spPr>
            <a:xfrm>
              <a:off x="1748732" y="2738750"/>
              <a:ext cx="2010607" cy="142472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ZoneTexte 13">
              <a:extLst>
                <a:ext uri="{FF2B5EF4-FFF2-40B4-BE49-F238E27FC236}">
                  <a16:creationId xmlns="" xmlns:a16="http://schemas.microsoft.com/office/drawing/2014/main" id="{37870895-66C0-42E4-BC5F-AF982F702AB1}"/>
                </a:ext>
              </a:extLst>
            </p:cNvPr>
            <p:cNvSpPr txBox="1"/>
            <p:nvPr/>
          </p:nvSpPr>
          <p:spPr>
            <a:xfrm>
              <a:off x="1748732" y="2738750"/>
              <a:ext cx="2010607" cy="14247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fr-CA" sz="2000" b="1" dirty="0">
                  <a:solidFill>
                    <a:srgbClr val="6C6C69"/>
                  </a:solidFill>
                </a:rPr>
                <a:t>Vocabulaire libre 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fr-CA" sz="20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 Narrow" panose="020B0606020202030204" pitchFamily="34" charset="0"/>
                </a:rPr>
                <a:t>(mots-clés)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723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Champs et syntaxes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60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/>
          </p:nvPr>
        </p:nvGraphicFramePr>
        <p:xfrm>
          <a:off x="838200" y="2049946"/>
          <a:ext cx="10515600" cy="187234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43400"/>
                <a:gridCol w="6172200"/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2400" dirty="0" smtClean="0"/>
                        <a:t>Vocabulaire</a:t>
                      </a:r>
                      <a:r>
                        <a:rPr lang="fr-CA" sz="2400" baseline="0" dirty="0" smtClean="0"/>
                        <a:t> contrôlé</a:t>
                      </a:r>
                      <a:endParaRPr lang="fr-CA" sz="2400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A" sz="20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Placer « </a:t>
                      </a:r>
                      <a:r>
                        <a:rPr lang="fr-CA" sz="2000" b="1" i="0" kern="1200" dirty="0" smtClean="0">
                          <a:solidFill>
                            <a:schemeClr val="accent3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/ </a:t>
                      </a:r>
                      <a:r>
                        <a:rPr lang="fr-CA" sz="20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» à la fin du terme </a:t>
                      </a: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Titre</a:t>
                      </a:r>
                      <a:endParaRPr lang="fr-CA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.ti</a:t>
                      </a:r>
                      <a:endParaRPr lang="fr-CA" sz="20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74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Résumé</a:t>
                      </a:r>
                      <a:endParaRPr lang="fr-CA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.ab</a:t>
                      </a: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Mots-clefs des auteurs</a:t>
                      </a: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.id</a:t>
                      </a:r>
                      <a:endParaRPr lang="fr-CA" sz="20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/>
          </p:nvPr>
        </p:nvGraphicFramePr>
        <p:xfrm>
          <a:off x="838200" y="4399862"/>
          <a:ext cx="10515600" cy="914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43400"/>
                <a:gridCol w="6172200"/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2400" dirty="0" smtClean="0"/>
                        <a:t>Exemple 1</a:t>
                      </a:r>
                      <a:endParaRPr lang="fr-CA" sz="2400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1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Terme</a:t>
                      </a: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fr-CA" sz="2000" b="1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OR </a:t>
                      </a:r>
                      <a:r>
                        <a:rPr lang="fr-CA" sz="2000" b="1" kern="1200" dirty="0" err="1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Terme</a:t>
                      </a:r>
                      <a:r>
                        <a:rPr lang="fr-CA" sz="2000" b="1" kern="1200" dirty="0" err="1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.ti,ab</a:t>
                      </a:r>
                      <a:endParaRPr lang="fr-CA" sz="2000" b="1" kern="1200" dirty="0" smtClean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Exemple 2</a:t>
                      </a:r>
                      <a:endParaRPr lang="fr-CA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Child</a:t>
                      </a:r>
                      <a:r>
                        <a:rPr lang="en-US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1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OR Child*</a:t>
                      </a:r>
                      <a:r>
                        <a:rPr lang="en-US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2000" b="1" kern="1200" dirty="0" err="1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ti,ab,id</a:t>
                      </a:r>
                      <a:endParaRPr lang="en-US" sz="2000" b="1" kern="1200" dirty="0" smtClean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77454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6"/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>
                <a:solidFill>
                  <a:prstClr val="white"/>
                </a:solidFill>
              </a:rPr>
              <a:pPr/>
              <a:t>61</a:t>
            </a:fld>
            <a:endParaRPr lang="fr-CA" b="1" dirty="0">
              <a:solidFill>
                <a:prstClr val="white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>
          <a:xfrm>
            <a:off x="534402" y="2126247"/>
            <a:ext cx="3780924" cy="2654300"/>
          </a:xfrm>
        </p:spPr>
        <p:txBody>
          <a:bodyPr/>
          <a:lstStyle/>
          <a:p>
            <a:pPr marL="0" indent="0" algn="ctr">
              <a:buNone/>
            </a:pPr>
            <a:r>
              <a:rPr lang="fr-CA" sz="5400" b="1" dirty="0" smtClean="0"/>
              <a:t>Embase</a:t>
            </a:r>
            <a:endParaRPr lang="fr-CA" sz="5400" b="1" dirty="0"/>
          </a:p>
        </p:txBody>
      </p:sp>
    </p:spTree>
    <p:extLst>
      <p:ext uri="{BB962C8B-B14F-4D97-AF65-F5344CB8AC3E}">
        <p14:creationId xmlns:p14="http://schemas.microsoft.com/office/powerpoint/2010/main" val="183874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DBA5C66-6771-4981-BF45-B8F1FD4948E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83998" y="2899267"/>
            <a:ext cx="10209402" cy="22007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Embase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chemeClr val="accent1"/>
                </a:solidFill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4"/>
            </p:custDataLst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/>
              <a:t>Accès </a:t>
            </a:r>
            <a:r>
              <a:rPr lang="fr-CA" dirty="0" smtClean="0"/>
              <a:t>au thésaurus de Embase (</a:t>
            </a:r>
            <a:r>
              <a:rPr lang="fr-CA" dirty="0" err="1" smtClean="0"/>
              <a:t>Emtree</a:t>
            </a:r>
            <a:r>
              <a:rPr lang="fr-CA" dirty="0" smtClean="0"/>
              <a:t>)</a:t>
            </a:r>
            <a:endParaRPr lang="fr-CA" dirty="0"/>
          </a:p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accent1"/>
                </a:solidFill>
              </a:rPr>
              <a:t>/</a:t>
            </a:r>
            <a:r>
              <a:rPr lang="fr-CA" dirty="0">
                <a:solidFill>
                  <a:schemeClr val="accent2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chemeClr val="bg2">
                    <a:lumMod val="50000"/>
                  </a:schemeClr>
                </a:solidFill>
              </a:rPr>
              <a:pPr/>
              <a:t>62</a:t>
            </a:fld>
            <a:endParaRPr lang="fr-CA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Espace réservé du texte 21">
            <a:extLst>
              <a:ext uri="{FF2B5EF4-FFF2-40B4-BE49-F238E27FC236}">
                <a16:creationId xmlns="" xmlns:a16="http://schemas.microsoft.com/office/drawing/2014/main" id="{250CDFCE-CF8D-48CD-B5DE-28DCB7884350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3899901" y="2270599"/>
            <a:ext cx="6233999" cy="402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000" i="1" dirty="0">
                <a:solidFill>
                  <a:schemeClr val="accent4"/>
                </a:solidFill>
                <a:latin typeface="+mn-lt"/>
                <a:cs typeface="+mn-cs"/>
              </a:rPr>
              <a:t>Les</a:t>
            </a:r>
            <a:r>
              <a:rPr lang="fr-CA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CA" sz="2000" i="1" dirty="0" err="1">
                <a:solidFill>
                  <a:schemeClr val="accent4"/>
                </a:solidFill>
                <a:latin typeface="+mn-lt"/>
                <a:cs typeface="+mn-cs"/>
              </a:rPr>
              <a:t>Emtree</a:t>
            </a:r>
            <a:r>
              <a:rPr lang="fr-CA" sz="2000" i="1" dirty="0">
                <a:solidFill>
                  <a:schemeClr val="accent4"/>
                </a:solidFill>
                <a:latin typeface="+mn-lt"/>
                <a:cs typeface="+mn-cs"/>
              </a:rPr>
              <a:t> sont l’équivalent des </a:t>
            </a:r>
            <a:r>
              <a:rPr lang="fr-CA" sz="2000" i="1" dirty="0" err="1">
                <a:solidFill>
                  <a:schemeClr val="accent4"/>
                </a:solidFill>
                <a:latin typeface="+mn-lt"/>
                <a:cs typeface="+mn-cs"/>
              </a:rPr>
              <a:t>MeSH</a:t>
            </a:r>
            <a:r>
              <a:rPr lang="fr-CA" sz="2000" i="1" dirty="0">
                <a:solidFill>
                  <a:schemeClr val="accent4"/>
                </a:solidFill>
                <a:latin typeface="+mn-lt"/>
                <a:cs typeface="+mn-cs"/>
              </a:rPr>
              <a:t> pour Embase</a:t>
            </a:r>
          </a:p>
        </p:txBody>
      </p:sp>
      <p:sp>
        <p:nvSpPr>
          <p:cNvPr id="17" name="Flèche gauche 16">
            <a:extLst>
              <a:ext uri="{FF2B5EF4-FFF2-40B4-BE49-F238E27FC236}">
                <a16:creationId xmlns="" xmlns:a16="http://schemas.microsoft.com/office/drawing/2014/main" id="{4DB51927-FA9C-468A-8A9A-90FE35ED52C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10002181" y="2263838"/>
            <a:ext cx="966801" cy="415637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0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 err="1"/>
              <a:t>Emtree</a:t>
            </a:r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accent1"/>
                </a:solidFill>
              </a:rPr>
              <a:t>/</a:t>
            </a:r>
            <a:r>
              <a:rPr lang="fr-CA" dirty="0">
                <a:solidFill>
                  <a:schemeClr val="accent2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chemeClr val="bg2">
                    <a:lumMod val="50000"/>
                  </a:schemeClr>
                </a:solidFill>
              </a:rPr>
              <a:pPr/>
              <a:t>63</a:t>
            </a:fld>
            <a:endParaRPr lang="fr-CA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B3FC5F40-B9C0-4B1E-A1E5-5DF95A6D2F6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228800" y="1489800"/>
            <a:ext cx="8709020" cy="4860636"/>
          </a:xfrm>
          <a:prstGeom prst="rect">
            <a:avLst/>
          </a:prstGeom>
        </p:spPr>
      </p:pic>
      <p:sp>
        <p:nvSpPr>
          <p:cNvPr id="22" name="Espace réservé du texte 21">
            <a:extLst>
              <a:ext uri="{FF2B5EF4-FFF2-40B4-BE49-F238E27FC236}">
                <a16:creationId xmlns="" xmlns:a16="http://schemas.microsoft.com/office/drawing/2014/main" id="{89E760B9-676D-4014-9AA0-8D9B1CAC6C20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54701" y="3903428"/>
            <a:ext cx="2257218" cy="357447"/>
          </a:xfrm>
          <a:prstGeom prst="rect">
            <a:avLst/>
          </a:prstGeom>
          <a:gradFill flip="none" rotWithShape="1">
            <a:gsLst>
              <a:gs pos="0">
                <a:srgbClr val="5B9BD5">
                  <a:lumMod val="75000"/>
                  <a:shade val="30000"/>
                  <a:satMod val="115000"/>
                </a:srgbClr>
              </a:gs>
              <a:gs pos="50000">
                <a:srgbClr val="5B9BD5">
                  <a:lumMod val="75000"/>
                  <a:shade val="67500"/>
                  <a:satMod val="115000"/>
                </a:srgbClr>
              </a:gs>
              <a:gs pos="100000">
                <a:srgbClr val="5B9BD5">
                  <a:lumMod val="75000"/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Concepts spécifiques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3" name="Espace réservé du texte 21">
            <a:extLst>
              <a:ext uri="{FF2B5EF4-FFF2-40B4-BE49-F238E27FC236}">
                <a16:creationId xmlns="" xmlns:a16="http://schemas.microsoft.com/office/drawing/2014/main" id="{00D192DD-6969-4D9F-9FAE-852C043A7454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9343723" y="5992989"/>
            <a:ext cx="1136708" cy="357447"/>
          </a:xfrm>
          <a:prstGeom prst="rect">
            <a:avLst/>
          </a:prstGeom>
          <a:gradFill flip="none" rotWithShape="1">
            <a:gsLst>
              <a:gs pos="0">
                <a:srgbClr val="5B9BD5">
                  <a:lumMod val="75000"/>
                  <a:shade val="30000"/>
                  <a:satMod val="115000"/>
                </a:srgbClr>
              </a:gs>
              <a:gs pos="50000">
                <a:srgbClr val="5B9BD5">
                  <a:lumMod val="75000"/>
                  <a:shade val="67500"/>
                  <a:satMod val="115000"/>
                </a:srgbClr>
              </a:gs>
              <a:gs pos="100000">
                <a:srgbClr val="5B9BD5">
                  <a:lumMod val="75000"/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Définition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4" name="Accolade ouvrante 23">
            <a:extLst>
              <a:ext uri="{FF2B5EF4-FFF2-40B4-BE49-F238E27FC236}">
                <a16:creationId xmlns="" xmlns:a16="http://schemas.microsoft.com/office/drawing/2014/main" id="{40EE970A-5E1C-47F3-933D-C640ECA90F6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0800000">
            <a:off x="3888594" y="3582858"/>
            <a:ext cx="336042" cy="1031966"/>
          </a:xfrm>
          <a:prstGeom prst="leftBrace">
            <a:avLst>
              <a:gd name="adj1" fmla="val 0"/>
              <a:gd name="adj2" fmla="val 50000"/>
            </a:avLst>
          </a:prstGeom>
          <a:noFill/>
          <a:ln w="571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Connecteur en angle 29">
            <a:extLst>
              <a:ext uri="{FF2B5EF4-FFF2-40B4-BE49-F238E27FC236}">
                <a16:creationId xmlns="" xmlns:a16="http://schemas.microsoft.com/office/drawing/2014/main" id="{B95C81C1-7FFF-4356-BD0A-341C98D9B01B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 flipV="1">
            <a:off x="4454701" y="1155560"/>
            <a:ext cx="1011602" cy="813258"/>
          </a:xfrm>
          <a:prstGeom prst="bentConnector3">
            <a:avLst/>
          </a:prstGeom>
          <a:noFill/>
          <a:ln w="5715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6" name="Espace réservé du texte 21">
            <a:extLst>
              <a:ext uri="{FF2B5EF4-FFF2-40B4-BE49-F238E27FC236}">
                <a16:creationId xmlns="" xmlns:a16="http://schemas.microsoft.com/office/drawing/2014/main" id="{FBA95BE9-206B-431B-AFA8-BFB6CFC50A3E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657309" y="972981"/>
            <a:ext cx="3928818" cy="357447"/>
          </a:xfrm>
          <a:prstGeom prst="rect">
            <a:avLst/>
          </a:prstGeom>
          <a:gradFill flip="none" rotWithShape="1">
            <a:gsLst>
              <a:gs pos="0">
                <a:srgbClr val="5B9BD5">
                  <a:lumMod val="75000"/>
                  <a:shade val="30000"/>
                  <a:satMod val="115000"/>
                </a:srgbClr>
              </a:gs>
              <a:gs pos="50000">
                <a:srgbClr val="5B9BD5">
                  <a:lumMod val="75000"/>
                  <a:shade val="67500"/>
                  <a:satMod val="115000"/>
                </a:srgbClr>
              </a:gs>
              <a:gs pos="100000">
                <a:srgbClr val="5B9BD5">
                  <a:lumMod val="75000"/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Concept majeur /MJ et explosion /</a:t>
            </a: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exp</a:t>
            </a:r>
            <a:endParaRPr kumimoji="0" lang="fr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7" name="Espace réservé du texte 21">
            <a:extLst>
              <a:ext uri="{FF2B5EF4-FFF2-40B4-BE49-F238E27FC236}">
                <a16:creationId xmlns="" xmlns:a16="http://schemas.microsoft.com/office/drawing/2014/main" id="{00CA1BB7-DFE8-4B41-A219-E6D2089495D7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350385" y="3200138"/>
            <a:ext cx="1331476" cy="357447"/>
          </a:xfrm>
          <a:prstGeom prst="rect">
            <a:avLst/>
          </a:prstGeom>
          <a:gradFill flip="none" rotWithShape="1">
            <a:gsLst>
              <a:gs pos="0">
                <a:srgbClr val="5B9BD5">
                  <a:lumMod val="75000"/>
                  <a:shade val="30000"/>
                  <a:satMod val="115000"/>
                </a:srgbClr>
              </a:gs>
              <a:gs pos="50000">
                <a:srgbClr val="5B9BD5">
                  <a:lumMod val="75000"/>
                  <a:shade val="67500"/>
                  <a:satMod val="115000"/>
                </a:srgbClr>
              </a:gs>
              <a:gs pos="100000">
                <a:srgbClr val="5B9BD5">
                  <a:lumMod val="75000"/>
                  <a:shade val="100000"/>
                  <a:satMod val="115000"/>
                </a:srgbClr>
              </a:gs>
            </a:gsLst>
            <a:lin ang="135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Emtree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/de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="" xmlns:a16="http://schemas.microsoft.com/office/drawing/2014/main" id="{C96E2016-8CC1-46A6-9966-33460EBE11C3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 flipH="1" flipV="1">
            <a:off x="3888593" y="3371452"/>
            <a:ext cx="1474562" cy="14817"/>
          </a:xfrm>
          <a:prstGeom prst="straightConnector1">
            <a:avLst/>
          </a:prstGeom>
          <a:noFill/>
          <a:ln w="5715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006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Structure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accent1"/>
                </a:solidFill>
              </a:rPr>
              <a:t>/</a:t>
            </a:r>
            <a:r>
              <a:rPr lang="fr-CA" dirty="0">
                <a:solidFill>
                  <a:schemeClr val="accent2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chemeClr val="bg2">
                    <a:lumMod val="50000"/>
                  </a:schemeClr>
                </a:solidFill>
              </a:rPr>
              <a:pPr/>
              <a:t>64</a:t>
            </a:fld>
            <a:endParaRPr lang="fr-CA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9A5EF893-2C9A-47A4-84B2-41A3BA08C44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46242" y="1531805"/>
            <a:ext cx="8225926" cy="4863705"/>
          </a:xfrm>
          <a:prstGeom prst="rect">
            <a:avLst/>
          </a:prstGeom>
        </p:spPr>
      </p:pic>
      <p:sp>
        <p:nvSpPr>
          <p:cNvPr id="16" name="Espace réservé du texte 21">
            <a:extLst>
              <a:ext uri="{FF2B5EF4-FFF2-40B4-BE49-F238E27FC236}">
                <a16:creationId xmlns="" xmlns:a16="http://schemas.microsoft.com/office/drawing/2014/main" id="{CFEBFE8F-6F08-493C-9E66-E6B0A62F6682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7816285" y="1508321"/>
            <a:ext cx="945330" cy="357447"/>
          </a:xfrm>
          <a:prstGeom prst="rect">
            <a:avLst/>
          </a:prstGeom>
          <a:gradFill flip="none" rotWithShape="1">
            <a:gsLst>
              <a:gs pos="0">
                <a:srgbClr val="ED7D31">
                  <a:shade val="30000"/>
                  <a:satMod val="115000"/>
                </a:srgbClr>
              </a:gs>
              <a:gs pos="50000">
                <a:srgbClr val="ED7D31">
                  <a:shade val="67500"/>
                  <a:satMod val="115000"/>
                </a:srgbClr>
              </a:gs>
              <a:gs pos="100000">
                <a:srgbClr val="ED7D31"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Title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:ti</a:t>
            </a:r>
          </a:p>
        </p:txBody>
      </p:sp>
      <p:sp>
        <p:nvSpPr>
          <p:cNvPr id="17" name="Espace réservé du texte 21">
            <a:extLst>
              <a:ext uri="{FF2B5EF4-FFF2-40B4-BE49-F238E27FC236}">
                <a16:creationId xmlns="" xmlns:a16="http://schemas.microsoft.com/office/drawing/2014/main" id="{D62FD1A4-DD0E-44DA-948E-54E8A87F7DA9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9204619" y="4724901"/>
            <a:ext cx="1153039" cy="349136"/>
          </a:xfrm>
          <a:prstGeom prst="rect">
            <a:avLst/>
          </a:prstGeom>
          <a:gradFill flip="none" rotWithShape="1">
            <a:gsLst>
              <a:gs pos="0">
                <a:srgbClr val="ED7D31">
                  <a:shade val="30000"/>
                  <a:satMod val="115000"/>
                </a:srgbClr>
              </a:gs>
              <a:gs pos="50000">
                <a:srgbClr val="ED7D31">
                  <a:shade val="67500"/>
                  <a:satMod val="115000"/>
                </a:srgbClr>
              </a:gs>
              <a:gs pos="100000">
                <a:srgbClr val="ED7D31"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Terms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:de</a:t>
            </a:r>
          </a:p>
        </p:txBody>
      </p:sp>
      <p:sp>
        <p:nvSpPr>
          <p:cNvPr id="18" name="Accolade ouvrante 17">
            <a:extLst>
              <a:ext uri="{FF2B5EF4-FFF2-40B4-BE49-F238E27FC236}">
                <a16:creationId xmlns="" xmlns:a16="http://schemas.microsoft.com/office/drawing/2014/main" id="{9BF9CB28-36CA-4479-9844-CE319CA3AE9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0800000">
            <a:off x="8672168" y="3878664"/>
            <a:ext cx="336042" cy="2041609"/>
          </a:xfrm>
          <a:prstGeom prst="leftBrace">
            <a:avLst>
              <a:gd name="adj1" fmla="val 0"/>
              <a:gd name="adj2" fmla="val 50000"/>
            </a:avLst>
          </a:prstGeom>
          <a:noFill/>
          <a:ln w="571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space réservé du texte 21">
            <a:extLst>
              <a:ext uri="{FF2B5EF4-FFF2-40B4-BE49-F238E27FC236}">
                <a16:creationId xmlns="" xmlns:a16="http://schemas.microsoft.com/office/drawing/2014/main" id="{F9A2BB77-3EF2-46E4-A4FA-FF8D4EE972A0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8944894" y="3065376"/>
            <a:ext cx="1354575" cy="338052"/>
          </a:xfrm>
          <a:prstGeom prst="rect">
            <a:avLst/>
          </a:prstGeom>
          <a:gradFill flip="none" rotWithShape="1">
            <a:gsLst>
              <a:gs pos="0">
                <a:srgbClr val="ED7D31">
                  <a:shade val="30000"/>
                  <a:satMod val="115000"/>
                </a:srgbClr>
              </a:gs>
              <a:gs pos="50000">
                <a:srgbClr val="ED7D31">
                  <a:shade val="67500"/>
                  <a:satMod val="115000"/>
                </a:srgbClr>
              </a:gs>
              <a:gs pos="100000">
                <a:srgbClr val="ED7D31"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Abstract: 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:ab</a:t>
            </a:r>
          </a:p>
        </p:txBody>
      </p:sp>
    </p:spTree>
    <p:extLst>
      <p:ext uri="{BB962C8B-B14F-4D97-AF65-F5344CB8AC3E}">
        <p14:creationId xmlns:p14="http://schemas.microsoft.com/office/powerpoint/2010/main" val="32448833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Les opérateurs booléens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chemeClr val="accent1"/>
                </a:solidFill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/>
              <a:t>De proximité</a:t>
            </a:r>
          </a:p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accent1"/>
                </a:solidFill>
              </a:rPr>
              <a:t>/</a:t>
            </a:r>
            <a:r>
              <a:rPr lang="fr-CA" dirty="0">
                <a:solidFill>
                  <a:schemeClr val="accent2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chemeClr val="bg2">
                    <a:lumMod val="50000"/>
                  </a:schemeClr>
                </a:solidFill>
              </a:rPr>
              <a:pPr/>
              <a:t>65</a:t>
            </a:fld>
            <a:endParaRPr lang="fr-CA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="" xmlns:a16="http://schemas.microsoft.com/office/drawing/2014/main" id="{0C24DF0E-C33E-4BEB-8C83-87B6C669DAA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/>
          </p:nvPr>
        </p:nvGraphicFramePr>
        <p:xfrm>
          <a:off x="484186" y="2692018"/>
          <a:ext cx="11263964" cy="2468880"/>
        </p:xfrm>
        <a:graphic>
          <a:graphicData uri="http://schemas.openxmlformats.org/drawingml/2006/table">
            <a:tbl>
              <a:tblPr firstRow="1" bandRow="1"/>
              <a:tblGrid>
                <a:gridCol w="56365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274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fr-CA" sz="4400" dirty="0" smtClean="0">
                          <a:solidFill>
                            <a:srgbClr val="0070C0"/>
                          </a:solidFill>
                          <a:latin typeface="+mj-lt"/>
                        </a:rPr>
                        <a:t>NEXT/n</a:t>
                      </a:r>
                      <a:endParaRPr lang="fr-CA" sz="44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Bef>
                          <a:spcPct val="50000"/>
                        </a:spcBef>
                        <a:defRPr/>
                      </a:pPr>
                      <a:r>
                        <a:rPr lang="fr-CA" sz="4400" dirty="0" smtClean="0">
                          <a:solidFill>
                            <a:srgbClr val="0070C0"/>
                          </a:solidFill>
                          <a:latin typeface="+mj-lt"/>
                        </a:rPr>
                        <a:t>NEAR/n</a:t>
                      </a:r>
                      <a:endParaRPr lang="fr-CA" sz="4400" b="1" dirty="0">
                        <a:solidFill>
                          <a:srgbClr val="0070C0"/>
                        </a:solidFill>
                        <a:latin typeface="+mj-lt"/>
                        <a:cs typeface="Calibri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l" rtl="0" eaLnBrk="1" latinLnBrk="0" hangingPunct="1">
                        <a:buFont typeface="+mj-lt"/>
                        <a:buNone/>
                      </a:pP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Respect l’ordre d’apparition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N-1 mot entre chaque concept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5A5A5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l" rtl="0" eaLnBrk="1" latinLnBrk="0" hangingPunct="1">
                        <a:buFont typeface="+mj-lt"/>
                        <a:buNone/>
                      </a:pP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L’ordre d’apparition interchangeable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N-1 mot entre chaque concept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5A5A5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fr-CA" sz="2000" kern="1200" dirty="0" err="1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Educational</a:t>
                      </a: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NEXT/3 (</a:t>
                      </a:r>
                      <a:r>
                        <a:rPr lang="fr-CA" sz="2000" kern="1200" dirty="0" err="1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measur</a:t>
                      </a: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* OR instrument* OR </a:t>
                      </a:r>
                      <a:r>
                        <a:rPr lang="fr-CA" sz="2000" kern="1200" dirty="0" err="1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evaluation</a:t>
                      </a: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OR </a:t>
                      </a:r>
                      <a:r>
                        <a:rPr lang="fr-CA" sz="2000" kern="1200" dirty="0" err="1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assessment</a:t>
                      </a: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OR test)):</a:t>
                      </a:r>
                      <a:r>
                        <a:rPr lang="fr-CA" sz="2000" kern="1200" dirty="0" err="1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ti,ab</a:t>
                      </a:r>
                      <a:endParaRPr lang="fr-CA" sz="2000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fr-CA" sz="2000" kern="1200" dirty="0" err="1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Literacy</a:t>
                      </a: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NEAR/2 (</a:t>
                      </a:r>
                      <a:r>
                        <a:rPr lang="fr-CA" sz="2000" kern="1200" dirty="0" err="1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health</a:t>
                      </a: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OR </a:t>
                      </a:r>
                      <a:r>
                        <a:rPr lang="fr-CA" sz="2000" kern="1200" dirty="0" err="1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adult</a:t>
                      </a: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OR </a:t>
                      </a:r>
                      <a:r>
                        <a:rPr lang="fr-CA" sz="2000" kern="1200" dirty="0" err="1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screener</a:t>
                      </a: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)):</a:t>
                      </a:r>
                      <a:r>
                        <a:rPr lang="fr-CA" sz="2000" kern="1200" dirty="0" err="1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ti,ab</a:t>
                      </a:r>
                      <a:endParaRPr lang="fr-CA" sz="2000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fr-CA" sz="2000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33639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Champs et syntaxes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66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/>
          </p:nvPr>
        </p:nvGraphicFramePr>
        <p:xfrm>
          <a:off x="838200" y="2049946"/>
          <a:ext cx="10515600" cy="187234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43400"/>
                <a:gridCol w="6172200"/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2400" dirty="0" smtClean="0"/>
                        <a:t>Vocabulaire</a:t>
                      </a:r>
                      <a:r>
                        <a:rPr lang="fr-CA" sz="2400" baseline="0" dirty="0" smtClean="0"/>
                        <a:t> contrôlé</a:t>
                      </a:r>
                      <a:endParaRPr lang="fr-CA" sz="2400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/de </a:t>
                      </a:r>
                      <a:r>
                        <a:rPr lang="fr-CA" sz="2000" b="1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ou </a:t>
                      </a: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:de</a:t>
                      </a:r>
                      <a:endParaRPr lang="fr-CA" sz="20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Titre</a:t>
                      </a:r>
                      <a:endParaRPr lang="fr-CA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:ti</a:t>
                      </a:r>
                      <a:endParaRPr lang="fr-CA" sz="20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74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Résumé</a:t>
                      </a:r>
                      <a:endParaRPr lang="fr-CA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:ab</a:t>
                      </a: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Mots-clefs des auteurs</a:t>
                      </a: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fr-CA" sz="2000" b="1" kern="1200" dirty="0" err="1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kw</a:t>
                      </a:r>
                      <a:endParaRPr lang="fr-CA" sz="20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/>
          </p:nvPr>
        </p:nvGraphicFramePr>
        <p:xfrm>
          <a:off x="838200" y="4399862"/>
          <a:ext cx="10515600" cy="914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43400"/>
                <a:gridCol w="6172200"/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2400" dirty="0" smtClean="0"/>
                        <a:t>Exemple 1</a:t>
                      </a:r>
                      <a:endParaRPr lang="fr-CA" sz="2400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1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Terme</a:t>
                      </a: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fr-CA" sz="2000" b="1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OR </a:t>
                      </a:r>
                      <a:r>
                        <a:rPr lang="fr-CA" sz="2000" b="1" kern="1200" dirty="0" err="1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Terme</a:t>
                      </a:r>
                      <a:r>
                        <a:rPr lang="fr-CA" sz="2000" b="1" kern="1200" dirty="0" err="1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:ti,ab</a:t>
                      </a:r>
                      <a:endParaRPr lang="fr-CA" sz="2000" b="1" kern="1200" dirty="0" smtClean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Exemple 2</a:t>
                      </a:r>
                      <a:endParaRPr lang="fr-CA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Child</a:t>
                      </a:r>
                      <a:r>
                        <a:rPr lang="en-US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1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OR Child*</a:t>
                      </a:r>
                      <a:r>
                        <a:rPr lang="en-US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en-US" sz="2000" b="1" kern="1200" dirty="0" err="1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ti,ab,kw</a:t>
                      </a:r>
                      <a:endParaRPr lang="en-US" sz="2000" b="1" kern="1200" dirty="0" smtClean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58991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6"/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>
                <a:solidFill>
                  <a:prstClr val="white"/>
                </a:solidFill>
              </a:rPr>
              <a:pPr/>
              <a:t>67</a:t>
            </a:fld>
            <a:endParaRPr lang="fr-CA" b="1" dirty="0">
              <a:solidFill>
                <a:prstClr val="white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>
          <a:xfrm>
            <a:off x="534402" y="2126247"/>
            <a:ext cx="3780924" cy="2654300"/>
          </a:xfrm>
        </p:spPr>
        <p:txBody>
          <a:bodyPr/>
          <a:lstStyle/>
          <a:p>
            <a:pPr marL="0" indent="0" algn="ctr">
              <a:buNone/>
            </a:pPr>
            <a:r>
              <a:rPr lang="fr-CA" sz="5400" b="1" dirty="0" smtClean="0"/>
              <a:t>Web of Science</a:t>
            </a:r>
            <a:endParaRPr lang="fr-CA" sz="5400" b="1" dirty="0"/>
          </a:p>
        </p:txBody>
      </p:sp>
    </p:spTree>
    <p:extLst>
      <p:ext uri="{BB962C8B-B14F-4D97-AF65-F5344CB8AC3E}">
        <p14:creationId xmlns:p14="http://schemas.microsoft.com/office/powerpoint/2010/main" val="161857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Web of Science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chemeClr val="accent1"/>
                </a:solidFill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 smtClean="0"/>
              <a:t>Développement des stratégies de recherche</a:t>
            </a:r>
            <a:endParaRPr lang="fr-CA" dirty="0"/>
          </a:p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accent1"/>
                </a:solidFill>
              </a:rPr>
              <a:t>/</a:t>
            </a:r>
            <a:r>
              <a:rPr lang="fr-CA" dirty="0">
                <a:solidFill>
                  <a:schemeClr val="accent2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chemeClr val="bg2">
                    <a:lumMod val="50000"/>
                  </a:schemeClr>
                </a:solidFill>
              </a:rPr>
              <a:pPr/>
              <a:t>68</a:t>
            </a:fld>
            <a:endParaRPr lang="fr-CA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7510" y="3109245"/>
            <a:ext cx="8676190" cy="28666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Flèche gauche 7">
            <a:extLst>
              <a:ext uri="{FF2B5EF4-FFF2-40B4-BE49-F238E27FC236}">
                <a16:creationId xmlns="" xmlns:a16="http://schemas.microsoft.com/office/drawing/2014/main" id="{4DB51927-FA9C-468A-8A9A-90FE35ED52C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6777718" y="2584680"/>
            <a:ext cx="966801" cy="415637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space réservé du texte 21">
            <a:extLst>
              <a:ext uri="{FF2B5EF4-FFF2-40B4-BE49-F238E27FC236}">
                <a16:creationId xmlns="" xmlns:a16="http://schemas.microsoft.com/office/drawing/2014/main" id="{250CDFCE-CF8D-48CD-B5DE-28DCB7884350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714761" y="2449201"/>
            <a:ext cx="5501288" cy="402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000" i="1" dirty="0" smtClean="0">
                <a:solidFill>
                  <a:schemeClr val="accent4"/>
                </a:solidFill>
                <a:latin typeface="+mn-lt"/>
                <a:cs typeface="+mn-cs"/>
              </a:rPr>
              <a:t>Permet l’utilisation d’une syntaxe reproductible</a:t>
            </a:r>
            <a:endParaRPr lang="fr-CA" sz="2000" i="1" dirty="0">
              <a:solidFill>
                <a:schemeClr val="accent4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767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Web of Science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chemeClr val="accent1"/>
                </a:solidFill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/>
              <a:t>Les 6 indexes de recherche</a:t>
            </a:r>
          </a:p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accent1"/>
                </a:solidFill>
              </a:rPr>
              <a:t>/</a:t>
            </a:r>
            <a:r>
              <a:rPr lang="fr-CA" dirty="0">
                <a:solidFill>
                  <a:schemeClr val="accent2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chemeClr val="bg2">
                    <a:lumMod val="50000"/>
                  </a:schemeClr>
                </a:solidFill>
              </a:rPr>
              <a:pPr/>
              <a:t>69</a:t>
            </a:fld>
            <a:endParaRPr lang="fr-CA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5989E32F-6BEC-47F3-B64D-FC280C9EB0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84185" y="2230480"/>
            <a:ext cx="9323809" cy="37809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2986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Vocabulaire libre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862287"/>
            <a:ext cx="10515600" cy="663319"/>
          </a:xfrm>
        </p:spPr>
        <p:txBody>
          <a:bodyPr/>
          <a:lstStyle/>
          <a:p>
            <a:r>
              <a:rPr lang="fr-CA" b="1" dirty="0"/>
              <a:t>Limite: </a:t>
            </a:r>
            <a:r>
              <a:rPr lang="fr-CA" dirty="0" smtClean="0"/>
              <a:t>Correspondance entre vos termes de recherche et ceux de l’auteur de la publication</a:t>
            </a:r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7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3" name="Pentagon 28"/>
          <p:cNvSpPr/>
          <p:nvPr/>
        </p:nvSpPr>
        <p:spPr>
          <a:xfrm>
            <a:off x="3731796" y="3584585"/>
            <a:ext cx="4728410" cy="3568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Olysio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1795" y="3234996"/>
            <a:ext cx="4728410" cy="4004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+mj-lt"/>
              </a:rPr>
              <a:t>R</a:t>
            </a:r>
            <a:r>
              <a:rPr lang="en-US" sz="2400" b="1" dirty="0" err="1" smtClean="0">
                <a:latin typeface="+mj-lt"/>
              </a:rPr>
              <a:t>echerche</a:t>
            </a:r>
            <a:endParaRPr lang="en-US" sz="2400" b="1" dirty="0">
              <a:latin typeface="+mj-lt"/>
            </a:endParaRPr>
          </a:p>
        </p:txBody>
      </p:sp>
      <p:sp>
        <p:nvSpPr>
          <p:cNvPr id="15" name="Pentagon 28"/>
          <p:cNvSpPr/>
          <p:nvPr/>
        </p:nvSpPr>
        <p:spPr>
          <a:xfrm>
            <a:off x="736551" y="5023450"/>
            <a:ext cx="4728410" cy="3568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Publications avec mention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Olysio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6550" y="4673861"/>
            <a:ext cx="4728410" cy="4004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+mj-lt"/>
              </a:rPr>
              <a:t>Inclusions</a:t>
            </a:r>
            <a:endParaRPr lang="en-US" sz="2400" b="1" dirty="0">
              <a:latin typeface="+mj-lt"/>
            </a:endParaRPr>
          </a:p>
        </p:txBody>
      </p:sp>
      <p:sp>
        <p:nvSpPr>
          <p:cNvPr id="17" name="Pentagon 28"/>
          <p:cNvSpPr/>
          <p:nvPr/>
        </p:nvSpPr>
        <p:spPr>
          <a:xfrm>
            <a:off x="6709459" y="5023450"/>
            <a:ext cx="4728410" cy="3568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Simeprevir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OU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Galexos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09458" y="4673861"/>
            <a:ext cx="4728410" cy="4004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+mj-lt"/>
              </a:rPr>
              <a:t>Exclusions </a:t>
            </a:r>
            <a:r>
              <a:rPr lang="en-US" sz="2400" b="1" dirty="0" err="1" smtClean="0">
                <a:latin typeface="+mj-lt"/>
              </a:rPr>
              <a:t>potentielles</a:t>
            </a:r>
            <a:endParaRPr lang="en-US" sz="2400" b="1" dirty="0">
              <a:latin typeface="+mj-lt"/>
            </a:endParaRPr>
          </a:p>
        </p:txBody>
      </p:sp>
      <p:sp>
        <p:nvSpPr>
          <p:cNvPr id="19" name="Flèche droite 18"/>
          <p:cNvSpPr/>
          <p:nvPr/>
        </p:nvSpPr>
        <p:spPr>
          <a:xfrm rot="5400000">
            <a:off x="4159216" y="4199752"/>
            <a:ext cx="426827" cy="298939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0" name="Flèche droite 19"/>
          <p:cNvSpPr/>
          <p:nvPr/>
        </p:nvSpPr>
        <p:spPr>
          <a:xfrm rot="5400000">
            <a:off x="7336170" y="4208544"/>
            <a:ext cx="426827" cy="298939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2537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Structure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accent1"/>
                </a:solidFill>
              </a:rPr>
              <a:t>/</a:t>
            </a:r>
            <a:r>
              <a:rPr lang="fr-CA" dirty="0">
                <a:solidFill>
                  <a:schemeClr val="accent2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chemeClr val="bg2">
                    <a:lumMod val="50000"/>
                  </a:schemeClr>
                </a:solidFill>
              </a:rPr>
              <a:pPr/>
              <a:t>70</a:t>
            </a:fld>
            <a:endParaRPr lang="fr-CA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FF69811D-8119-431C-9872-AB7DD0F3BC7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46242" y="1729938"/>
            <a:ext cx="9123809" cy="4561905"/>
          </a:xfrm>
          <a:prstGeom prst="rect">
            <a:avLst/>
          </a:prstGeom>
        </p:spPr>
      </p:pic>
      <p:sp>
        <p:nvSpPr>
          <p:cNvPr id="20" name="Espace réservé du texte 21">
            <a:extLst>
              <a:ext uri="{FF2B5EF4-FFF2-40B4-BE49-F238E27FC236}">
                <a16:creationId xmlns="" xmlns:a16="http://schemas.microsoft.com/office/drawing/2014/main" id="{B2B3A60B-EDEB-46C9-A77B-5982A9DA94A2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8330091" y="1717599"/>
            <a:ext cx="2493079" cy="357447"/>
          </a:xfrm>
          <a:prstGeom prst="rect">
            <a:avLst/>
          </a:prstGeom>
          <a:gradFill flip="none" rotWithShape="1">
            <a:gsLst>
              <a:gs pos="0">
                <a:srgbClr val="ED7D31">
                  <a:shade val="30000"/>
                  <a:satMod val="115000"/>
                </a:srgbClr>
              </a:gs>
              <a:gs pos="50000">
                <a:srgbClr val="ED7D31">
                  <a:shade val="67500"/>
                  <a:satMod val="115000"/>
                </a:srgbClr>
              </a:gs>
              <a:gs pos="100000">
                <a:srgbClr val="ED7D31"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Title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TS= (champ topics)</a:t>
            </a:r>
          </a:p>
        </p:txBody>
      </p:sp>
      <p:sp>
        <p:nvSpPr>
          <p:cNvPr id="21" name="Espace réservé du texte 21">
            <a:extLst>
              <a:ext uri="{FF2B5EF4-FFF2-40B4-BE49-F238E27FC236}">
                <a16:creationId xmlns="" xmlns:a16="http://schemas.microsoft.com/office/drawing/2014/main" id="{1D057516-3855-46DE-9616-8E697C835D8A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9458701" y="4272946"/>
            <a:ext cx="2583487" cy="537550"/>
          </a:xfrm>
          <a:prstGeom prst="rect">
            <a:avLst/>
          </a:prstGeom>
          <a:gradFill flip="none" rotWithShape="1">
            <a:gsLst>
              <a:gs pos="0">
                <a:srgbClr val="ED7D31">
                  <a:shade val="30000"/>
                  <a:satMod val="115000"/>
                </a:srgbClr>
              </a:gs>
              <a:gs pos="50000">
                <a:srgbClr val="ED7D31">
                  <a:shade val="67500"/>
                  <a:satMod val="115000"/>
                </a:srgbClr>
              </a:gs>
              <a:gs pos="100000">
                <a:srgbClr val="ED7D31"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Abstract: 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TS= (champ topics)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="" xmlns:a16="http://schemas.microsoft.com/office/drawing/2014/main" id="{A6B7CD24-A51D-44AA-8699-624B4CF0D235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8235179" y="5438042"/>
            <a:ext cx="3450781" cy="541578"/>
          </a:xfrm>
          <a:prstGeom prst="rect">
            <a:avLst/>
          </a:prstGeom>
          <a:gradFill flip="none" rotWithShape="1">
            <a:gsLst>
              <a:gs pos="0">
                <a:srgbClr val="ED7D31">
                  <a:shade val="30000"/>
                  <a:satMod val="115000"/>
                </a:srgbClr>
              </a:gs>
              <a:gs pos="50000">
                <a:srgbClr val="ED7D31">
                  <a:shade val="67500"/>
                  <a:satMod val="115000"/>
                </a:srgbClr>
              </a:gs>
              <a:gs pos="100000">
                <a:srgbClr val="ED7D31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Author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Keywords: 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TS= (champ topics)</a:t>
            </a:r>
          </a:p>
        </p:txBody>
      </p:sp>
      <p:sp>
        <p:nvSpPr>
          <p:cNvPr id="23" name="Espace réservé du texte 21">
            <a:extLst>
              <a:ext uri="{FF2B5EF4-FFF2-40B4-BE49-F238E27FC236}">
                <a16:creationId xmlns="" xmlns:a16="http://schemas.microsoft.com/office/drawing/2014/main" id="{06DD82BF-FC9B-4F30-92A3-CBD5B4CD8701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077418" y="6027187"/>
            <a:ext cx="3450781" cy="349136"/>
          </a:xfrm>
          <a:prstGeom prst="rect">
            <a:avLst/>
          </a:prstGeom>
          <a:gradFill flip="none" rotWithShape="1">
            <a:gsLst>
              <a:gs pos="0">
                <a:srgbClr val="ED7D31">
                  <a:shade val="30000"/>
                  <a:satMod val="115000"/>
                </a:srgbClr>
              </a:gs>
              <a:gs pos="50000">
                <a:srgbClr val="ED7D31">
                  <a:shade val="67500"/>
                  <a:satMod val="115000"/>
                </a:srgbClr>
              </a:gs>
              <a:gs pos="100000">
                <a:srgbClr val="ED7D31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KeyWords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Plus: 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TS= (champ topics)</a:t>
            </a:r>
          </a:p>
        </p:txBody>
      </p:sp>
    </p:spTree>
    <p:extLst>
      <p:ext uri="{BB962C8B-B14F-4D97-AF65-F5344CB8AC3E}">
        <p14:creationId xmlns:p14="http://schemas.microsoft.com/office/powerpoint/2010/main" val="30695243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Les opérateurs booléens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chemeClr val="accent1"/>
                </a:solidFill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/>
              <a:t>De proximité</a:t>
            </a:r>
          </a:p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accent1"/>
                </a:solidFill>
              </a:rPr>
              <a:t>/</a:t>
            </a:r>
            <a:r>
              <a:rPr lang="fr-CA" dirty="0">
                <a:solidFill>
                  <a:schemeClr val="accent2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chemeClr val="bg2">
                    <a:lumMod val="50000"/>
                  </a:schemeClr>
                </a:solidFill>
              </a:rPr>
              <a:pPr/>
              <a:t>71</a:t>
            </a:fld>
            <a:endParaRPr lang="fr-CA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="" xmlns:a16="http://schemas.microsoft.com/office/drawing/2014/main" id="{C8FE6CA2-ECE6-4EBD-8809-AF00185678A9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/>
          </p:nvPr>
        </p:nvGraphicFramePr>
        <p:xfrm>
          <a:off x="2745248" y="2589153"/>
          <a:ext cx="5636528" cy="2164080"/>
        </p:xfrm>
        <a:graphic>
          <a:graphicData uri="http://schemas.openxmlformats.org/drawingml/2006/table">
            <a:tbl>
              <a:tblPr firstRow="1" bandRow="1"/>
              <a:tblGrid>
                <a:gridCol w="56365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buFont typeface="+mj-lt"/>
                        <a:buNone/>
                      </a:pPr>
                      <a:r>
                        <a:rPr lang="fr-CA" sz="4400" b="1" kern="1200" dirty="0" smtClean="0">
                          <a:solidFill>
                            <a:srgbClr val="0070C0"/>
                          </a:solidFill>
                          <a:latin typeface="+mj-lt"/>
                          <a:ea typeface="+mn-ea"/>
                          <a:cs typeface="+mn-cs"/>
                        </a:rPr>
                        <a:t>NEAR/n</a:t>
                      </a:r>
                      <a:endParaRPr lang="fr-CA" sz="4400" b="1" kern="1200" dirty="0">
                        <a:solidFill>
                          <a:srgbClr val="0070C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L’ordre d’apparition interchangeable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N-1 mot entre chaque concept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5A5A5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TS=("Literacy" NEAR/2 ("health" OR "adult" OR "screener"))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23138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Les symboles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chemeClr val="accent1"/>
                </a:solidFill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accent1"/>
                </a:solidFill>
              </a:rPr>
              <a:t>/</a:t>
            </a:r>
            <a:r>
              <a:rPr lang="fr-CA" dirty="0">
                <a:solidFill>
                  <a:schemeClr val="accent2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chemeClr val="bg2">
                    <a:lumMod val="50000"/>
                  </a:schemeClr>
                </a:solidFill>
              </a:rPr>
              <a:pPr/>
              <a:t>72</a:t>
            </a:fld>
            <a:endParaRPr lang="fr-CA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="" xmlns:a16="http://schemas.microsoft.com/office/drawing/2014/main" id="{C131DB78-234C-4D31-913A-2739628D9546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66086" y="2910565"/>
            <a:ext cx="90363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pPr>
              <a:spcBef>
                <a:spcPts val="1200"/>
              </a:spcBef>
              <a:spcAft>
                <a:spcPts val="300"/>
              </a:spcAft>
              <a:buClr>
                <a:schemeClr val="accent1"/>
              </a:buClr>
              <a:defRPr/>
            </a:pPr>
            <a:r>
              <a:rPr lang="fr-CA" sz="2000" b="1" dirty="0">
                <a:solidFill>
                  <a:schemeClr val="accent4"/>
                </a:solidFill>
                <a:latin typeface="+mn-lt"/>
                <a:ea typeface="+mn-ea"/>
              </a:rPr>
              <a:t>Masque </a:t>
            </a:r>
            <a:r>
              <a:rPr lang="fr-CA" sz="2000" dirty="0">
                <a:solidFill>
                  <a:schemeClr val="accent4"/>
                </a:solidFill>
                <a:latin typeface="+mn-lt"/>
                <a:ea typeface="+mn-ea"/>
              </a:rPr>
              <a:t>: placé au milieu ou à la fin d’un terme, il permet de remplacer un ou zéro caractère.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="" xmlns:a16="http://schemas.microsoft.com/office/drawing/2014/main" id="{82E6C84E-10F2-4B17-9CE2-58A1B6C9ED21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66085" y="3669029"/>
            <a:ext cx="72287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CA" sz="2000" i="1" dirty="0" err="1" smtClean="0">
                <a:solidFill>
                  <a:schemeClr val="accent4"/>
                </a:solidFill>
              </a:rPr>
              <a:t>Organi$ation</a:t>
            </a:r>
            <a:r>
              <a:rPr lang="fr-CA" sz="2000" i="1" dirty="0" smtClean="0">
                <a:solidFill>
                  <a:schemeClr val="accent4"/>
                </a:solidFill>
              </a:rPr>
              <a:t> </a:t>
            </a:r>
            <a:r>
              <a:rPr lang="fr-CA" sz="2000" i="1" dirty="0">
                <a:solidFill>
                  <a:schemeClr val="accent4"/>
                </a:solidFill>
              </a:rPr>
              <a:t>permet de repêcher organi</a:t>
            </a:r>
            <a:r>
              <a:rPr lang="fr-CA" sz="2000" i="1" u="sng" dirty="0">
                <a:solidFill>
                  <a:schemeClr val="accent4"/>
                </a:solidFill>
              </a:rPr>
              <a:t>s</a:t>
            </a:r>
            <a:r>
              <a:rPr lang="fr-CA" sz="2000" i="1" dirty="0">
                <a:solidFill>
                  <a:schemeClr val="accent4"/>
                </a:solidFill>
              </a:rPr>
              <a:t>ation et </a:t>
            </a:r>
            <a:r>
              <a:rPr lang="fr-CA" sz="2000" i="1" dirty="0" err="1">
                <a:solidFill>
                  <a:schemeClr val="accent4"/>
                </a:solidFill>
              </a:rPr>
              <a:t>organi</a:t>
            </a:r>
            <a:r>
              <a:rPr lang="fr-CA" sz="2000" i="1" u="sng" dirty="0" err="1">
                <a:solidFill>
                  <a:schemeClr val="accent4"/>
                </a:solidFill>
              </a:rPr>
              <a:t>z</a:t>
            </a:r>
            <a:r>
              <a:rPr lang="fr-CA" sz="2000" i="1" dirty="0" err="1">
                <a:solidFill>
                  <a:schemeClr val="accent4"/>
                </a:solidFill>
              </a:rPr>
              <a:t>ation</a:t>
            </a:r>
            <a:r>
              <a:rPr lang="fr-CA" sz="2000" i="1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7A9DD9EC-5219-4FE2-8AEB-BF86EE3F524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418402" y="2321648"/>
            <a:ext cx="928860" cy="22159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CA" sz="13800" b="1" dirty="0">
                <a:solidFill>
                  <a:srgbClr val="0070C0"/>
                </a:solidFill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4085756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Champs et syntaxes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73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/>
          </p:nvPr>
        </p:nvGraphicFramePr>
        <p:xfrm>
          <a:off x="838200" y="2049946"/>
          <a:ext cx="10515600" cy="187234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43400"/>
                <a:gridCol w="6172200"/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2400" dirty="0" smtClean="0"/>
                        <a:t>Vocabulaire</a:t>
                      </a:r>
                      <a:r>
                        <a:rPr lang="fr-CA" sz="2400" baseline="0" dirty="0" smtClean="0"/>
                        <a:t> contrôlé</a:t>
                      </a:r>
                      <a:endParaRPr lang="fr-CA" sz="2400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TS=</a:t>
                      </a:r>
                      <a:endParaRPr lang="fr-CA" sz="20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Titre</a:t>
                      </a:r>
                      <a:endParaRPr lang="fr-CA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TS=</a:t>
                      </a:r>
                      <a:endParaRPr lang="fr-CA" sz="20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74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Résumé</a:t>
                      </a:r>
                      <a:endParaRPr lang="fr-CA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TS=</a:t>
                      </a:r>
                      <a:endParaRPr lang="fr-CA" sz="20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Mots-clefs des auteurs</a:t>
                      </a: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TS=</a:t>
                      </a:r>
                      <a:endParaRPr lang="fr-CA" sz="20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/>
          </p:nvPr>
        </p:nvGraphicFramePr>
        <p:xfrm>
          <a:off x="838200" y="4399862"/>
          <a:ext cx="10515600" cy="914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43400"/>
                <a:gridCol w="6172200"/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2400" dirty="0" smtClean="0"/>
                        <a:t>Exemple 1</a:t>
                      </a:r>
                      <a:endParaRPr lang="fr-CA" sz="2400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TS=</a:t>
                      </a:r>
                      <a:r>
                        <a:rPr lang="fr-CA" sz="2000" b="1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(Terme OR Terme OR Terme)</a:t>
                      </a:r>
                      <a:endParaRPr lang="fr-CA" sz="2000" b="1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Exemple 2</a:t>
                      </a:r>
                      <a:endParaRPr lang="fr-CA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TS=</a:t>
                      </a:r>
                      <a:r>
                        <a:rPr lang="en-US" sz="2000" b="1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Child</a:t>
                      </a:r>
                      <a:endParaRPr lang="en-US" sz="20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41177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6"/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>
                <a:solidFill>
                  <a:prstClr val="white"/>
                </a:solidFill>
              </a:rPr>
              <a:pPr/>
              <a:t>74</a:t>
            </a:fld>
            <a:endParaRPr lang="fr-CA" b="1" dirty="0">
              <a:solidFill>
                <a:prstClr val="white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>
          <a:xfrm>
            <a:off x="534401" y="2126247"/>
            <a:ext cx="3954471" cy="2654300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fr-CA" sz="5400" b="1" dirty="0" smtClean="0"/>
              <a:t>Cochrane</a:t>
            </a:r>
            <a:endParaRPr lang="fr-CA" sz="5400" b="1" dirty="0"/>
          </a:p>
        </p:txBody>
      </p:sp>
    </p:spTree>
    <p:extLst>
      <p:ext uri="{BB962C8B-B14F-4D97-AF65-F5344CB8AC3E}">
        <p14:creationId xmlns:p14="http://schemas.microsoft.com/office/powerpoint/2010/main" val="30070684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Cochrane</a:t>
            </a:r>
            <a:endParaRPr lang="fr-CA" dirty="0"/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/>
          </p:nvPr>
        </p:nvGraphicFramePr>
        <p:xfrm>
          <a:off x="838200" y="2452203"/>
          <a:ext cx="10515600" cy="188740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257800"/>
                <a:gridCol w="5257800"/>
              </a:tblGrid>
              <a:tr h="607248">
                <a:tc>
                  <a:txBody>
                    <a:bodyPr/>
                    <a:lstStyle/>
                    <a:p>
                      <a:pPr algn="l"/>
                      <a:r>
                        <a:rPr lang="fr-CA" dirty="0" smtClean="0"/>
                        <a:t>Bases</a:t>
                      </a:r>
                      <a:r>
                        <a:rPr lang="fr-CA" baseline="0" dirty="0" smtClean="0"/>
                        <a:t> de données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dirty="0" smtClean="0"/>
                        <a:t>Contenu</a:t>
                      </a:r>
                    </a:p>
                  </a:txBody>
                  <a:tcPr/>
                </a:tc>
              </a:tr>
              <a:tr h="61798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Cochrane Database of Systematic Reviews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eaLnBrk="1" latinLnBrk="0" hangingPunct="1">
                        <a:buFont typeface="+mj-lt"/>
                        <a:buNone/>
                      </a:pPr>
                      <a:r>
                        <a:rPr lang="fr-CA" sz="180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Les </a:t>
                      </a:r>
                      <a:r>
                        <a:rPr lang="fr-CA" sz="1800" b="1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revues systématiques </a:t>
                      </a:r>
                      <a:r>
                        <a:rPr lang="fr-CA" sz="180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produites par Cochrane</a:t>
                      </a:r>
                      <a:endParaRPr lang="fr-CA" sz="1800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07248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Cochrane Central Register of Controlled Trials (CENTRAL)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Les </a:t>
                      </a:r>
                      <a:r>
                        <a:rPr lang="fr-CA" sz="1800" b="1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études cliniques </a:t>
                      </a:r>
                      <a:r>
                        <a:rPr lang="fr-CA" sz="180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contrôlées et randomisées</a:t>
                      </a:r>
                    </a:p>
                    <a:p>
                      <a:endParaRPr lang="fr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Espace réservé du pied de page 2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838200" y="6089649"/>
            <a:ext cx="9715500" cy="365125"/>
          </a:xfrm>
        </p:spPr>
        <p:txBody>
          <a:bodyPr/>
          <a:lstStyle/>
          <a:p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chemeClr val="accent1"/>
                </a:solidFill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10693400" y="6089649"/>
            <a:ext cx="660400" cy="365125"/>
          </a:xfrm>
        </p:spPr>
        <p:txBody>
          <a:bodyPr/>
          <a:lstStyle/>
          <a:p>
            <a:r>
              <a:rPr lang="fr-CA" sz="1200" dirty="0">
                <a:solidFill>
                  <a:srgbClr val="E96F23"/>
                </a:solidFill>
              </a:rPr>
              <a:t>/</a:t>
            </a:r>
            <a:r>
              <a:rPr lang="fr-CA" sz="1200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sz="1200" b="1" smtClean="0">
                <a:solidFill>
                  <a:srgbClr val="E7E6E6">
                    <a:lumMod val="50000"/>
                  </a:srgbClr>
                </a:solidFill>
              </a:rPr>
              <a:pPr/>
              <a:t>75</a:t>
            </a:fld>
            <a:endParaRPr lang="fr-CA" sz="1200" b="1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7057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Cochrane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 err="1" smtClean="0"/>
              <a:t>Search</a:t>
            </a:r>
            <a:r>
              <a:rPr lang="fr-CA" dirty="0" smtClean="0"/>
              <a:t> manager</a:t>
            </a:r>
            <a:endParaRPr lang="fr-CA" dirty="0"/>
          </a:p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76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5643BB5-BF9C-403A-9913-65E60C9D6DF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742275" y="3453947"/>
            <a:ext cx="7736846" cy="30823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Espace réservé du texte 21">
            <a:extLst>
              <a:ext uri="{FF2B5EF4-FFF2-40B4-BE49-F238E27FC236}">
                <a16:creationId xmlns:a16="http://schemas.microsoft.com/office/drawing/2014/main" xmlns="" id="{55668271-1D38-4A46-86AB-D500F3AD9198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197231" y="2076442"/>
            <a:ext cx="3031297" cy="9375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2000" i="1" dirty="0">
                <a:solidFill>
                  <a:srgbClr val="64645F"/>
                </a:solidFill>
                <a:latin typeface="Arial" panose="020B0604020202020204"/>
                <a:cs typeface="+mn-cs"/>
              </a:rPr>
              <a:t>Menu pour développer les stratégies de recherche</a:t>
            </a:r>
          </a:p>
        </p:txBody>
      </p: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xmlns="" id="{59FCB7B3-3764-4EB4-B2DB-4F9731F0882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136694" y="2105837"/>
            <a:ext cx="3785387" cy="668603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2000" i="1" dirty="0">
                <a:solidFill>
                  <a:srgbClr val="64645F"/>
                </a:solidFill>
                <a:latin typeface="Arial" panose="020B0604020202020204"/>
                <a:cs typeface="+mn-cs"/>
              </a:rPr>
              <a:t>Accès au thésaurus des </a:t>
            </a:r>
            <a:r>
              <a:rPr lang="fr-CA" sz="2000" i="1" dirty="0" err="1">
                <a:solidFill>
                  <a:srgbClr val="64645F"/>
                </a:solidFill>
                <a:latin typeface="Arial" panose="020B0604020202020204"/>
                <a:cs typeface="+mn-cs"/>
              </a:rPr>
              <a:t>MeSH</a:t>
            </a:r>
            <a:r>
              <a:rPr lang="fr-CA" sz="2000" i="1" dirty="0">
                <a:solidFill>
                  <a:srgbClr val="64645F"/>
                </a:solidFill>
                <a:latin typeface="Arial" panose="020B0604020202020204"/>
                <a:cs typeface="+mn-cs"/>
              </a:rPr>
              <a:t> (</a:t>
            </a:r>
            <a:r>
              <a:rPr lang="fr-CA" sz="2000" i="1" dirty="0">
                <a:solidFill>
                  <a:srgbClr val="FF0000"/>
                </a:solidFill>
                <a:latin typeface="Arial" panose="020B0604020202020204"/>
                <a:cs typeface="+mn-cs"/>
              </a:rPr>
              <a:t>fortement déconseiller</a:t>
            </a:r>
            <a:r>
              <a:rPr lang="fr-CA" sz="2000" i="1" dirty="0">
                <a:solidFill>
                  <a:srgbClr val="64645F"/>
                </a:solidFill>
                <a:latin typeface="Arial" panose="020B0604020202020204"/>
                <a:cs typeface="+mn-cs"/>
              </a:rPr>
              <a:t>)</a:t>
            </a:r>
          </a:p>
        </p:txBody>
      </p:sp>
      <p:sp>
        <p:nvSpPr>
          <p:cNvPr id="17" name="Flèche gauche 16">
            <a:extLst>
              <a:ext uri="{FF2B5EF4-FFF2-40B4-BE49-F238E27FC236}">
                <a16:creationId xmlns:a16="http://schemas.microsoft.com/office/drawing/2014/main" xmlns="" id="{CD5B6B3D-5872-4375-9961-1A9CAC082CB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8768848">
            <a:off x="3471819" y="3309115"/>
            <a:ext cx="1513417" cy="415637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CA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lèche gauche 16">
            <a:extLst>
              <a:ext uri="{FF2B5EF4-FFF2-40B4-BE49-F238E27FC236}">
                <a16:creationId xmlns:a16="http://schemas.microsoft.com/office/drawing/2014/main" xmlns="" id="{B1B12E55-7CA6-4E09-8E36-EED1488243D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6200000">
            <a:off x="2220875" y="3344388"/>
            <a:ext cx="984011" cy="415637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CA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5962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MeSH version Cochrane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chemeClr val="accent1"/>
                </a:solidFill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/>
              <a:t>La syntaxe du MeSH à partir de l’onglet		         n’est pas réutilisable </a:t>
            </a:r>
          </a:p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accent1"/>
                </a:solidFill>
              </a:rPr>
              <a:t>/</a:t>
            </a:r>
            <a:r>
              <a:rPr lang="fr-CA" dirty="0">
                <a:solidFill>
                  <a:schemeClr val="accent2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chemeClr val="bg2">
                    <a:lumMod val="50000"/>
                  </a:schemeClr>
                </a:solidFill>
              </a:rPr>
              <a:pPr/>
              <a:t>77</a:t>
            </a:fld>
            <a:endParaRPr lang="fr-CA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AE07E3C-ACCE-4CAD-B6CC-871288CF617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414019" y="1444189"/>
            <a:ext cx="1580952" cy="3428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1071D8E-D09B-4FA3-B65E-3913236A3E0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42503" y="2364425"/>
            <a:ext cx="10867893" cy="21344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565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Syntaxe et traduction</a:t>
            </a:r>
            <a:endParaRPr lang="fr-CA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/>
          </p:nvPr>
        </p:nvGraphicFramePr>
        <p:xfrm>
          <a:off x="513347" y="1755883"/>
          <a:ext cx="10840453" cy="424275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98185"/>
                <a:gridCol w="4385984"/>
                <a:gridCol w="3156284"/>
              </a:tblGrid>
              <a:tr h="607248">
                <a:tc>
                  <a:txBody>
                    <a:bodyPr/>
                    <a:lstStyle/>
                    <a:p>
                      <a:pPr algn="l"/>
                      <a:r>
                        <a:rPr lang="fr-CA" dirty="0" smtClean="0"/>
                        <a:t>Formes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dirty="0" err="1" smtClean="0"/>
                        <a:t>PubMed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dirty="0" smtClean="0"/>
                        <a:t>Cochrane</a:t>
                      </a:r>
                    </a:p>
                  </a:txBody>
                  <a:tcPr/>
                </a:tc>
              </a:tr>
              <a:tr h="617987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fr-CA" sz="1800" b="1" kern="120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MeSH</a:t>
                      </a:r>
                      <a:r>
                        <a:rPr lang="fr-CA" sz="1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non explosé</a:t>
                      </a:r>
                      <a:endParaRPr lang="fr-CA" sz="18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fr-CA" sz="1800" b="0" kern="1200" dirty="0" err="1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Dyslexia</a:t>
                      </a:r>
                      <a:r>
                        <a:rPr lang="fr-CA" sz="1800" b="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"[</a:t>
                      </a:r>
                      <a:r>
                        <a:rPr lang="fr-CA" sz="1800" b="0" kern="1200" dirty="0" err="1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Mesh:NoExp</a:t>
                      </a:r>
                      <a:r>
                        <a:rPr lang="fr-CA" sz="1800" b="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fr-CA" sz="1800" b="0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CA" sz="1800" b="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fr-CA" sz="1800" b="0" kern="1200" dirty="0" err="1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mh</a:t>
                      </a:r>
                      <a:r>
                        <a:rPr lang="fr-CA" sz="1800" b="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^"</a:t>
                      </a:r>
                      <a:r>
                        <a:rPr lang="fr-CA" sz="1800" b="0" kern="1200" dirty="0" err="1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Dyslexia</a:t>
                      </a:r>
                      <a:r>
                        <a:rPr lang="fr-CA" sz="1800" b="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"]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07248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0070C0"/>
                          </a:solidFill>
                        </a:rPr>
                        <a:t>MeSH</a:t>
                      </a:r>
                      <a:r>
                        <a:rPr lang="en-US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rgbClr val="0070C0"/>
                          </a:solidFill>
                        </a:rPr>
                        <a:t>explosé</a:t>
                      </a:r>
                      <a:endParaRPr lang="en-US" b="1" dirty="0" smtClean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"Dyslexia"[</a:t>
                      </a:r>
                      <a:r>
                        <a:rPr lang="en-US" sz="1800" b="0" kern="1200" dirty="0" err="1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MeSH</a:t>
                      </a:r>
                      <a:r>
                        <a:rPr lang="en-US" sz="1800" b="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</a:p>
                    <a:p>
                      <a:endParaRPr lang="en-US" b="1" dirty="0" smtClean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fr-CA" sz="1800" kern="1200" dirty="0" err="1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mh</a:t>
                      </a:r>
                      <a:r>
                        <a:rPr lang="fr-CA" sz="180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"</a:t>
                      </a:r>
                      <a:r>
                        <a:rPr lang="fr-CA" sz="1800" kern="1200" dirty="0" err="1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Dyslexia</a:t>
                      </a:r>
                      <a:r>
                        <a:rPr lang="fr-CA" sz="180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"]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072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1" kern="120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MeSH</a:t>
                      </a:r>
                      <a:r>
                        <a:rPr lang="fr-CA" sz="1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non explosé</a:t>
                      </a:r>
                    </a:p>
                    <a:p>
                      <a:r>
                        <a:rPr lang="fr-CA" b="1" dirty="0" smtClean="0">
                          <a:solidFill>
                            <a:srgbClr val="0070C0"/>
                          </a:solidFill>
                        </a:rPr>
                        <a:t>avec multiple descripteurs</a:t>
                      </a:r>
                    </a:p>
                    <a:p>
                      <a:endParaRPr lang="en-US" b="1" dirty="0" smtClean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"Dyslexia/economics"[</a:t>
                      </a:r>
                      <a:r>
                        <a:rPr lang="en-US" sz="1800" kern="1200" dirty="0" err="1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Mesh:NoExp</a:t>
                      </a:r>
                      <a:r>
                        <a:rPr lang="en-US" sz="180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] OR  "Dyslexia/embryology"[</a:t>
                      </a:r>
                      <a:r>
                        <a:rPr lang="en-US" sz="1800" kern="1200" dirty="0" err="1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Mesh:NoExp</a:t>
                      </a:r>
                      <a:r>
                        <a:rPr lang="en-US" sz="180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]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fr-CA" sz="1800" kern="1200" dirty="0" err="1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mh</a:t>
                      </a:r>
                      <a:r>
                        <a:rPr lang="fr-CA" sz="180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^"</a:t>
                      </a:r>
                      <a:r>
                        <a:rPr lang="fr-CA" sz="1800" kern="1200" dirty="0" err="1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Dyslexia</a:t>
                      </a:r>
                      <a:r>
                        <a:rPr lang="fr-CA" sz="180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"/BL,DI]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07248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0070C0"/>
                          </a:solidFill>
                        </a:rPr>
                        <a:t>Vocabulaire</a:t>
                      </a:r>
                      <a:r>
                        <a:rPr lang="en-US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rgbClr val="0070C0"/>
                          </a:solidFill>
                        </a:rPr>
                        <a:t>libre</a:t>
                      </a:r>
                      <a:endParaRPr lang="en-US" b="1" dirty="0" smtClean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"Dyslexia"[TIAB]</a:t>
                      </a:r>
                    </a:p>
                    <a:p>
                      <a:endParaRPr lang="en-US" b="1" dirty="0" smtClean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ct val="50000"/>
                        </a:spcBef>
                        <a:buFont typeface="+mj-lt"/>
                        <a:buNone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"Dyslexia":</a:t>
                      </a:r>
                      <a:r>
                        <a:rPr lang="en-US" sz="1800" b="0" kern="1200" dirty="0" err="1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ti</a:t>
                      </a:r>
                      <a:endParaRPr lang="en-US" sz="1800" b="0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en-US" sz="1800" b="0" kern="1200" dirty="0" err="1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Dyslexia":ab</a:t>
                      </a:r>
                      <a:endParaRPr lang="en-US" sz="1800" b="0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"Dyslexia":</a:t>
                      </a:r>
                      <a:r>
                        <a:rPr lang="en-US" sz="1800" b="0" kern="1200" dirty="0" err="1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ti,ab</a:t>
                      </a:r>
                      <a:endParaRPr lang="en-US" sz="1800" b="0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62646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Structure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79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5FC8ADD-4767-42E7-9DF3-AF9D9A983D3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946529" y="1017807"/>
            <a:ext cx="1989174" cy="5255268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AF1CCD7-423D-454B-AF23-A3985DF4F37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46242" y="2292906"/>
            <a:ext cx="6723809" cy="2952381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6" name="Flèche gauche 13">
            <a:extLst>
              <a:ext uri="{FF2B5EF4-FFF2-40B4-BE49-F238E27FC236}">
                <a16:creationId xmlns:a16="http://schemas.microsoft.com/office/drawing/2014/main" xmlns="" id="{E6961096-86AA-4A6C-BB4A-91B85E2A990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575054" y="4540652"/>
            <a:ext cx="2201054" cy="230853"/>
          </a:xfrm>
          <a:prstGeom prst="lef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CA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47168C7-3FD1-4792-AEC0-4323DA89DF1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946529" y="4480560"/>
            <a:ext cx="1989174" cy="29094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CA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838200" y="6089649"/>
            <a:ext cx="9715500" cy="365125"/>
          </a:xfrm>
        </p:spPr>
        <p:txBody>
          <a:bodyPr/>
          <a:lstStyle/>
          <a:p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chemeClr val="accent1"/>
                </a:solidFill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161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 smtClean="0"/>
              <a:t>L’utilisation </a:t>
            </a:r>
            <a:r>
              <a:rPr lang="fr-CA" dirty="0"/>
              <a:t>des synonymes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838200" y="1452426"/>
            <a:ext cx="10515600" cy="877305"/>
          </a:xfrm>
        </p:spPr>
        <p:txBody>
          <a:bodyPr>
            <a:normAutofit/>
          </a:bodyPr>
          <a:lstStyle/>
          <a:p>
            <a:r>
              <a:rPr lang="fr-CA" sz="2400" dirty="0"/>
              <a:t>Les variantes orthographiques et </a:t>
            </a:r>
            <a:r>
              <a:rPr lang="fr-CA" sz="2400" dirty="0" smtClean="0"/>
              <a:t>synonymes aident </a:t>
            </a:r>
            <a:r>
              <a:rPr lang="fr-CA" sz="2400" dirty="0"/>
              <a:t>à rendre votre requête plus </a:t>
            </a:r>
            <a:r>
              <a:rPr lang="fr-CA" sz="2400" dirty="0" smtClean="0"/>
              <a:t>exhaustive</a:t>
            </a:r>
            <a:endParaRPr lang="fr-CA" sz="2400" dirty="0"/>
          </a:p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8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729482"/>
              </p:ext>
            </p:extLst>
          </p:nvPr>
        </p:nvGraphicFramePr>
        <p:xfrm>
          <a:off x="838200" y="3059282"/>
          <a:ext cx="10515600" cy="1381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68320"/>
                <a:gridCol w="7747280"/>
              </a:tblGrid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Terme de recherche</a:t>
                      </a:r>
                      <a:endParaRPr lang="fr-CA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A" sz="1800" b="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Habilités de lecture</a:t>
                      </a:r>
                      <a:endParaRPr lang="fr-CA" sz="1800" b="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Synonymes anglais</a:t>
                      </a:r>
                      <a:endParaRPr lang="fr-CA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800" b="0" i="1" dirty="0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Reading </a:t>
                      </a:r>
                      <a:r>
                        <a:rPr lang="fr-CA" sz="1800" b="0" i="1" dirty="0" err="1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abilities</a:t>
                      </a:r>
                      <a:r>
                        <a:rPr lang="fr-CA" sz="1800" b="0" i="1" dirty="0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, Reading </a:t>
                      </a:r>
                      <a:r>
                        <a:rPr lang="fr-CA" sz="1800" b="0" i="1" dirty="0" err="1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ability</a:t>
                      </a:r>
                      <a:r>
                        <a:rPr lang="fr-CA" sz="1800" b="0" i="1" dirty="0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, Reading </a:t>
                      </a:r>
                      <a:r>
                        <a:rPr lang="fr-CA" sz="1800" b="0" i="1" dirty="0" err="1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Disorders</a:t>
                      </a:r>
                      <a:r>
                        <a:rPr lang="fr-CA" sz="1800" b="0" i="1" dirty="0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, Reading </a:t>
                      </a:r>
                      <a:r>
                        <a:rPr lang="fr-CA" sz="1800" b="0" i="1" dirty="0" err="1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skills</a:t>
                      </a:r>
                      <a:r>
                        <a:rPr lang="fr-CA" sz="1800" b="0" i="1" dirty="0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, Read, </a:t>
                      </a:r>
                      <a:r>
                        <a:rPr lang="fr-CA" sz="1800" b="0" i="1" dirty="0" err="1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Literacy</a:t>
                      </a:r>
                      <a:r>
                        <a:rPr lang="fr-CA" sz="1800" b="0" i="1" dirty="0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 </a:t>
                      </a:r>
                      <a:endParaRPr lang="fr-CA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Synonymes français</a:t>
                      </a:r>
                      <a:endParaRPr lang="fr-CA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Trouble de la lecture, difficulté d'apprentissage de la lecture, </a:t>
                      </a:r>
                      <a:endParaRPr lang="fr-CA" sz="1400" b="0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Champs et syntaxes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80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/>
          </p:nvPr>
        </p:nvGraphicFramePr>
        <p:xfrm>
          <a:off x="838200" y="2049946"/>
          <a:ext cx="10515600" cy="187234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43400"/>
                <a:gridCol w="6172200"/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2400" dirty="0" smtClean="0"/>
                        <a:t>Vocabulaire</a:t>
                      </a:r>
                      <a:r>
                        <a:rPr lang="fr-CA" sz="2400" baseline="0" dirty="0" smtClean="0"/>
                        <a:t> contrôlé</a:t>
                      </a:r>
                      <a:endParaRPr lang="fr-CA" sz="2400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fr-CA" sz="2000" b="1" kern="1200" dirty="0" err="1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mh</a:t>
                      </a: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^</a:t>
                      </a:r>
                      <a:r>
                        <a:rPr lang="fr-C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fr-CA" sz="2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Dyslexia</a:t>
                      </a:r>
                      <a:r>
                        <a:rPr lang="fr-C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] </a:t>
                      </a:r>
                      <a:endParaRPr lang="fr-CA" sz="20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Titre</a:t>
                      </a:r>
                      <a:endParaRPr lang="fr-CA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:ti</a:t>
                      </a:r>
                      <a:endParaRPr lang="fr-CA" sz="20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74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Résumé</a:t>
                      </a:r>
                      <a:endParaRPr lang="fr-CA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:ab</a:t>
                      </a:r>
                      <a:endParaRPr lang="fr-CA" sz="20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Mots-clefs des auteurs</a:t>
                      </a: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fr-CA" sz="20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/>
          </p:nvPr>
        </p:nvGraphicFramePr>
        <p:xfrm>
          <a:off x="838200" y="4399862"/>
          <a:ext cx="10515600" cy="914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43400"/>
                <a:gridCol w="6172200"/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2400" dirty="0" smtClean="0"/>
                        <a:t>Exemple 1</a:t>
                      </a:r>
                      <a:endParaRPr lang="fr-CA" sz="2400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fr-CA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(Terme OR Terme)</a:t>
                      </a: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:Champ</a:t>
                      </a:r>
                      <a:endParaRPr lang="fr-CA" sz="20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Exemple 2</a:t>
                      </a:r>
                      <a:endParaRPr lang="fr-CA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2000" b="1" kern="1200" dirty="0" err="1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mh</a:t>
                      </a:r>
                      <a:r>
                        <a:rPr lang="en-US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^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"Child"</a:t>
                      </a:r>
                      <a:r>
                        <a:rPr lang="en-US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 (Child*)</a:t>
                      </a:r>
                      <a:r>
                        <a:rPr lang="en-US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en-US" sz="2000" b="1" kern="1200" dirty="0" err="1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ti,ab</a:t>
                      </a:r>
                      <a:endParaRPr lang="en-US" sz="20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60843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6"/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>
                <a:solidFill>
                  <a:prstClr val="white"/>
                </a:solidFill>
              </a:rPr>
              <a:pPr/>
              <a:t>81</a:t>
            </a:fld>
            <a:endParaRPr lang="fr-CA" b="1" dirty="0">
              <a:solidFill>
                <a:prstClr val="white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>
          <a:xfrm>
            <a:off x="534402" y="2126247"/>
            <a:ext cx="3780924" cy="2654300"/>
          </a:xfrm>
        </p:spPr>
        <p:txBody>
          <a:bodyPr/>
          <a:lstStyle/>
          <a:p>
            <a:pPr marL="0" indent="0" algn="ctr">
              <a:buNone/>
            </a:pPr>
            <a:r>
              <a:rPr lang="fr-CA" sz="5400" b="1" dirty="0" smtClean="0"/>
              <a:t>CINAHL</a:t>
            </a:r>
            <a:endParaRPr lang="fr-CA" sz="5400" b="1" dirty="0"/>
          </a:p>
        </p:txBody>
      </p:sp>
    </p:spTree>
    <p:extLst>
      <p:ext uri="{BB962C8B-B14F-4D97-AF65-F5344CB8AC3E}">
        <p14:creationId xmlns:p14="http://schemas.microsoft.com/office/powerpoint/2010/main" val="28882091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CINAHL</a:t>
            </a:r>
            <a:endParaRPr lang="fr-CA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  <a:p>
            <a:endParaRPr lang="fr-CA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fr-CA" dirty="0" smtClean="0"/>
              <a:t>Accès aux Descripteurs CINAHL</a:t>
            </a:r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CA" dirty="0" smtClean="0">
                <a:solidFill>
                  <a:srgbClr val="E96F23"/>
                </a:solidFill>
              </a:rPr>
              <a:t>/</a:t>
            </a:r>
            <a:r>
              <a:rPr lang="fr-CA" dirty="0" smtClean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82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217" y="3579007"/>
            <a:ext cx="6809524" cy="2361905"/>
          </a:xfrm>
          <a:prstGeom prst="rect">
            <a:avLst/>
          </a:prstGeom>
        </p:spPr>
      </p:pic>
      <p:sp>
        <p:nvSpPr>
          <p:cNvPr id="8" name="Espace réservé du texte 21">
            <a:extLst>
              <a:ext uri="{FF2B5EF4-FFF2-40B4-BE49-F238E27FC236}">
                <a16:creationId xmlns:a16="http://schemas.microsoft.com/office/drawing/2014/main" xmlns="" id="{250CDFCE-CF8D-48CD-B5DE-28DCB788435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38200" y="2191969"/>
            <a:ext cx="6674145" cy="402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000" i="1" dirty="0">
                <a:solidFill>
                  <a:schemeClr val="accent4"/>
                </a:solidFill>
                <a:latin typeface="+mn-lt"/>
                <a:cs typeface="+mn-cs"/>
              </a:rPr>
              <a:t>Les</a:t>
            </a:r>
            <a:r>
              <a:rPr lang="fr-CA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CA" sz="2000" i="1" dirty="0">
                <a:solidFill>
                  <a:schemeClr val="accent4"/>
                </a:solidFill>
                <a:latin typeface="+mn-lt"/>
                <a:cs typeface="+mn-cs"/>
              </a:rPr>
              <a:t>Descripteurs </a:t>
            </a:r>
            <a:r>
              <a:rPr lang="fr-CA" sz="2000" i="1" dirty="0" smtClean="0">
                <a:solidFill>
                  <a:schemeClr val="accent4"/>
                </a:solidFill>
                <a:latin typeface="+mn-lt"/>
                <a:cs typeface="+mn-cs"/>
              </a:rPr>
              <a:t>CINAHL sont </a:t>
            </a:r>
            <a:r>
              <a:rPr lang="fr-CA" sz="2000" i="1" dirty="0">
                <a:solidFill>
                  <a:schemeClr val="accent4"/>
                </a:solidFill>
                <a:latin typeface="+mn-lt"/>
                <a:cs typeface="+mn-cs"/>
              </a:rPr>
              <a:t>l’équivalent des </a:t>
            </a:r>
            <a:r>
              <a:rPr lang="fr-CA" sz="2000" i="1" dirty="0" err="1" smtClean="0">
                <a:solidFill>
                  <a:schemeClr val="accent4"/>
                </a:solidFill>
                <a:latin typeface="+mn-lt"/>
                <a:cs typeface="+mn-cs"/>
              </a:rPr>
              <a:t>MeSH</a:t>
            </a:r>
            <a:endParaRPr lang="fr-CA" sz="2000" i="1" dirty="0">
              <a:solidFill>
                <a:schemeClr val="accent4"/>
              </a:solidFill>
              <a:latin typeface="+mn-lt"/>
              <a:cs typeface="+mn-cs"/>
            </a:endParaRPr>
          </a:p>
        </p:txBody>
      </p:sp>
      <p:sp>
        <p:nvSpPr>
          <p:cNvPr id="9" name="Flèche gauche 8">
            <a:extLst>
              <a:ext uri="{FF2B5EF4-FFF2-40B4-BE49-F238E27FC236}">
                <a16:creationId xmlns:a16="http://schemas.microsoft.com/office/drawing/2014/main" xmlns="" id="{4DB51927-FA9C-468A-8A9A-90FE35ED52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6200000">
            <a:off x="4634760" y="3018403"/>
            <a:ext cx="966801" cy="415637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81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Descripteurs CINAHL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83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xmlns="" id="{CD9EA787-1122-4B8C-AA81-CEF411A05FC0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193494166"/>
              </p:ext>
            </p:extLst>
          </p:nvPr>
        </p:nvGraphicFramePr>
        <p:xfrm>
          <a:off x="1010652" y="2234301"/>
          <a:ext cx="895302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257">
                  <a:extLst>
                    <a:ext uri="{9D8B030D-6E8A-4147-A177-3AD203B41FA5}">
                      <a16:colId xmlns:a16="http://schemas.microsoft.com/office/drawing/2014/main" xmlns="" val="3362833911"/>
                    </a:ext>
                  </a:extLst>
                </a:gridCol>
                <a:gridCol w="2238257">
                  <a:extLst>
                    <a:ext uri="{9D8B030D-6E8A-4147-A177-3AD203B41FA5}">
                      <a16:colId xmlns:a16="http://schemas.microsoft.com/office/drawing/2014/main" xmlns="" val="575639034"/>
                    </a:ext>
                  </a:extLst>
                </a:gridCol>
                <a:gridCol w="2238257">
                  <a:extLst>
                    <a:ext uri="{9D8B030D-6E8A-4147-A177-3AD203B41FA5}">
                      <a16:colId xmlns:a16="http://schemas.microsoft.com/office/drawing/2014/main" xmlns="" val="3030699226"/>
                    </a:ext>
                  </a:extLst>
                </a:gridCol>
                <a:gridCol w="2238257"/>
              </a:tblGrid>
              <a:tr h="363654">
                <a:tc>
                  <a:txBody>
                    <a:bodyPr/>
                    <a:lstStyle/>
                    <a:p>
                      <a:pPr algn="ctr"/>
                      <a:r>
                        <a:rPr lang="fr-CA" sz="1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Développer (+)</a:t>
                      </a:r>
                      <a:endParaRPr lang="fr-CA" sz="1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Concept majeur</a:t>
                      </a:r>
                      <a:endParaRPr lang="fr-CA" sz="1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Portée</a:t>
                      </a:r>
                      <a:endParaRPr lang="fr-CA" sz="1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Cocher</a:t>
                      </a:r>
                      <a:endParaRPr lang="fr-CA" sz="1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885371"/>
                  </a:ext>
                </a:extLst>
              </a:tr>
            </a:tbl>
          </a:graphicData>
        </a:graphic>
      </p:graphicFrame>
      <p:sp>
        <p:nvSpPr>
          <p:cNvPr id="15" name="Espace réservé du texte 21">
            <a:extLst>
              <a:ext uri="{FF2B5EF4-FFF2-40B4-BE49-F238E27FC236}">
                <a16:creationId xmlns:a16="http://schemas.microsoft.com/office/drawing/2014/main" xmlns="" id="{A007E42C-6C58-484B-B9AD-718B01C15C7F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481497" y="3004011"/>
            <a:ext cx="2043785" cy="1139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rgbClr val="E96F23"/>
              </a:buClr>
            </a:pPr>
            <a:r>
              <a:rPr lang="fr-CA" sz="2000" dirty="0">
                <a:solidFill>
                  <a:srgbClr val="64645F"/>
                </a:solidFill>
                <a:latin typeface="Arial" panose="020B0604020202020204"/>
                <a:cs typeface="+mn-cs"/>
              </a:rPr>
              <a:t>Définition du </a:t>
            </a:r>
            <a:r>
              <a:rPr lang="fr-CA" sz="2000" dirty="0" smtClean="0">
                <a:solidFill>
                  <a:srgbClr val="64645F"/>
                </a:solidFill>
                <a:latin typeface="Arial" panose="020B0604020202020204"/>
                <a:cs typeface="+mn-cs"/>
              </a:rPr>
              <a:t>Descripteur CINAHL</a:t>
            </a:r>
            <a:endParaRPr lang="fr-CA" sz="2000" dirty="0">
              <a:solidFill>
                <a:srgbClr val="64645F"/>
              </a:solidFill>
              <a:latin typeface="Arial" panose="020B0604020202020204"/>
              <a:cs typeface="+mn-cs"/>
            </a:endParaRPr>
          </a:p>
        </p:txBody>
      </p: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xmlns="" id="{376A3C99-00AA-41EF-BBF5-C5088DF4A782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3275281" y="2988786"/>
            <a:ext cx="2206217" cy="2096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rgbClr val="E96F23"/>
              </a:buClr>
            </a:pPr>
            <a:r>
              <a:rPr lang="fr-CA" sz="2000" dirty="0" smtClean="0">
                <a:solidFill>
                  <a:srgbClr val="64645F"/>
                </a:solidFill>
                <a:latin typeface="Arial" panose="020B0604020202020204"/>
                <a:cs typeface="+mn-cs"/>
              </a:rPr>
              <a:t>Transformer le(s</a:t>
            </a:r>
            <a:r>
              <a:rPr lang="fr-CA" sz="2000" dirty="0">
                <a:solidFill>
                  <a:srgbClr val="64645F"/>
                </a:solidFill>
                <a:latin typeface="Arial" panose="020B0604020202020204"/>
                <a:cs typeface="+mn-cs"/>
              </a:rPr>
              <a:t>) terme(s) sélectionné(s</a:t>
            </a:r>
            <a:r>
              <a:rPr lang="fr-CA" sz="2000" dirty="0" smtClean="0">
                <a:solidFill>
                  <a:srgbClr val="64645F"/>
                </a:solidFill>
                <a:latin typeface="Arial" panose="020B0604020202020204"/>
                <a:cs typeface="+mn-cs"/>
              </a:rPr>
              <a:t>) en concept majeur</a:t>
            </a:r>
          </a:p>
          <a:p>
            <a:pPr algn="ctr"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rgbClr val="E96F23"/>
              </a:buClr>
            </a:pPr>
            <a:r>
              <a:rPr lang="fr-CA" sz="2000" b="1" dirty="0">
                <a:solidFill>
                  <a:schemeClr val="accent3"/>
                </a:solidFill>
                <a:latin typeface="Arial" panose="020B0604020202020204"/>
              </a:rPr>
              <a:t>MM Pain</a:t>
            </a:r>
          </a:p>
          <a:p>
            <a:pPr algn="ctr"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rgbClr val="E96F23"/>
              </a:buClr>
            </a:pPr>
            <a:endParaRPr lang="fr-CA" sz="2000" dirty="0">
              <a:solidFill>
                <a:srgbClr val="64645F"/>
              </a:solidFill>
              <a:latin typeface="Arial" panose="020B0604020202020204"/>
              <a:cs typeface="+mn-cs"/>
            </a:endParaRP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xmlns="" id="{91972200-30A5-4BAE-99E1-CFDD9124B288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010652" y="2988786"/>
            <a:ext cx="2206217" cy="2096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rgbClr val="E96F23"/>
              </a:buClr>
            </a:pPr>
            <a:r>
              <a:rPr lang="fr-CA" sz="2000" dirty="0">
                <a:solidFill>
                  <a:srgbClr val="64645F"/>
                </a:solidFill>
                <a:latin typeface="Arial" panose="020B0604020202020204"/>
                <a:cs typeface="+mn-cs"/>
              </a:rPr>
              <a:t>Exploser le(s) terme(s) sélectionné(s</a:t>
            </a:r>
            <a:r>
              <a:rPr lang="fr-CA" sz="2000" dirty="0" smtClean="0">
                <a:solidFill>
                  <a:srgbClr val="64645F"/>
                </a:solidFill>
                <a:latin typeface="Arial" panose="020B0604020202020204"/>
                <a:cs typeface="+mn-cs"/>
              </a:rPr>
              <a:t>)</a:t>
            </a:r>
            <a:endParaRPr lang="fr-CA" sz="2000" b="1" dirty="0" smtClean="0">
              <a:solidFill>
                <a:schemeClr val="accent3"/>
              </a:solidFill>
              <a:latin typeface="Arial" panose="020B0604020202020204"/>
            </a:endParaRPr>
          </a:p>
          <a:p>
            <a:pPr algn="ctr"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rgbClr val="E96F23"/>
              </a:buClr>
            </a:pPr>
            <a:r>
              <a:rPr lang="fr-CA" sz="2000" b="1" dirty="0" smtClean="0">
                <a:solidFill>
                  <a:schemeClr val="accent3"/>
                </a:solidFill>
                <a:latin typeface="Arial" panose="020B0604020202020204"/>
              </a:rPr>
              <a:t>MH</a:t>
            </a:r>
            <a:r>
              <a:rPr lang="fr-CA" sz="2000" dirty="0" smtClean="0">
                <a:solidFill>
                  <a:srgbClr val="64645F"/>
                </a:solidFill>
                <a:latin typeface="Arial" panose="020B0604020202020204"/>
              </a:rPr>
              <a:t> </a:t>
            </a:r>
            <a:r>
              <a:rPr lang="fr-CA" sz="2000" b="1" dirty="0">
                <a:solidFill>
                  <a:schemeClr val="accent3"/>
                </a:solidFill>
                <a:latin typeface="Arial" panose="020B0604020202020204"/>
              </a:rPr>
              <a:t>Pain+</a:t>
            </a:r>
          </a:p>
          <a:p>
            <a:pPr algn="ctr"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rgbClr val="E96F23"/>
              </a:buClr>
            </a:pPr>
            <a:endParaRPr lang="fr-CA" sz="2000" dirty="0">
              <a:solidFill>
                <a:srgbClr val="64645F"/>
              </a:solidFill>
              <a:latin typeface="Arial" panose="020B0604020202020204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5348" y="2712596"/>
            <a:ext cx="276190" cy="27619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99554" y="2712596"/>
            <a:ext cx="247619" cy="238095"/>
          </a:xfrm>
          <a:prstGeom prst="rect">
            <a:avLst/>
          </a:prstGeom>
        </p:spPr>
      </p:pic>
      <p:sp>
        <p:nvSpPr>
          <p:cNvPr id="14" name="Espace réservé du texte 21">
            <a:extLst>
              <a:ext uri="{FF2B5EF4-FFF2-40B4-BE49-F238E27FC236}">
                <a16:creationId xmlns:a16="http://schemas.microsoft.com/office/drawing/2014/main" xmlns="" id="{A007E42C-6C58-484B-B9AD-718B01C15C7F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7718605" y="3004011"/>
            <a:ext cx="2864301" cy="3562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rgbClr val="E96F23"/>
              </a:buClr>
            </a:pPr>
            <a:r>
              <a:rPr lang="fr-CA" sz="2000" b="1" dirty="0" smtClean="0">
                <a:solidFill>
                  <a:schemeClr val="accent3"/>
                </a:solidFill>
                <a:latin typeface="Arial" panose="020B0604020202020204"/>
                <a:cs typeface="+mn-cs"/>
              </a:rPr>
              <a:t>(1)</a:t>
            </a:r>
            <a:r>
              <a:rPr lang="fr-CA" sz="2000" dirty="0" smtClean="0">
                <a:solidFill>
                  <a:srgbClr val="64645F"/>
                </a:solidFill>
                <a:latin typeface="Arial" panose="020B0604020202020204"/>
                <a:cs typeface="+mn-cs"/>
              </a:rPr>
              <a:t> Chercher uniquement </a:t>
            </a:r>
            <a:r>
              <a:rPr lang="fr-CA" sz="2000" dirty="0">
                <a:solidFill>
                  <a:srgbClr val="64645F"/>
                </a:solidFill>
                <a:latin typeface="Arial" panose="020B0604020202020204"/>
              </a:rPr>
              <a:t>le(s) terme(s) sélectionné(s</a:t>
            </a:r>
            <a:r>
              <a:rPr lang="fr-CA" sz="2000" dirty="0" smtClean="0">
                <a:solidFill>
                  <a:srgbClr val="64645F"/>
                </a:solidFill>
                <a:latin typeface="Arial" panose="020B0604020202020204"/>
              </a:rPr>
              <a:t>)</a:t>
            </a:r>
          </a:p>
          <a:p>
            <a:pPr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rgbClr val="E96F23"/>
              </a:buClr>
            </a:pPr>
            <a:r>
              <a:rPr lang="fr-CA" sz="2000" b="1" dirty="0">
                <a:solidFill>
                  <a:schemeClr val="accent3"/>
                </a:solidFill>
                <a:latin typeface="Arial" panose="020B0604020202020204"/>
              </a:rPr>
              <a:t>MH</a:t>
            </a:r>
            <a:r>
              <a:rPr lang="fr-CA" sz="2000" dirty="0">
                <a:solidFill>
                  <a:srgbClr val="64645F"/>
                </a:solidFill>
                <a:latin typeface="Arial" panose="020B0604020202020204"/>
              </a:rPr>
              <a:t> </a:t>
            </a:r>
            <a:r>
              <a:rPr lang="fr-CA" sz="2000" b="1" dirty="0" smtClean="0">
                <a:solidFill>
                  <a:schemeClr val="accent3"/>
                </a:solidFill>
                <a:latin typeface="Arial" panose="020B0604020202020204"/>
              </a:rPr>
              <a:t>Pain</a:t>
            </a:r>
            <a:endParaRPr lang="fr-CA" sz="2000" dirty="0" smtClean="0">
              <a:solidFill>
                <a:srgbClr val="64645F"/>
              </a:solidFill>
              <a:latin typeface="Arial" panose="020B0604020202020204"/>
            </a:endParaRPr>
          </a:p>
          <a:p>
            <a:pPr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rgbClr val="E96F23"/>
              </a:buClr>
            </a:pPr>
            <a:r>
              <a:rPr lang="fr-CA" sz="2000" b="1" dirty="0" smtClean="0">
                <a:solidFill>
                  <a:schemeClr val="accent3"/>
                </a:solidFill>
                <a:latin typeface="Arial" panose="020B0604020202020204"/>
              </a:rPr>
              <a:t>(2) </a:t>
            </a:r>
            <a:r>
              <a:rPr lang="fr-CA" sz="2000" dirty="0" smtClean="0">
                <a:solidFill>
                  <a:srgbClr val="64645F"/>
                </a:solidFill>
                <a:latin typeface="Arial" panose="020B0604020202020204"/>
              </a:rPr>
              <a:t>Donne accès aux sous-descripteurs</a:t>
            </a:r>
          </a:p>
          <a:p>
            <a:pPr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rgbClr val="E96F23"/>
              </a:buClr>
            </a:pPr>
            <a:r>
              <a:rPr lang="fr-CA" sz="2000" b="1" dirty="0">
                <a:solidFill>
                  <a:schemeClr val="accent3"/>
                </a:solidFill>
                <a:latin typeface="Arial" panose="020B0604020202020204"/>
              </a:rPr>
              <a:t>MH "Pain/BL"</a:t>
            </a:r>
          </a:p>
          <a:p>
            <a:pPr algn="ctr">
              <a:lnSpc>
                <a:spcPct val="100000"/>
              </a:lnSpc>
              <a:spcBef>
                <a:spcPts val="1400"/>
              </a:spcBef>
              <a:spcAft>
                <a:spcPts val="300"/>
              </a:spcAft>
              <a:buClr>
                <a:srgbClr val="E96F23"/>
              </a:buClr>
            </a:pPr>
            <a:endParaRPr lang="fr-CA" sz="2000" dirty="0">
              <a:solidFill>
                <a:srgbClr val="64645F"/>
              </a:solidFill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4154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7000" y="1668379"/>
            <a:ext cx="7580045" cy="518962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Structure</a:t>
            </a:r>
            <a:endParaRPr lang="fr-CA" dirty="0"/>
          </a:p>
        </p:txBody>
      </p:sp>
      <p:sp>
        <p:nvSpPr>
          <p:cNvPr id="6" name="Espace réservé du texte 21">
            <a:extLst>
              <a:ext uri="{FF2B5EF4-FFF2-40B4-BE49-F238E27FC236}">
                <a16:creationId xmlns:a16="http://schemas.microsoft.com/office/drawing/2014/main" xmlns="" id="{CFEBFE8F-6F08-493C-9E66-E6B0A62F668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631349" y="1668379"/>
            <a:ext cx="990832" cy="368603"/>
          </a:xfrm>
          <a:prstGeom prst="rect">
            <a:avLst/>
          </a:prstGeom>
          <a:gradFill flip="none" rotWithShape="1">
            <a:gsLst>
              <a:gs pos="0">
                <a:srgbClr val="ED7D31">
                  <a:shade val="30000"/>
                  <a:satMod val="115000"/>
                </a:srgbClr>
              </a:gs>
              <a:gs pos="50000">
                <a:srgbClr val="ED7D31">
                  <a:shade val="67500"/>
                  <a:satMod val="115000"/>
                </a:srgbClr>
              </a:gs>
              <a:gs pos="100000">
                <a:srgbClr val="ED7D31"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Title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</a:t>
            </a:r>
            <a:r>
              <a:rPr kumimoji="0" lang="fr-C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</a:t>
            </a:r>
            <a:r>
              <a:rPr kumimoji="0" lang="fr-C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TI</a:t>
            </a:r>
            <a:endParaRPr kumimoji="0" lang="fr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Espace réservé du texte 21">
            <a:extLst>
              <a:ext uri="{FF2B5EF4-FFF2-40B4-BE49-F238E27FC236}">
                <a16:creationId xmlns:a16="http://schemas.microsoft.com/office/drawing/2014/main" xmlns="" id="{D62FD1A4-DD0E-44DA-948E-54E8A87F7DA9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807243" y="4521898"/>
            <a:ext cx="2602370" cy="392531"/>
          </a:xfrm>
          <a:prstGeom prst="rect">
            <a:avLst/>
          </a:prstGeom>
          <a:gradFill flip="none" rotWithShape="1">
            <a:gsLst>
              <a:gs pos="0">
                <a:srgbClr val="ED7D31">
                  <a:shade val="30000"/>
                  <a:satMod val="115000"/>
                </a:srgbClr>
              </a:gs>
              <a:gs pos="50000">
                <a:srgbClr val="ED7D31">
                  <a:shade val="67500"/>
                  <a:satMod val="115000"/>
                </a:srgbClr>
              </a:gs>
              <a:gs pos="100000">
                <a:srgbClr val="ED7D31"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Descripteurs CINAHL: MH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8" name="Accolade ouvrante 7">
            <a:extLst>
              <a:ext uri="{FF2B5EF4-FFF2-40B4-BE49-F238E27FC236}">
                <a16:creationId xmlns:a16="http://schemas.microsoft.com/office/drawing/2014/main" xmlns="" id="{9BF9CB28-36CA-4479-9844-CE319CA3AE9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>
            <a:off x="6096000" y="4263189"/>
            <a:ext cx="286107" cy="909950"/>
          </a:xfrm>
          <a:prstGeom prst="leftBrace">
            <a:avLst>
              <a:gd name="adj1" fmla="val 0"/>
              <a:gd name="adj2" fmla="val 50000"/>
            </a:avLst>
          </a:prstGeom>
          <a:noFill/>
          <a:ln w="571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texte 21">
            <a:extLst>
              <a:ext uri="{FF2B5EF4-FFF2-40B4-BE49-F238E27FC236}">
                <a16:creationId xmlns:a16="http://schemas.microsoft.com/office/drawing/2014/main" xmlns="" id="{F9A2BB77-3EF2-46E4-A4FA-FF8D4EE972A0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9204619" y="5920274"/>
            <a:ext cx="1354575" cy="338052"/>
          </a:xfrm>
          <a:prstGeom prst="rect">
            <a:avLst/>
          </a:prstGeom>
          <a:gradFill flip="none" rotWithShape="1">
            <a:gsLst>
              <a:gs pos="0">
                <a:srgbClr val="ED7D31">
                  <a:shade val="30000"/>
                  <a:satMod val="115000"/>
                </a:srgbClr>
              </a:gs>
              <a:gs pos="50000">
                <a:srgbClr val="ED7D31">
                  <a:shade val="67500"/>
                  <a:satMod val="115000"/>
                </a:srgbClr>
              </a:gs>
              <a:gs pos="100000">
                <a:srgbClr val="ED7D31"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Abstract: </a:t>
            </a:r>
            <a:r>
              <a:rPr kumimoji="0" lang="fr-C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</a:t>
            </a:r>
            <a:r>
              <a:rPr kumimoji="0" lang="fr-C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AB</a:t>
            </a:r>
            <a:endParaRPr kumimoji="0" lang="fr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9023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Les opérateurs booléens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chemeClr val="accent1"/>
                </a:solidFill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/>
              <a:t>De proximité</a:t>
            </a:r>
          </a:p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accent1"/>
                </a:solidFill>
              </a:rPr>
              <a:t>/</a:t>
            </a:r>
            <a:r>
              <a:rPr lang="fr-CA" dirty="0">
                <a:solidFill>
                  <a:schemeClr val="accent2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chemeClr val="bg2">
                    <a:lumMod val="50000"/>
                  </a:schemeClr>
                </a:solidFill>
              </a:rPr>
              <a:pPr/>
              <a:t>85</a:t>
            </a:fld>
            <a:endParaRPr lang="fr-CA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xmlns="" id="{C8FE6CA2-ECE6-4EBD-8809-AF00185678A9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26939017"/>
              </p:ext>
            </p:extLst>
          </p:nvPr>
        </p:nvGraphicFramePr>
        <p:xfrm>
          <a:off x="2877686" y="2434894"/>
          <a:ext cx="5636528" cy="2164080"/>
        </p:xfrm>
        <a:graphic>
          <a:graphicData uri="http://schemas.openxmlformats.org/drawingml/2006/table">
            <a:tbl>
              <a:tblPr firstRow="1" bandRow="1"/>
              <a:tblGrid>
                <a:gridCol w="56365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buFont typeface="+mj-lt"/>
                        <a:buNone/>
                      </a:pPr>
                      <a:r>
                        <a:rPr lang="fr-CA" sz="4400" b="1" kern="1200" dirty="0" err="1" smtClean="0">
                          <a:solidFill>
                            <a:srgbClr val="0070C0"/>
                          </a:solidFill>
                          <a:latin typeface="+mj-lt"/>
                          <a:ea typeface="+mn-ea"/>
                          <a:cs typeface="+mn-cs"/>
                        </a:rPr>
                        <a:t>Nn</a:t>
                      </a:r>
                      <a:endParaRPr lang="fr-CA" sz="4400" b="1" kern="1200" dirty="0">
                        <a:solidFill>
                          <a:srgbClr val="0070C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L’ordre d’apparition interchangeable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CA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N-1 mot entre chaque concept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5A5A5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TI ("</a:t>
                      </a:r>
                      <a:r>
                        <a:rPr lang="en-US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Literacy" </a:t>
                      </a:r>
                      <a:r>
                        <a:rPr lang="en-US" sz="20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N2</a:t>
                      </a:r>
                      <a:r>
                        <a:rPr lang="en-US" sz="200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("health" OR "adult" OR "screener"))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34173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Les symboles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chemeClr val="accent1"/>
                </a:solidFill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accent1"/>
                </a:solidFill>
              </a:rPr>
              <a:t>/</a:t>
            </a:r>
            <a:r>
              <a:rPr lang="fr-CA" dirty="0">
                <a:solidFill>
                  <a:schemeClr val="accent2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chemeClr val="bg2">
                    <a:lumMod val="50000"/>
                  </a:schemeClr>
                </a:solidFill>
              </a:rPr>
              <a:pPr/>
              <a:t>86</a:t>
            </a:fld>
            <a:endParaRPr lang="fr-CA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xmlns="" id="{C131DB78-234C-4D31-913A-2739628D9546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66086" y="2910565"/>
            <a:ext cx="90363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pPr>
              <a:spcBef>
                <a:spcPts val="1200"/>
              </a:spcBef>
              <a:spcAft>
                <a:spcPts val="300"/>
              </a:spcAft>
              <a:buClr>
                <a:schemeClr val="accent1"/>
              </a:buClr>
              <a:defRPr/>
            </a:pPr>
            <a:r>
              <a:rPr lang="fr-CA" sz="2000" b="1" dirty="0">
                <a:solidFill>
                  <a:schemeClr val="accent4"/>
                </a:solidFill>
                <a:latin typeface="+mn-lt"/>
                <a:ea typeface="+mn-ea"/>
              </a:rPr>
              <a:t>Masque </a:t>
            </a:r>
            <a:r>
              <a:rPr lang="fr-CA" sz="2000" dirty="0">
                <a:solidFill>
                  <a:schemeClr val="accent4"/>
                </a:solidFill>
                <a:latin typeface="+mn-lt"/>
                <a:ea typeface="+mn-ea"/>
              </a:rPr>
              <a:t>: placé au milieu ou à la fin d’un terme, il permet de remplacer un ou zéro caractère.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82E6C84E-10F2-4B17-9CE2-58A1B6C9ED21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66085" y="3669029"/>
            <a:ext cx="72287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CA" sz="2000" i="1" dirty="0" err="1">
                <a:solidFill>
                  <a:schemeClr val="accent4"/>
                </a:solidFill>
              </a:rPr>
              <a:t>Organi</a:t>
            </a:r>
            <a:r>
              <a:rPr lang="fr-CA" sz="2000" b="1" i="1" dirty="0" err="1">
                <a:solidFill>
                  <a:srgbClr val="0070C0"/>
                </a:solidFill>
              </a:rPr>
              <a:t>?</a:t>
            </a:r>
            <a:r>
              <a:rPr lang="fr-CA" sz="2000" i="1" dirty="0" err="1">
                <a:solidFill>
                  <a:schemeClr val="accent4"/>
                </a:solidFill>
              </a:rPr>
              <a:t>ation</a:t>
            </a:r>
            <a:r>
              <a:rPr lang="fr-CA" sz="2000" i="1" dirty="0">
                <a:solidFill>
                  <a:schemeClr val="accent4"/>
                </a:solidFill>
              </a:rPr>
              <a:t> permet de repêcher organi</a:t>
            </a:r>
            <a:r>
              <a:rPr lang="fr-CA" sz="2000" i="1" u="sng" dirty="0">
                <a:solidFill>
                  <a:schemeClr val="accent4"/>
                </a:solidFill>
              </a:rPr>
              <a:t>s</a:t>
            </a:r>
            <a:r>
              <a:rPr lang="fr-CA" sz="2000" i="1" dirty="0">
                <a:solidFill>
                  <a:schemeClr val="accent4"/>
                </a:solidFill>
              </a:rPr>
              <a:t>ation et </a:t>
            </a:r>
            <a:r>
              <a:rPr lang="fr-CA" sz="2000" i="1" dirty="0" err="1">
                <a:solidFill>
                  <a:schemeClr val="accent4"/>
                </a:solidFill>
              </a:rPr>
              <a:t>organi</a:t>
            </a:r>
            <a:r>
              <a:rPr lang="fr-CA" sz="2000" i="1" u="sng" dirty="0" err="1">
                <a:solidFill>
                  <a:schemeClr val="accent4"/>
                </a:solidFill>
              </a:rPr>
              <a:t>z</a:t>
            </a:r>
            <a:r>
              <a:rPr lang="fr-CA" sz="2000" i="1" dirty="0" err="1">
                <a:solidFill>
                  <a:schemeClr val="accent4"/>
                </a:solidFill>
              </a:rPr>
              <a:t>ation</a:t>
            </a:r>
            <a:r>
              <a:rPr lang="fr-CA" sz="2000" i="1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7A9DD9EC-5219-4FE2-8AEB-BF86EE3F524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418402" y="2321648"/>
            <a:ext cx="928860" cy="22159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CA" sz="13800" b="1" dirty="0" smtClean="0">
                <a:solidFill>
                  <a:srgbClr val="0070C0"/>
                </a:solidFill>
              </a:rPr>
              <a:t>?</a:t>
            </a:r>
            <a:endParaRPr lang="fr-CA" sz="13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1224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Champs et syntaxes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87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698841"/>
              </p:ext>
            </p:extLst>
          </p:nvPr>
        </p:nvGraphicFramePr>
        <p:xfrm>
          <a:off x="838200" y="2049946"/>
          <a:ext cx="10515600" cy="187234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43400"/>
                <a:gridCol w="6172200"/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2400" dirty="0" smtClean="0"/>
                        <a:t>Vocabulaire</a:t>
                      </a:r>
                      <a:r>
                        <a:rPr lang="fr-CA" sz="2400" baseline="0" dirty="0" smtClean="0"/>
                        <a:t> contrôlé</a:t>
                      </a:r>
                      <a:endParaRPr lang="fr-CA" sz="2400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A" sz="2000" b="1" i="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Calibri" pitchFamily="34" charset="0"/>
                        </a:rPr>
                        <a:t>MH</a:t>
                      </a: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Titre</a:t>
                      </a:r>
                      <a:endParaRPr lang="fr-CA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TI</a:t>
                      </a:r>
                      <a:endParaRPr lang="fr-CA" sz="20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74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Résumé</a:t>
                      </a:r>
                      <a:endParaRPr lang="fr-CA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AB</a:t>
                      </a: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Mots-clefs des auteurs</a:t>
                      </a: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fr-CA" sz="20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303831"/>
              </p:ext>
            </p:extLst>
          </p:nvPr>
        </p:nvGraphicFramePr>
        <p:xfrm>
          <a:off x="838200" y="4399862"/>
          <a:ext cx="10515600" cy="914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43400"/>
                <a:gridCol w="6172200"/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2400" dirty="0" smtClean="0"/>
                        <a:t>Exemple 1</a:t>
                      </a:r>
                      <a:endParaRPr lang="fr-CA" sz="2400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MH</a:t>
                      </a:r>
                      <a:r>
                        <a:rPr lang="fr-CA" sz="2000" b="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2000" b="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Terme</a:t>
                      </a:r>
                      <a:r>
                        <a:rPr lang="fr-CA" sz="2000" b="1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2000" b="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OR </a:t>
                      </a:r>
                      <a:r>
                        <a:rPr lang="fr-CA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TI</a:t>
                      </a:r>
                      <a:r>
                        <a:rPr lang="fr-CA" sz="2000" b="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Terme</a:t>
                      </a:r>
                      <a:r>
                        <a:rPr lang="fr-CA" sz="2000" b="0" kern="1200" baseline="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OR </a:t>
                      </a:r>
                      <a:r>
                        <a:rPr lang="fr-CA" sz="2000" b="1" kern="1200" baseline="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AB</a:t>
                      </a:r>
                      <a:r>
                        <a:rPr lang="fr-CA" sz="2000" b="0" kern="1200" baseline="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Terme</a:t>
                      </a:r>
                      <a:endParaRPr lang="fr-CA" sz="2000" b="1" kern="1200" dirty="0" smtClean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A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Exemple 2</a:t>
                      </a:r>
                      <a:endParaRPr lang="fr-CA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MH</a:t>
                      </a:r>
                      <a:r>
                        <a:rPr lang="en-US" sz="2000" b="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Child</a:t>
                      </a:r>
                      <a:r>
                        <a:rPr lang="en-US" sz="2000" b="1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OR </a:t>
                      </a:r>
                      <a:r>
                        <a:rPr lang="en-US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TI</a:t>
                      </a:r>
                      <a:r>
                        <a:rPr lang="en-US" sz="2000" b="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Child* OR </a:t>
                      </a:r>
                      <a:r>
                        <a:rPr lang="en-US" sz="20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AB</a:t>
                      </a:r>
                      <a:r>
                        <a:rPr lang="en-US" sz="2000" b="0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Child*</a:t>
                      </a:r>
                      <a:endParaRPr lang="en-US" sz="2000" b="1" kern="1200" dirty="0" smtClean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777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405690" y="266199"/>
            <a:ext cx="5130800" cy="1225717"/>
          </a:xfrm>
        </p:spPr>
        <p:txBody>
          <a:bodyPr/>
          <a:lstStyle/>
          <a:p>
            <a:r>
              <a:rPr lang="fr-CA" dirty="0"/>
              <a:t>Merci !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690" y="1491916"/>
            <a:ext cx="6096000" cy="172354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sz="2400" b="1" dirty="0"/>
              <a:t>Frédéric Bergeron</a:t>
            </a:r>
            <a:r>
              <a:rPr lang="fr-CA" sz="2400" dirty="0"/>
              <a:t>, M.S.I.</a:t>
            </a:r>
            <a:br>
              <a:rPr lang="fr-CA" sz="2400" dirty="0"/>
            </a:br>
            <a:r>
              <a:rPr lang="fr-CA" sz="2400" dirty="0">
                <a:hlinkClick r:id="rId3"/>
              </a:rPr>
              <a:t>frederic.bergeron@bibl.ulaval.ca</a:t>
            </a:r>
            <a:endParaRPr lang="fr-CA" sz="2400" dirty="0"/>
          </a:p>
          <a:p>
            <a:r>
              <a:rPr lang="fr-CA" b="1" dirty="0"/>
              <a:t>Bibliothèque pavillon Vachon</a:t>
            </a:r>
          </a:p>
          <a:p>
            <a:pPr lvl="1"/>
            <a:r>
              <a:rPr lang="fr-CA" dirty="0"/>
              <a:t>Bureau 1018-B</a:t>
            </a:r>
          </a:p>
          <a:p>
            <a:pPr lvl="1"/>
            <a:r>
              <a:rPr lang="fr-CA" dirty="0"/>
              <a:t>418 656-2131, poste 406450 </a:t>
            </a:r>
          </a:p>
        </p:txBody>
      </p:sp>
      <p:pic>
        <p:nvPicPr>
          <p:cNvPr id="4" name="Picture 4" descr="Microsoft Teams -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417" y="3618966"/>
            <a:ext cx="1095709" cy="109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mment enregistrer une réunion zoom avec ou sans l'autorisation de l'hôte  – Ease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545" y="3618966"/>
            <a:ext cx="1542289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830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Les symboles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Bibliothèque de l’Université Laval </a:t>
            </a:r>
            <a:r>
              <a:rPr lang="fr-CA" b="1" dirty="0">
                <a:solidFill>
                  <a:srgbClr val="E96F23"/>
                </a:solidFill>
                <a:ea typeface="Source Sans Pro Light" panose="020B0403030403020204" pitchFamily="34" charset="0"/>
                <a:cs typeface="Arial" panose="020B0604020202020204" pitchFamily="34" charset="0"/>
              </a:rPr>
              <a:t>&gt;</a:t>
            </a:r>
            <a:endParaRPr lang="fr-CA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/>
              <a:t>Pour gagner du temps et de la </a:t>
            </a:r>
            <a:r>
              <a:rPr lang="fr-CA" dirty="0" smtClean="0"/>
              <a:t>précision</a:t>
            </a:r>
            <a:endParaRPr lang="fr-CA" dirty="0"/>
          </a:p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rgbClr val="E96F23"/>
                </a:solidFill>
              </a:rPr>
              <a:t>/</a:t>
            </a:r>
            <a:r>
              <a:rPr lang="fr-CA" dirty="0">
                <a:solidFill>
                  <a:srgbClr val="BD252B"/>
                </a:solidFill>
              </a:rPr>
              <a:t> </a:t>
            </a:r>
            <a:fld id="{4E01775E-5B3F-4228-9482-929D37EC1B9C}" type="slidenum">
              <a:rPr lang="fr-CA" b="1" smtClean="0">
                <a:solidFill>
                  <a:srgbClr val="E7E6E6">
                    <a:lumMod val="50000"/>
                  </a:srgbClr>
                </a:solidFill>
              </a:rPr>
              <a:pPr/>
              <a:t>9</a:t>
            </a:fld>
            <a:endParaRPr lang="fr-CA" b="1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="" xmlns:a16="http://schemas.microsoft.com/office/drawing/2014/main" id="{388253C9-8C4D-43BC-A3F7-F0C4AA9A380A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317459" y="2575734"/>
            <a:ext cx="903634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pPr>
              <a:spcBef>
                <a:spcPts val="1200"/>
              </a:spcBef>
              <a:spcAft>
                <a:spcPts val="300"/>
              </a:spcAft>
              <a:buClr>
                <a:srgbClr val="E96F23"/>
              </a:buClr>
              <a:defRPr/>
            </a:pPr>
            <a:r>
              <a:rPr lang="fr-CA" sz="2000" b="1" dirty="0">
                <a:solidFill>
                  <a:srgbClr val="64645F"/>
                </a:solidFill>
                <a:latin typeface="Arial" panose="020B0604020202020204"/>
              </a:rPr>
              <a:t>Troncature : </a:t>
            </a:r>
            <a:r>
              <a:rPr lang="fr-CA" sz="2000" dirty="0">
                <a:solidFill>
                  <a:srgbClr val="64645F"/>
                </a:solidFill>
                <a:latin typeface="Arial" panose="020B0604020202020204"/>
              </a:rPr>
              <a:t>placée à la fin d’un terme, elle permet de repérer toutes les terminaisons possibles de ce terme.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="" xmlns:a16="http://schemas.microsoft.com/office/drawing/2014/main" id="{EFD527DB-C68D-482D-B47E-00017345BCD2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17459" y="3334153"/>
            <a:ext cx="58867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CA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Child* </a:t>
            </a:r>
            <a:r>
              <a:rPr lang="fr-CA" sz="1600" dirty="0">
                <a:solidFill>
                  <a:srgbClr val="64645F"/>
                </a:solidFill>
              </a:rPr>
              <a:t>permet de repêcher </a:t>
            </a:r>
            <a:r>
              <a:rPr lang="fr-CA" sz="1600" dirty="0" err="1">
                <a:solidFill>
                  <a:srgbClr val="64645F"/>
                </a:solidFill>
              </a:rPr>
              <a:t>child</a:t>
            </a:r>
            <a:r>
              <a:rPr lang="fr-CA" sz="1600" dirty="0">
                <a:solidFill>
                  <a:srgbClr val="64645F"/>
                </a:solidFill>
              </a:rPr>
              <a:t>, </a:t>
            </a:r>
            <a:r>
              <a:rPr lang="fr-CA" sz="1600" dirty="0" err="1">
                <a:solidFill>
                  <a:srgbClr val="64645F"/>
                </a:solidFill>
              </a:rPr>
              <a:t>children</a:t>
            </a:r>
            <a:endParaRPr lang="fr-CA" sz="1600" dirty="0">
              <a:solidFill>
                <a:srgbClr val="64645F"/>
              </a:solidFill>
            </a:endParaRPr>
          </a:p>
        </p:txBody>
      </p:sp>
      <p:sp>
        <p:nvSpPr>
          <p:cNvPr id="11" name="ZoneTexte 23">
            <a:extLst>
              <a:ext uri="{FF2B5EF4-FFF2-40B4-BE49-F238E27FC236}">
                <a16:creationId xmlns="" xmlns:a16="http://schemas.microsoft.com/office/drawing/2014/main" id="{36F15376-D405-4017-B5C4-8CECBF7CD3E1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317459" y="4169654"/>
            <a:ext cx="94725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pPr>
              <a:spcBef>
                <a:spcPts val="1200"/>
              </a:spcBef>
              <a:spcAft>
                <a:spcPts val="300"/>
              </a:spcAft>
              <a:buClr>
                <a:srgbClr val="E96F23"/>
              </a:buClr>
              <a:defRPr/>
            </a:pPr>
            <a:r>
              <a:rPr lang="fr-CA" sz="2000" b="1" dirty="0">
                <a:solidFill>
                  <a:srgbClr val="64645F"/>
                </a:solidFill>
                <a:latin typeface="Arial" panose="020B0604020202020204"/>
              </a:rPr>
              <a:t>Guillemets: </a:t>
            </a:r>
            <a:r>
              <a:rPr lang="fr-CA" sz="2000" dirty="0">
                <a:solidFill>
                  <a:srgbClr val="64645F"/>
                </a:solidFill>
                <a:latin typeface="Arial" panose="020B0604020202020204"/>
              </a:rPr>
              <a:t>entourent une phrase, une expression ou une série de mots. Ils permettent de repérer une série de mots placée dans le même ordre d’apparition.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="" xmlns:a16="http://schemas.microsoft.com/office/drawing/2014/main" id="{560BEC04-DFCB-4ABB-8050-FD1E78AD62A5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317459" y="4927934"/>
            <a:ext cx="94093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CA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"High </a:t>
            </a:r>
            <a:r>
              <a:rPr lang="fr-CA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school</a:t>
            </a:r>
            <a:r>
              <a:rPr lang="fr-CA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fr-CA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students</a:t>
            </a:r>
            <a:r>
              <a:rPr lang="fr-CA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" </a:t>
            </a:r>
            <a:r>
              <a:rPr lang="fr-CA" sz="1600" dirty="0">
                <a:solidFill>
                  <a:srgbClr val="64645F"/>
                </a:solidFill>
              </a:rPr>
              <a:t>permet de repêcher ces mots tels qu’ils apparaissent dans le texte.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916B4EF4-026F-42E3-99F2-29B047DA774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07388" y="2175763"/>
            <a:ext cx="520226" cy="22159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fr-CA" sz="13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/>
              </a:rPr>
              <a:t>*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5BF0DAAD-6D1B-481C-8896-AC57D49B31E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024561" y="4143103"/>
            <a:ext cx="108588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fr-CA" sz="6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""</a:t>
            </a:r>
            <a:endParaRPr lang="fr-CA" sz="199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476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1_Thème Office">
  <a:themeElements>
    <a:clrScheme name="Gabarits">
      <a:dk1>
        <a:srgbClr val="3F3F3F"/>
      </a:dk1>
      <a:lt1>
        <a:sysClr val="window" lastClr="FFFFFF"/>
      </a:lt1>
      <a:dk2>
        <a:srgbClr val="25465D"/>
      </a:dk2>
      <a:lt2>
        <a:srgbClr val="E7E6E6"/>
      </a:lt2>
      <a:accent1>
        <a:srgbClr val="E96F23"/>
      </a:accent1>
      <a:accent2>
        <a:srgbClr val="BD252B"/>
      </a:accent2>
      <a:accent3>
        <a:srgbClr val="F7A90B"/>
      </a:accent3>
      <a:accent4>
        <a:srgbClr val="64645F"/>
      </a:accent4>
      <a:accent5>
        <a:srgbClr val="4590B1"/>
      </a:accent5>
      <a:accent6>
        <a:srgbClr val="25465D"/>
      </a:accent6>
      <a:hlink>
        <a:srgbClr val="E96F23"/>
      </a:hlink>
      <a:folHlink>
        <a:srgbClr val="4590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baritPPT_16-9_VF.potx" id="{67716A07-3AE2-4F9E-9392-4183D7E48D88}" vid="{49BC73F5-A81A-4757-9565-40C254399EAC}"/>
    </a:ext>
  </a:extLst>
</a:theme>
</file>

<file path=ppt/theme/theme2.xml><?xml version="1.0" encoding="utf-8"?>
<a:theme xmlns:a="http://schemas.openxmlformats.org/drawingml/2006/main" name="2_Thème Office">
  <a:themeElements>
    <a:clrScheme name="Gabarits">
      <a:dk1>
        <a:srgbClr val="3F3F3F"/>
      </a:dk1>
      <a:lt1>
        <a:sysClr val="window" lastClr="FFFFFF"/>
      </a:lt1>
      <a:dk2>
        <a:srgbClr val="25465D"/>
      </a:dk2>
      <a:lt2>
        <a:srgbClr val="E7E6E6"/>
      </a:lt2>
      <a:accent1>
        <a:srgbClr val="E96F23"/>
      </a:accent1>
      <a:accent2>
        <a:srgbClr val="BD252B"/>
      </a:accent2>
      <a:accent3>
        <a:srgbClr val="F7A90B"/>
      </a:accent3>
      <a:accent4>
        <a:srgbClr val="64645F"/>
      </a:accent4>
      <a:accent5>
        <a:srgbClr val="4590B1"/>
      </a:accent5>
      <a:accent6>
        <a:srgbClr val="25465D"/>
      </a:accent6>
      <a:hlink>
        <a:srgbClr val="E96F23"/>
      </a:hlink>
      <a:folHlink>
        <a:srgbClr val="4590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baritPPT_16-9_VF.potx" id="{67716A07-3AE2-4F9E-9392-4183D7E48D88}" vid="{49BC73F5-A81A-4757-9565-40C254399EAC}"/>
    </a:ext>
  </a:extLst>
</a:theme>
</file>

<file path=ppt/theme/theme3.xml><?xml version="1.0" encoding="utf-8"?>
<a:theme xmlns:a="http://schemas.openxmlformats.org/drawingml/2006/main" name="3_Thème Office">
  <a:themeElements>
    <a:clrScheme name="Gabarits">
      <a:dk1>
        <a:srgbClr val="3F3F3F"/>
      </a:dk1>
      <a:lt1>
        <a:sysClr val="window" lastClr="FFFFFF"/>
      </a:lt1>
      <a:dk2>
        <a:srgbClr val="25465D"/>
      </a:dk2>
      <a:lt2>
        <a:srgbClr val="E7E6E6"/>
      </a:lt2>
      <a:accent1>
        <a:srgbClr val="E96F23"/>
      </a:accent1>
      <a:accent2>
        <a:srgbClr val="BD252B"/>
      </a:accent2>
      <a:accent3>
        <a:srgbClr val="F7A90B"/>
      </a:accent3>
      <a:accent4>
        <a:srgbClr val="64645F"/>
      </a:accent4>
      <a:accent5>
        <a:srgbClr val="4590B1"/>
      </a:accent5>
      <a:accent6>
        <a:srgbClr val="25465D"/>
      </a:accent6>
      <a:hlink>
        <a:srgbClr val="E96F23"/>
      </a:hlink>
      <a:folHlink>
        <a:srgbClr val="4590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baritPPT_16-9_VF.potx" id="{67716A07-3AE2-4F9E-9392-4183D7E48D88}" vid="{49BC73F5-A81A-4757-9565-40C254399EAC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</TotalTime>
  <Words>3368</Words>
  <Application>Microsoft Office PowerPoint</Application>
  <PresentationFormat>Grand écran</PresentationFormat>
  <Paragraphs>828</Paragraphs>
  <Slides>88</Slides>
  <Notes>28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88</vt:i4>
      </vt:variant>
    </vt:vector>
  </HeadingPairs>
  <TitlesOfParts>
    <vt:vector size="100" baseType="lpstr">
      <vt:lpstr>Arial</vt:lpstr>
      <vt:lpstr>Arial Narrow</vt:lpstr>
      <vt:lpstr>Calibri</vt:lpstr>
      <vt:lpstr>Calibri Light</vt:lpstr>
      <vt:lpstr>Courier New</vt:lpstr>
      <vt:lpstr>Source Sans Pro Light</vt:lpstr>
      <vt:lpstr>Times New Roman</vt:lpstr>
      <vt:lpstr>Wingdings</vt:lpstr>
      <vt:lpstr>ヒラギノ角ゴ Pro W3</vt:lpstr>
      <vt:lpstr>1_Thème Office</vt:lpstr>
      <vt:lpstr>2_Thème Office</vt:lpstr>
      <vt:lpstr>3_Thème Office</vt:lpstr>
      <vt:lpstr>Recherche dans les bases de données bibliographiques</vt:lpstr>
      <vt:lpstr>Présentation PowerPoint</vt:lpstr>
      <vt:lpstr>Plan de la séance</vt:lpstr>
      <vt:lpstr>Différence entre vocabulaire libre et contrôlé </vt:lpstr>
      <vt:lpstr>Vocabulaire libre et vocabulaire contrôlé</vt:lpstr>
      <vt:lpstr>Vocabulaire libre</vt:lpstr>
      <vt:lpstr>Vocabulaire libre</vt:lpstr>
      <vt:lpstr>L’utilisation des synonymes</vt:lpstr>
      <vt:lpstr>Les symboles</vt:lpstr>
      <vt:lpstr>Les symboles</vt:lpstr>
      <vt:lpstr>Limites</vt:lpstr>
      <vt:lpstr>Limites</vt:lpstr>
      <vt:lpstr>Limites</vt:lpstr>
      <vt:lpstr>Vocabulaire contrôlé</vt:lpstr>
      <vt:lpstr>Vocabulaire contrôlé</vt:lpstr>
      <vt:lpstr>Vocabulaire contrôlé</vt:lpstr>
      <vt:lpstr>MeSH</vt:lpstr>
      <vt:lpstr>MeSH</vt:lpstr>
      <vt:lpstr>Vocabulaire contrôlé</vt:lpstr>
      <vt:lpstr>Vocabulaire contrôlé</vt:lpstr>
      <vt:lpstr>Limite</vt:lpstr>
      <vt:lpstr>Le délai d’indexation dans Pubmed</vt:lpstr>
      <vt:lpstr>Indexation et rétrospection</vt:lpstr>
      <vt:lpstr>Les étapes essentielles à la recherche documentaire </vt:lpstr>
      <vt:lpstr>Les étapes essentielles à la recherche documentaire </vt:lpstr>
      <vt:lpstr>1. Formuler sa question ou son énoncé de recherche</vt:lpstr>
      <vt:lpstr>1. Formuler sa question ou son énoncé de recherche</vt:lpstr>
      <vt:lpstr>1. Formuler sa question ou son énoncé de recherche</vt:lpstr>
      <vt:lpstr>2. Identifier les principaux concepts</vt:lpstr>
      <vt:lpstr>2. Identifier les principaux concepts</vt:lpstr>
      <vt:lpstr>2A. Identifier les principaux concepts</vt:lpstr>
      <vt:lpstr>3. Choisir les concepts qui seront utilisés pour la recherche documentaire</vt:lpstr>
      <vt:lpstr>3A. Portée des concepts</vt:lpstr>
      <vt:lpstr>3B. Plan de concepts</vt:lpstr>
      <vt:lpstr>4. Trouver le vocabulaire approprié</vt:lpstr>
      <vt:lpstr>4. Trouver le vocabulaire approprié</vt:lpstr>
      <vt:lpstr>5. Identifier les bases de données </vt:lpstr>
      <vt:lpstr>5A. Les bases de données et leur(s) spécialité(s)</vt:lpstr>
      <vt:lpstr>5B. Débuter sa recherche documentaire</vt:lpstr>
      <vt:lpstr>6. Formuler des équations de recherche</vt:lpstr>
      <vt:lpstr>6A. Les opérateurs booléens</vt:lpstr>
      <vt:lpstr>6B. Stratégie de recherche finale</vt:lpstr>
      <vt:lpstr>6C. Opérationnaliser la stratégie</vt:lpstr>
      <vt:lpstr>7. Évaluer les résultats</vt:lpstr>
      <vt:lpstr>7. Évaluer les résultats</vt:lpstr>
      <vt:lpstr>8. Documenter la recherche</vt:lpstr>
      <vt:lpstr>Présentation PowerPoint</vt:lpstr>
      <vt:lpstr>Medline OVID</vt:lpstr>
      <vt:lpstr>MeSH version OVID</vt:lpstr>
      <vt:lpstr>Structure</vt:lpstr>
      <vt:lpstr>Les opérateurs booléens</vt:lpstr>
      <vt:lpstr>Les symboles</vt:lpstr>
      <vt:lpstr>Champs et syntaxes</vt:lpstr>
      <vt:lpstr>Présentation PowerPoint</vt:lpstr>
      <vt:lpstr>PsycInfo OVID</vt:lpstr>
      <vt:lpstr>MeSH version OVID</vt:lpstr>
      <vt:lpstr>Structure</vt:lpstr>
      <vt:lpstr>Les opérateurs booléens</vt:lpstr>
      <vt:lpstr>Les symboles</vt:lpstr>
      <vt:lpstr>Champs et syntaxes</vt:lpstr>
      <vt:lpstr>Présentation PowerPoint</vt:lpstr>
      <vt:lpstr>Embase</vt:lpstr>
      <vt:lpstr>Emtree</vt:lpstr>
      <vt:lpstr>Structure</vt:lpstr>
      <vt:lpstr>Les opérateurs booléens</vt:lpstr>
      <vt:lpstr>Champs et syntaxes</vt:lpstr>
      <vt:lpstr>Présentation PowerPoint</vt:lpstr>
      <vt:lpstr>Web of Science</vt:lpstr>
      <vt:lpstr>Web of Science</vt:lpstr>
      <vt:lpstr>Structure</vt:lpstr>
      <vt:lpstr>Les opérateurs booléens</vt:lpstr>
      <vt:lpstr>Les symboles</vt:lpstr>
      <vt:lpstr>Champs et syntaxes</vt:lpstr>
      <vt:lpstr>Présentation PowerPoint</vt:lpstr>
      <vt:lpstr>Cochrane</vt:lpstr>
      <vt:lpstr>Cochrane</vt:lpstr>
      <vt:lpstr>MeSH version Cochrane</vt:lpstr>
      <vt:lpstr>Syntaxe et traduction</vt:lpstr>
      <vt:lpstr>Structure</vt:lpstr>
      <vt:lpstr>Champs et syntaxes</vt:lpstr>
      <vt:lpstr>Présentation PowerPoint</vt:lpstr>
      <vt:lpstr>CINAHL</vt:lpstr>
      <vt:lpstr>Descripteurs CINAHL</vt:lpstr>
      <vt:lpstr>Structure</vt:lpstr>
      <vt:lpstr>Les opérateurs booléens</vt:lpstr>
      <vt:lpstr>Les symboles</vt:lpstr>
      <vt:lpstr>Champs et syntaxes</vt:lpstr>
      <vt:lpstr>Merci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Frédéric Bergeron</dc:creator>
  <cp:lastModifiedBy>Frédéric Bergeron</cp:lastModifiedBy>
  <cp:revision>42</cp:revision>
  <dcterms:created xsi:type="dcterms:W3CDTF">2020-08-12T17:46:53Z</dcterms:created>
  <dcterms:modified xsi:type="dcterms:W3CDTF">2020-11-04T16:20:21Z</dcterms:modified>
</cp:coreProperties>
</file>