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40" r:id="rId1"/>
  </p:sldMasterIdLst>
  <p:notesMasterIdLst>
    <p:notesMasterId r:id="rId34"/>
  </p:notesMasterIdLst>
  <p:sldIdLst>
    <p:sldId id="256" r:id="rId2"/>
    <p:sldId id="258" r:id="rId3"/>
    <p:sldId id="259" r:id="rId4"/>
    <p:sldId id="264" r:id="rId5"/>
    <p:sldId id="265" r:id="rId6"/>
    <p:sldId id="266" r:id="rId7"/>
    <p:sldId id="307" r:id="rId8"/>
    <p:sldId id="310" r:id="rId9"/>
    <p:sldId id="314" r:id="rId10"/>
    <p:sldId id="295" r:id="rId11"/>
    <p:sldId id="268" r:id="rId12"/>
    <p:sldId id="278" r:id="rId13"/>
    <p:sldId id="290" r:id="rId14"/>
    <p:sldId id="291" r:id="rId15"/>
    <p:sldId id="315" r:id="rId16"/>
    <p:sldId id="303" r:id="rId17"/>
    <p:sldId id="304" r:id="rId18"/>
    <p:sldId id="316" r:id="rId19"/>
    <p:sldId id="298" r:id="rId20"/>
    <p:sldId id="313" r:id="rId21"/>
    <p:sldId id="308" r:id="rId22"/>
    <p:sldId id="309" r:id="rId23"/>
    <p:sldId id="293" r:id="rId24"/>
    <p:sldId id="311" r:id="rId25"/>
    <p:sldId id="263" r:id="rId26"/>
    <p:sldId id="289" r:id="rId27"/>
    <p:sldId id="306" r:id="rId28"/>
    <p:sldId id="281" r:id="rId29"/>
    <p:sldId id="282" r:id="rId30"/>
    <p:sldId id="312" r:id="rId31"/>
    <p:sldId id="286" r:id="rId32"/>
    <p:sldId id="305"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68" d="100"/>
          <a:sy n="68" d="100"/>
        </p:scale>
        <p:origin x="90" y="21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EA416D-9E52-4A18-9299-FE7560DBE41B}" type="datetimeFigureOut">
              <a:rPr lang="fr-CA" smtClean="0"/>
              <a:t>2019-10-03</a:t>
            </a:fld>
            <a:endParaRPr lang="fr-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CD4F22-6AB0-440D-8479-C4952E44CB65}" type="slidenum">
              <a:rPr lang="fr-CA" smtClean="0"/>
              <a:t>‹#›</a:t>
            </a:fld>
            <a:endParaRPr lang="fr-CA"/>
          </a:p>
        </p:txBody>
      </p:sp>
    </p:spTree>
    <p:extLst>
      <p:ext uri="{BB962C8B-B14F-4D97-AF65-F5344CB8AC3E}">
        <p14:creationId xmlns:p14="http://schemas.microsoft.com/office/powerpoint/2010/main" val="3747598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10"/>
          </p:nvPr>
        </p:nvSpPr>
        <p:spPr/>
        <p:txBody>
          <a:bodyPr/>
          <a:lstStyle/>
          <a:p>
            <a:fld id="{C5CD4F22-6AB0-440D-8479-C4952E44CB65}" type="slidenum">
              <a:rPr lang="fr-CA" smtClean="0"/>
              <a:t>3</a:t>
            </a:fld>
            <a:endParaRPr lang="fr-CA"/>
          </a:p>
        </p:txBody>
      </p:sp>
    </p:spTree>
    <p:extLst>
      <p:ext uri="{BB962C8B-B14F-4D97-AF65-F5344CB8AC3E}">
        <p14:creationId xmlns:p14="http://schemas.microsoft.com/office/powerpoint/2010/main" val="590300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10"/>
          </p:nvPr>
        </p:nvSpPr>
        <p:spPr/>
        <p:txBody>
          <a:bodyPr/>
          <a:lstStyle/>
          <a:p>
            <a:fld id="{7DF53739-C75F-4969-A57D-F487B564BA7F}" type="slidenum">
              <a:rPr lang="fr-CA" smtClean="0">
                <a:solidFill>
                  <a:prstClr val="black"/>
                </a:solidFill>
              </a:rPr>
              <a:pPr/>
              <a:t>8</a:t>
            </a:fld>
            <a:endParaRPr lang="fr-CA">
              <a:solidFill>
                <a:prstClr val="black"/>
              </a:solidFill>
            </a:endParaRPr>
          </a:p>
        </p:txBody>
      </p:sp>
    </p:spTree>
    <p:extLst>
      <p:ext uri="{BB962C8B-B14F-4D97-AF65-F5344CB8AC3E}">
        <p14:creationId xmlns:p14="http://schemas.microsoft.com/office/powerpoint/2010/main" val="2610321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1CF9A7A-DFFE-4D3C-852C-F49786454A27}" type="datetime1">
              <a:rPr lang="en-US" smtClean="0"/>
              <a:t>10/3/2019</a:t>
            </a:fld>
            <a:endParaRPr lang="en-US" dirty="0"/>
          </a:p>
        </p:txBody>
      </p:sp>
      <p:sp>
        <p:nvSpPr>
          <p:cNvPr id="5" name="Footer Placeholder 4"/>
          <p:cNvSpPr>
            <a:spLocks noGrp="1"/>
          </p:cNvSpPr>
          <p:nvPr>
            <p:ph type="ftr" sz="quarter" idx="11"/>
          </p:nvPr>
        </p:nvSpPr>
        <p:spPr/>
        <p:txBody>
          <a:bodyPr/>
          <a:lstStyle/>
          <a:p>
            <a:r>
              <a:rPr lang="fr-CA" smtClean="0"/>
              <a:t>La réalité des médecins oeuvrant en soins palliatifs, RQSPAL octobre 2019, Elisa Pucella MD</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179F245-0530-4502-8965-774E0208CF7A}" type="datetime1">
              <a:rPr lang="en-US" smtClean="0"/>
              <a:t>10/3/2019</a:t>
            </a:fld>
            <a:endParaRPr lang="en-US" dirty="0"/>
          </a:p>
        </p:txBody>
      </p:sp>
      <p:sp>
        <p:nvSpPr>
          <p:cNvPr id="8" name="Footer Placeholder 7"/>
          <p:cNvSpPr>
            <a:spLocks noGrp="1"/>
          </p:cNvSpPr>
          <p:nvPr>
            <p:ph type="ftr" sz="quarter" idx="11"/>
          </p:nvPr>
        </p:nvSpPr>
        <p:spPr/>
        <p:txBody>
          <a:bodyPr/>
          <a:lstStyle/>
          <a:p>
            <a:r>
              <a:rPr lang="fr-CA" smtClean="0"/>
              <a:t>La réalité des médecins oeuvrant en soins palliatifs, RQSPAL octobre 2019, Elisa Pucella MD</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8272F17-0427-401F-BFA3-8725E023537B}" type="datetime1">
              <a:rPr lang="en-US" smtClean="0"/>
              <a:t>10/3/2019</a:t>
            </a:fld>
            <a:endParaRPr lang="en-US" dirty="0"/>
          </a:p>
        </p:txBody>
      </p:sp>
      <p:sp>
        <p:nvSpPr>
          <p:cNvPr id="8" name="Footer Placeholder 7"/>
          <p:cNvSpPr>
            <a:spLocks noGrp="1"/>
          </p:cNvSpPr>
          <p:nvPr>
            <p:ph type="ftr" sz="quarter" idx="11"/>
          </p:nvPr>
        </p:nvSpPr>
        <p:spPr/>
        <p:txBody>
          <a:bodyPr/>
          <a:lstStyle/>
          <a:p>
            <a:r>
              <a:rPr lang="fr-CA" smtClean="0"/>
              <a:t>La réalité des médecins oeuvrant en soins palliatifs, RQSPAL octobre 2019, Elisa Pucella MD</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56AC3CA-5A41-4A7E-9F7E-DB017D84F5A2}" type="datetime1">
              <a:rPr lang="en-US" smtClean="0"/>
              <a:t>10/3/2019</a:t>
            </a:fld>
            <a:endParaRPr lang="en-US" dirty="0"/>
          </a:p>
        </p:txBody>
      </p:sp>
      <p:sp>
        <p:nvSpPr>
          <p:cNvPr id="5" name="Footer Placeholder 4"/>
          <p:cNvSpPr>
            <a:spLocks noGrp="1"/>
          </p:cNvSpPr>
          <p:nvPr>
            <p:ph type="ftr" sz="quarter" idx="11"/>
          </p:nvPr>
        </p:nvSpPr>
        <p:spPr/>
        <p:txBody>
          <a:bodyPr/>
          <a:lstStyle/>
          <a:p>
            <a:r>
              <a:rPr lang="fr-CA" smtClean="0"/>
              <a:t>La réalité des médecins oeuvrant en soins palliatifs, RQSPAL octobre 2019, Elisa Pucella MD</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67DF75-467E-457D-8EDB-9A25C78A7085}" type="datetime1">
              <a:rPr lang="en-US" smtClean="0"/>
              <a:t>10/3/2019</a:t>
            </a:fld>
            <a:endParaRPr lang="en-US" dirty="0"/>
          </a:p>
        </p:txBody>
      </p:sp>
      <p:sp>
        <p:nvSpPr>
          <p:cNvPr id="5" name="Footer Placeholder 4"/>
          <p:cNvSpPr>
            <a:spLocks noGrp="1"/>
          </p:cNvSpPr>
          <p:nvPr>
            <p:ph type="ftr" sz="quarter" idx="11"/>
          </p:nvPr>
        </p:nvSpPr>
        <p:spPr/>
        <p:txBody>
          <a:bodyPr/>
          <a:lstStyle/>
          <a:p>
            <a:r>
              <a:rPr lang="fr-CA" smtClean="0"/>
              <a:t>La réalité des médecins oeuvrant en soins palliatifs, RQSPAL octobre 2019, Elisa Pucella MD</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CBB229B2-C324-4B54-88E8-EA3719FB7D09}" type="datetime1">
              <a:rPr lang="en-US" smtClean="0"/>
              <a:t>10/3/2019</a:t>
            </a:fld>
            <a:endParaRPr lang="en-US" dirty="0"/>
          </a:p>
        </p:txBody>
      </p:sp>
      <p:sp>
        <p:nvSpPr>
          <p:cNvPr id="9" name="Footer Placeholder 8"/>
          <p:cNvSpPr>
            <a:spLocks noGrp="1"/>
          </p:cNvSpPr>
          <p:nvPr>
            <p:ph type="ftr" sz="quarter" idx="11"/>
          </p:nvPr>
        </p:nvSpPr>
        <p:spPr/>
        <p:txBody>
          <a:bodyPr/>
          <a:lstStyle/>
          <a:p>
            <a:r>
              <a:rPr lang="fr-CA" smtClean="0"/>
              <a:t>La réalité des médecins oeuvrant en soins palliatifs, RQSPAL octobre 2019, Elisa Pucella MD</a:t>
            </a:r>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23E5BBFD-5CCF-4696-98CE-08B2795B02EF}" type="datetime1">
              <a:rPr lang="en-US" smtClean="0"/>
              <a:t>10/3/2019</a:t>
            </a:fld>
            <a:endParaRPr lang="en-US" dirty="0"/>
          </a:p>
        </p:txBody>
      </p:sp>
      <p:sp>
        <p:nvSpPr>
          <p:cNvPr id="11" name="Footer Placeholder 10"/>
          <p:cNvSpPr>
            <a:spLocks noGrp="1"/>
          </p:cNvSpPr>
          <p:nvPr>
            <p:ph type="ftr" sz="quarter" idx="11"/>
          </p:nvPr>
        </p:nvSpPr>
        <p:spPr/>
        <p:txBody>
          <a:bodyPr/>
          <a:lstStyle/>
          <a:p>
            <a:r>
              <a:rPr lang="fr-CA" smtClean="0"/>
              <a:t>La réalité des médecins oeuvrant en soins palliatifs, RQSPAL octobre 2019, Elisa Pucella MD</a:t>
            </a:r>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16EE5248-A10A-442A-94D1-291B0B227A93}" type="datetime1">
              <a:rPr lang="en-US" smtClean="0"/>
              <a:t>10/3/2019</a:t>
            </a:fld>
            <a:endParaRPr lang="en-US" dirty="0"/>
          </a:p>
        </p:txBody>
      </p:sp>
      <p:sp>
        <p:nvSpPr>
          <p:cNvPr id="7" name="Footer Placeholder 6"/>
          <p:cNvSpPr>
            <a:spLocks noGrp="1"/>
          </p:cNvSpPr>
          <p:nvPr>
            <p:ph type="ftr" sz="quarter" idx="11"/>
          </p:nvPr>
        </p:nvSpPr>
        <p:spPr/>
        <p:txBody>
          <a:bodyPr/>
          <a:lstStyle/>
          <a:p>
            <a:r>
              <a:rPr lang="fr-CA" smtClean="0"/>
              <a:t>La réalité des médecins oeuvrant en soins palliatifs, RQSPAL octobre 2019, Elisa Pucella MD</a:t>
            </a:r>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9DCC156-E538-456F-B96A-E2A1922400B7}" type="datetime1">
              <a:rPr lang="en-US" smtClean="0"/>
              <a:t>10/3/2019</a:t>
            </a:fld>
            <a:endParaRPr lang="en-US" dirty="0"/>
          </a:p>
        </p:txBody>
      </p:sp>
      <p:sp>
        <p:nvSpPr>
          <p:cNvPr id="6" name="Footer Placeholder 5"/>
          <p:cNvSpPr>
            <a:spLocks noGrp="1"/>
          </p:cNvSpPr>
          <p:nvPr>
            <p:ph type="ftr" sz="quarter" idx="11"/>
          </p:nvPr>
        </p:nvSpPr>
        <p:spPr/>
        <p:txBody>
          <a:bodyPr/>
          <a:lstStyle/>
          <a:p>
            <a:r>
              <a:rPr lang="fr-CA" smtClean="0"/>
              <a:t>La réalité des médecins oeuvrant en soins palliatifs, RQSPAL octobre 2019, Elisa Pucella MD</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9FA27589-F8B5-4D79-BD4F-412F1523E08A}" type="datetime1">
              <a:rPr lang="en-US" smtClean="0"/>
              <a:t>10/3/2019</a:t>
            </a:fld>
            <a:endParaRPr lang="en-US" dirty="0"/>
          </a:p>
        </p:txBody>
      </p:sp>
      <p:sp>
        <p:nvSpPr>
          <p:cNvPr id="9" name="Footer Placeholder 8"/>
          <p:cNvSpPr>
            <a:spLocks noGrp="1"/>
          </p:cNvSpPr>
          <p:nvPr>
            <p:ph type="ftr" sz="quarter" idx="11"/>
          </p:nvPr>
        </p:nvSpPr>
        <p:spPr/>
        <p:txBody>
          <a:bodyPr/>
          <a:lstStyle/>
          <a:p>
            <a:r>
              <a:rPr lang="fr-CA" smtClean="0"/>
              <a:t>La réalité des médecins oeuvrant en soins palliatifs, RQSPAL octobre 2019, Elisa Pucella MD</a:t>
            </a:r>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D30809BD-0178-47F1-8152-966996815FA9}" type="datetime1">
              <a:rPr lang="en-US" smtClean="0"/>
              <a:t>10/3/2019</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r>
              <a:rPr lang="fr-CA" smtClean="0"/>
              <a:t>La réalité des médecins oeuvrant en soins palliatifs, RQSPAL octobre 2019, Elisa Pucella MD</a:t>
            </a:r>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B1F8793-A312-4E6F-A918-AABFC9619070}" type="datetime1">
              <a:rPr lang="en-US" smtClean="0"/>
              <a:t>10/3/2019</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r>
              <a:rPr lang="fr-CA" smtClean="0"/>
              <a:t>La réalité des médecins oeuvrant en soins palliatifs, RQSPAL octobre 2019, Elisa Pucella MD</a:t>
            </a:r>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hd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2013" y="1298448"/>
            <a:ext cx="8216152" cy="2639070"/>
          </a:xfrm>
        </p:spPr>
        <p:txBody>
          <a:bodyPr>
            <a:normAutofit fontScale="90000"/>
          </a:bodyPr>
          <a:lstStyle/>
          <a:p>
            <a:r>
              <a:rPr lang="fr-CA" sz="4400" dirty="0"/>
              <a:t>La réalité des médecins </a:t>
            </a:r>
            <a:r>
              <a:rPr lang="fr-CA" sz="4400" dirty="0" smtClean="0"/>
              <a:t>œuvrant </a:t>
            </a:r>
            <a:r>
              <a:rPr lang="fr-CA" sz="4400" dirty="0"/>
              <a:t>en soins palliatifs au </a:t>
            </a:r>
            <a:r>
              <a:rPr lang="fr-CA" sz="4400" dirty="0" smtClean="0"/>
              <a:t>Québec</a:t>
            </a:r>
            <a:r>
              <a:rPr lang="fr-CA" sz="4400" dirty="0"/>
              <a:t/>
            </a:r>
            <a:br>
              <a:rPr lang="fr-CA" sz="4400" dirty="0"/>
            </a:br>
            <a:r>
              <a:rPr lang="fr-CA" sz="4400" dirty="0"/>
              <a:t>o</a:t>
            </a:r>
            <a:r>
              <a:rPr lang="fr-CA" sz="4400" dirty="0" smtClean="0"/>
              <a:t>u</a:t>
            </a:r>
            <a:br>
              <a:rPr lang="fr-CA" sz="4400" dirty="0" smtClean="0"/>
            </a:br>
            <a:r>
              <a:rPr lang="fr-CA" sz="3600" dirty="0" smtClean="0"/>
              <a:t>Peut-on rénover le rez-de-chaussée sans porter attention au toit qui coule?</a:t>
            </a:r>
            <a:endParaRPr lang="fr-CA" sz="3600" dirty="0"/>
          </a:p>
        </p:txBody>
      </p:sp>
      <p:sp>
        <p:nvSpPr>
          <p:cNvPr id="3" name="Subtitle 2"/>
          <p:cNvSpPr>
            <a:spLocks noGrp="1"/>
          </p:cNvSpPr>
          <p:nvPr>
            <p:ph type="subTitle" idx="1"/>
          </p:nvPr>
        </p:nvSpPr>
        <p:spPr>
          <a:xfrm>
            <a:off x="632013" y="4180848"/>
            <a:ext cx="7753035" cy="1807827"/>
          </a:xfrm>
        </p:spPr>
        <p:txBody>
          <a:bodyPr>
            <a:normAutofit fontScale="92500" lnSpcReduction="20000"/>
          </a:bodyPr>
          <a:lstStyle/>
          <a:p>
            <a:r>
              <a:rPr lang="fr-CA" sz="3500" dirty="0">
                <a:solidFill>
                  <a:schemeClr val="bg1"/>
                </a:solidFill>
              </a:rPr>
              <a:t>p</a:t>
            </a:r>
            <a:r>
              <a:rPr lang="fr-CA" sz="3500" dirty="0" smtClean="0">
                <a:solidFill>
                  <a:schemeClr val="bg1"/>
                </a:solidFill>
              </a:rPr>
              <a:t>ar </a:t>
            </a:r>
            <a:r>
              <a:rPr lang="fr-CA" sz="3500" dirty="0" err="1" smtClean="0">
                <a:solidFill>
                  <a:schemeClr val="bg1"/>
                </a:solidFill>
              </a:rPr>
              <a:t>Elisa</a:t>
            </a:r>
            <a:r>
              <a:rPr lang="fr-CA" sz="3500" dirty="0" smtClean="0">
                <a:solidFill>
                  <a:schemeClr val="bg1"/>
                </a:solidFill>
              </a:rPr>
              <a:t> </a:t>
            </a:r>
            <a:r>
              <a:rPr lang="fr-CA" sz="3500" dirty="0" err="1" smtClean="0">
                <a:solidFill>
                  <a:schemeClr val="bg1"/>
                </a:solidFill>
              </a:rPr>
              <a:t>Pucella</a:t>
            </a:r>
            <a:r>
              <a:rPr lang="fr-CA" sz="3500" dirty="0" smtClean="0">
                <a:solidFill>
                  <a:schemeClr val="bg1"/>
                </a:solidFill>
              </a:rPr>
              <a:t>, M.D.</a:t>
            </a:r>
          </a:p>
          <a:p>
            <a:r>
              <a:rPr lang="fr-CA" dirty="0" smtClean="0">
                <a:solidFill>
                  <a:schemeClr val="bg1"/>
                </a:solidFill>
              </a:rPr>
              <a:t>Membre de l’exécutif de la Société québécoise des médecins en soins palliatifs (SQMDSP)</a:t>
            </a:r>
          </a:p>
          <a:p>
            <a:r>
              <a:rPr lang="fr-CA" dirty="0" smtClean="0">
                <a:solidFill>
                  <a:schemeClr val="bg1"/>
                </a:solidFill>
              </a:rPr>
              <a:t>Directrice médicale, La Maison de Soins </a:t>
            </a:r>
            <a:r>
              <a:rPr lang="fr-CA" dirty="0">
                <a:solidFill>
                  <a:schemeClr val="bg1"/>
                </a:solidFill>
              </a:rPr>
              <a:t>P</a:t>
            </a:r>
            <a:r>
              <a:rPr lang="fr-CA" dirty="0" smtClean="0">
                <a:solidFill>
                  <a:schemeClr val="bg1"/>
                </a:solidFill>
              </a:rPr>
              <a:t>alliatifs de Laval</a:t>
            </a:r>
          </a:p>
          <a:p>
            <a:r>
              <a:rPr lang="fr-CA" dirty="0" smtClean="0">
                <a:solidFill>
                  <a:schemeClr val="bg1"/>
                </a:solidFill>
              </a:rPr>
              <a:t>4 octobre 2019, Troisième journée scientifique annuelle du RQSPAL</a:t>
            </a:r>
          </a:p>
          <a:p>
            <a:endParaRPr lang="fr-CA" dirty="0"/>
          </a:p>
        </p:txBody>
      </p:sp>
    </p:spTree>
    <p:extLst>
      <p:ext uri="{BB962C8B-B14F-4D97-AF65-F5344CB8AC3E}">
        <p14:creationId xmlns:p14="http://schemas.microsoft.com/office/powerpoint/2010/main" val="13323432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43532" y="864108"/>
            <a:ext cx="8032653" cy="5199067"/>
          </a:xfrm>
        </p:spPr>
        <p:txBody>
          <a:bodyPr>
            <a:normAutofit/>
          </a:bodyPr>
          <a:lstStyle/>
          <a:p>
            <a:pPr marL="0" indent="0">
              <a:buNone/>
            </a:pPr>
            <a:r>
              <a:rPr lang="en-US" sz="2400" dirty="0" smtClean="0"/>
              <a:t>“</a:t>
            </a:r>
            <a:r>
              <a:rPr lang="en-US" sz="2400" b="1" dirty="0" smtClean="0">
                <a:solidFill>
                  <a:schemeClr val="accent1">
                    <a:lumMod val="75000"/>
                  </a:schemeClr>
                </a:solidFill>
              </a:rPr>
              <a:t>Without </a:t>
            </a:r>
            <a:r>
              <a:rPr lang="en-US" sz="2400" b="1" dirty="0">
                <a:solidFill>
                  <a:schemeClr val="accent1">
                    <a:lumMod val="75000"/>
                  </a:schemeClr>
                </a:solidFill>
              </a:rPr>
              <a:t>a boost for palliative care education and training, there will only be one palliative physician for every 26,000 seriously ill patients by </a:t>
            </a:r>
            <a:r>
              <a:rPr lang="en-US" sz="2400" b="1" dirty="0" smtClean="0">
                <a:solidFill>
                  <a:schemeClr val="accent1">
                    <a:lumMod val="75000"/>
                  </a:schemeClr>
                </a:solidFill>
              </a:rPr>
              <a:t>2030</a:t>
            </a:r>
            <a:r>
              <a:rPr lang="en-US" sz="2400" dirty="0" smtClean="0"/>
              <a:t>” </a:t>
            </a:r>
            <a:r>
              <a:rPr lang="en-US" sz="2400" dirty="0"/>
              <a:t> </a:t>
            </a:r>
            <a:r>
              <a:rPr lang="en-US" sz="2400" dirty="0" smtClean="0"/>
              <a:t>                                                   </a:t>
            </a:r>
            <a:r>
              <a:rPr lang="en-US" dirty="0" smtClean="0"/>
              <a:t>National </a:t>
            </a:r>
            <a:r>
              <a:rPr lang="en-US" dirty="0"/>
              <a:t>Hospice and Palliative Care </a:t>
            </a:r>
            <a:r>
              <a:rPr lang="en-US" dirty="0" smtClean="0"/>
              <a:t>Organization, É-U</a:t>
            </a:r>
          </a:p>
          <a:p>
            <a:pPr marL="0" indent="0">
              <a:buNone/>
            </a:pPr>
            <a:r>
              <a:rPr lang="en-US" sz="2400" dirty="0" smtClean="0"/>
              <a:t>“</a:t>
            </a:r>
            <a:r>
              <a:rPr lang="en-US" sz="2400" b="1" dirty="0" smtClean="0">
                <a:solidFill>
                  <a:schemeClr val="accent1">
                    <a:lumMod val="75000"/>
                  </a:schemeClr>
                </a:solidFill>
              </a:rPr>
              <a:t>One </a:t>
            </a:r>
            <a:r>
              <a:rPr lang="en-US" sz="2400" b="1" dirty="0">
                <a:solidFill>
                  <a:schemeClr val="accent1">
                    <a:lumMod val="75000"/>
                  </a:schemeClr>
                </a:solidFill>
              </a:rPr>
              <a:t>of our fears is really not that there isn't enough physicians, but that they're not qualified and educated in the topics of hospice and palliative </a:t>
            </a:r>
            <a:r>
              <a:rPr lang="en-US" sz="2400" b="1" dirty="0" smtClean="0">
                <a:solidFill>
                  <a:schemeClr val="accent1">
                    <a:lumMod val="75000"/>
                  </a:schemeClr>
                </a:solidFill>
              </a:rPr>
              <a:t>care</a:t>
            </a:r>
            <a:r>
              <a:rPr lang="en-US" sz="2400" dirty="0" smtClean="0"/>
              <a:t>”                                </a:t>
            </a:r>
            <a:r>
              <a:rPr lang="en-US" dirty="0" smtClean="0"/>
              <a:t>Honey Goodman,</a:t>
            </a:r>
            <a:r>
              <a:rPr lang="en-US" dirty="0">
                <a:solidFill>
                  <a:srgbClr val="000000">
                    <a:lumMod val="65000"/>
                    <a:lumOff val="35000"/>
                  </a:srgbClr>
                </a:solidFill>
              </a:rPr>
              <a:t> Treasure Valley </a:t>
            </a:r>
            <a:r>
              <a:rPr lang="en-US" dirty="0" smtClean="0">
                <a:solidFill>
                  <a:srgbClr val="000000">
                    <a:lumMod val="65000"/>
                    <a:lumOff val="35000"/>
                  </a:srgbClr>
                </a:solidFill>
              </a:rPr>
              <a:t>Hospice, Idaho</a:t>
            </a:r>
          </a:p>
          <a:p>
            <a:pPr marL="0" lvl="0" indent="0">
              <a:buClr>
                <a:srgbClr val="40BAD2"/>
              </a:buClr>
              <a:buNone/>
            </a:pPr>
            <a:r>
              <a:rPr lang="en-US" sz="2400" dirty="0">
                <a:solidFill>
                  <a:srgbClr val="000000">
                    <a:lumMod val="65000"/>
                    <a:lumOff val="35000"/>
                  </a:srgbClr>
                </a:solidFill>
              </a:rPr>
              <a:t>“</a:t>
            </a:r>
            <a:r>
              <a:rPr lang="en-US" sz="2400" b="1" dirty="0">
                <a:solidFill>
                  <a:srgbClr val="40BAD2">
                    <a:lumMod val="75000"/>
                  </a:srgbClr>
                </a:solidFill>
              </a:rPr>
              <a:t>Our modeling revealed an impending 'workforce valley,' with declining physician numbers that will not recover to the current level until 2045, </a:t>
            </a:r>
            <a:r>
              <a:rPr lang="en-US" sz="2400" b="1" dirty="0" smtClean="0">
                <a:solidFill>
                  <a:srgbClr val="40BAD2">
                    <a:lumMod val="75000"/>
                  </a:srgbClr>
                </a:solidFill>
              </a:rPr>
              <a:t>in the absence of </a:t>
            </a:r>
            <a:r>
              <a:rPr lang="en-US" sz="2400" b="1" dirty="0">
                <a:solidFill>
                  <a:srgbClr val="40BAD2">
                    <a:lumMod val="75000"/>
                  </a:srgbClr>
                </a:solidFill>
              </a:rPr>
              <a:t>policy </a:t>
            </a:r>
            <a:r>
              <a:rPr lang="en-US" sz="2400" b="1" dirty="0" smtClean="0">
                <a:solidFill>
                  <a:srgbClr val="40BAD2">
                    <a:lumMod val="75000"/>
                  </a:srgbClr>
                </a:solidFill>
              </a:rPr>
              <a:t>change</a:t>
            </a:r>
            <a:r>
              <a:rPr lang="en-US" sz="2400" dirty="0" smtClean="0">
                <a:solidFill>
                  <a:srgbClr val="000000">
                    <a:lumMod val="65000"/>
                    <a:lumOff val="35000"/>
                  </a:srgbClr>
                </a:solidFill>
              </a:rPr>
              <a:t>”</a:t>
            </a:r>
            <a:r>
              <a:rPr lang="fr-CA" sz="2400" dirty="0" smtClean="0">
                <a:solidFill>
                  <a:srgbClr val="000000">
                    <a:lumMod val="65000"/>
                    <a:lumOff val="35000"/>
                  </a:srgbClr>
                </a:solidFill>
              </a:rPr>
              <a:t> </a:t>
            </a:r>
            <a:r>
              <a:rPr lang="en-US" dirty="0" smtClean="0"/>
              <a:t>Kamal et al. Duke University, </a:t>
            </a:r>
            <a:r>
              <a:rPr lang="en-US" i="1" dirty="0"/>
              <a:t>Policy Changes Key To Promoting Sustainability And Growth </a:t>
            </a:r>
            <a:r>
              <a:rPr lang="en-US" i="1" dirty="0" smtClean="0"/>
              <a:t>Of The </a:t>
            </a:r>
            <a:r>
              <a:rPr lang="en-US" i="1" dirty="0"/>
              <a:t>Specialty Palliative Care </a:t>
            </a:r>
            <a:r>
              <a:rPr lang="en-US" i="1" dirty="0" smtClean="0"/>
              <a:t>Workforce, </a:t>
            </a:r>
            <a:r>
              <a:rPr lang="en-US" dirty="0" smtClean="0"/>
              <a:t>Health</a:t>
            </a:r>
            <a:r>
              <a:rPr lang="en-US" i="1" dirty="0" smtClean="0"/>
              <a:t> </a:t>
            </a:r>
            <a:r>
              <a:rPr lang="en-US" dirty="0" smtClean="0"/>
              <a:t>Affairs, </a:t>
            </a:r>
            <a:r>
              <a:rPr lang="en-US" dirty="0" err="1"/>
              <a:t>j</a:t>
            </a:r>
            <a:r>
              <a:rPr lang="en-US" dirty="0" err="1" smtClean="0"/>
              <a:t>uin</a:t>
            </a:r>
            <a:r>
              <a:rPr lang="en-US" dirty="0" smtClean="0"/>
              <a:t> 2019</a:t>
            </a:r>
            <a:endParaRPr lang="fr-CA" sz="2400" dirty="0"/>
          </a:p>
        </p:txBody>
      </p:sp>
      <p:sp>
        <p:nvSpPr>
          <p:cNvPr id="4" name="Footer Placeholder 3"/>
          <p:cNvSpPr>
            <a:spLocks noGrp="1"/>
          </p:cNvSpPr>
          <p:nvPr>
            <p:ph type="ftr" sz="quarter" idx="11"/>
          </p:nvPr>
        </p:nvSpPr>
        <p:spPr/>
        <p:txBody>
          <a:bodyPr/>
          <a:lstStyle/>
          <a:p>
            <a:r>
              <a:rPr lang="fr-CA" smtClean="0"/>
              <a:t>La réalité des médecins oeuvrant en soins palliatifs, RQSPAL octobre 2019, Elisa Pucella MD</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10</a:t>
            </a:fld>
            <a:endParaRPr lang="en-US" dirty="0"/>
          </a:p>
        </p:txBody>
      </p:sp>
      <p:sp>
        <p:nvSpPr>
          <p:cNvPr id="6" name="Title 1"/>
          <p:cNvSpPr txBox="1">
            <a:spLocks/>
          </p:cNvSpPr>
          <p:nvPr/>
        </p:nvSpPr>
        <p:spPr>
          <a:xfrm>
            <a:off x="252919" y="1123837"/>
            <a:ext cx="2947482" cy="4601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fr-CA" smtClean="0"/>
              <a:t>Des craintes sérieuses de perdre l’expertise en soins palliatifs</a:t>
            </a:r>
            <a:endParaRPr lang="fr-CA" dirty="0"/>
          </a:p>
        </p:txBody>
      </p:sp>
    </p:spTree>
    <p:extLst>
      <p:ext uri="{BB962C8B-B14F-4D97-AF65-F5344CB8AC3E}">
        <p14:creationId xmlns:p14="http://schemas.microsoft.com/office/powerpoint/2010/main" val="22482924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t>Y </a:t>
            </a:r>
            <a:r>
              <a:rPr lang="fr-CA" dirty="0" err="1" smtClean="0"/>
              <a:t>a-t-il</a:t>
            </a:r>
            <a:r>
              <a:rPr lang="fr-CA" dirty="0" smtClean="0"/>
              <a:t> des obstacles à la pratique médicale en soins palliatifs?</a:t>
            </a:r>
            <a:endParaRPr lang="fr-CA" dirty="0"/>
          </a:p>
        </p:txBody>
      </p:sp>
      <p:sp>
        <p:nvSpPr>
          <p:cNvPr id="4" name="Footer Placeholder 3"/>
          <p:cNvSpPr>
            <a:spLocks noGrp="1"/>
          </p:cNvSpPr>
          <p:nvPr>
            <p:ph type="ftr" sz="quarter" idx="11"/>
          </p:nvPr>
        </p:nvSpPr>
        <p:spPr/>
        <p:txBody>
          <a:bodyPr/>
          <a:lstStyle/>
          <a:p>
            <a:r>
              <a:rPr lang="fr-CA" smtClean="0"/>
              <a:t>La réalité des médecins oeuvrant en soins palliatifs, RQSPAL octobre 2019, Elisa Pucella MD</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11</a:t>
            </a:fld>
            <a:endParaRPr lang="en-US" dirty="0"/>
          </a:p>
        </p:txBody>
      </p:sp>
      <p:sp>
        <p:nvSpPr>
          <p:cNvPr id="8" name="Content Placeholder 2"/>
          <p:cNvSpPr txBox="1">
            <a:spLocks/>
          </p:cNvSpPr>
          <p:nvPr/>
        </p:nvSpPr>
        <p:spPr>
          <a:xfrm>
            <a:off x="3638940" y="993971"/>
            <a:ext cx="7987004" cy="4860913"/>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fr-CA" sz="2400" dirty="0" smtClean="0"/>
              <a:t>L’utilisation de la technologie (investigation, pharmaceutique, chirurgie) est associée aux données probantes et à la productivité (activités quantifiables).</a:t>
            </a:r>
          </a:p>
          <a:p>
            <a:r>
              <a:rPr lang="fr-CA" sz="2400" dirty="0" smtClean="0"/>
              <a:t>La médecine s’exerce dans une société de droit, où il est plus simple et rapide de « faire » que d’expliquer pourquoi il serait souhaitable de « ne pas faire ».</a:t>
            </a:r>
          </a:p>
          <a:p>
            <a:r>
              <a:rPr lang="fr-CA" sz="2400" dirty="0" smtClean="0"/>
              <a:t>La pratique en soins palliatifs concerne des situations où la charge émotive est élevée et requiert un savoir faire spécifique, où les habiletés communicationnelles deviennent un outil aussi précis et efficace que le scalpel du chirurgien.</a:t>
            </a:r>
          </a:p>
          <a:p>
            <a:r>
              <a:rPr lang="fr-CA" sz="2400" dirty="0" smtClean="0"/>
              <a:t>Une pratique qui n’intéresse pas les médecins? FAUX! </a:t>
            </a:r>
          </a:p>
          <a:p>
            <a:r>
              <a:rPr lang="fr-CA" sz="2400" dirty="0"/>
              <a:t>P</a:t>
            </a:r>
            <a:r>
              <a:rPr lang="fr-CA" sz="2400" dirty="0" smtClean="0"/>
              <a:t>ourquoi est-ce difficile de combler les besoins sur le terrain?</a:t>
            </a:r>
            <a:endParaRPr lang="fr-CA" sz="2400" dirty="0"/>
          </a:p>
        </p:txBody>
      </p:sp>
    </p:spTree>
    <p:extLst>
      <p:ext uri="{BB962C8B-B14F-4D97-AF65-F5344CB8AC3E}">
        <p14:creationId xmlns:p14="http://schemas.microsoft.com/office/powerpoint/2010/main" val="21115268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t>Gestion des effectifs médicaux en médecine familiale au Québec</a:t>
            </a:r>
            <a:endParaRPr lang="fr-CA" dirty="0"/>
          </a:p>
        </p:txBody>
      </p:sp>
      <p:sp>
        <p:nvSpPr>
          <p:cNvPr id="3" name="Content Placeholder 2"/>
          <p:cNvSpPr>
            <a:spLocks noGrp="1"/>
          </p:cNvSpPr>
          <p:nvPr>
            <p:ph idx="1"/>
          </p:nvPr>
        </p:nvSpPr>
        <p:spPr/>
        <p:txBody>
          <a:bodyPr>
            <a:normAutofit/>
          </a:bodyPr>
          <a:lstStyle/>
          <a:p>
            <a:pPr marL="0" indent="0">
              <a:buNone/>
            </a:pPr>
            <a:r>
              <a:rPr lang="fr-CA" sz="2400" dirty="0" smtClean="0"/>
              <a:t>1996: politique « déficit zéro » du premier ministre Lucien Bouchard vise une diminution de la masse salariale du personnel de la santé.</a:t>
            </a:r>
          </a:p>
          <a:p>
            <a:pPr marL="0" indent="0">
              <a:buNone/>
            </a:pPr>
            <a:r>
              <a:rPr lang="fr-CA" sz="2400" dirty="0" smtClean="0"/>
              <a:t>Double restriction pour les MD: baisse des admissions à l’université et incitatifs à la retraite.</a:t>
            </a:r>
          </a:p>
          <a:p>
            <a:pPr marL="0" indent="0">
              <a:buNone/>
            </a:pPr>
            <a:r>
              <a:rPr lang="fr-CA" sz="2400" dirty="0" smtClean="0"/>
              <a:t>2002: </a:t>
            </a:r>
            <a:r>
              <a:rPr lang="fr-CA" sz="2400" dirty="0"/>
              <a:t>D</a:t>
            </a:r>
            <a:r>
              <a:rPr lang="fr-CA" sz="2400" dirty="0" smtClean="0"/>
              <a:t>écès d’un homme en arrêt cardiaque à Shawinigan, il n’y avait pas de médecin de garde de nuit à l’urgence de l’hôpital le plus proche. </a:t>
            </a:r>
          </a:p>
          <a:p>
            <a:pPr marL="0" indent="0">
              <a:buNone/>
            </a:pPr>
            <a:r>
              <a:rPr lang="fr-CA" sz="2400" dirty="0" smtClean="0"/>
              <a:t>Contexte de pénurie de MD dans les urgences, le ministre de la santé M Legault envoie un huissier pour envoyer un MD dans cette urgence. </a:t>
            </a:r>
          </a:p>
        </p:txBody>
      </p:sp>
      <p:sp>
        <p:nvSpPr>
          <p:cNvPr id="4" name="Footer Placeholder 3"/>
          <p:cNvSpPr>
            <a:spLocks noGrp="1"/>
          </p:cNvSpPr>
          <p:nvPr>
            <p:ph type="ftr" sz="quarter" idx="11"/>
          </p:nvPr>
        </p:nvSpPr>
        <p:spPr/>
        <p:txBody>
          <a:bodyPr/>
          <a:lstStyle/>
          <a:p>
            <a:r>
              <a:rPr lang="fr-CA" smtClean="0"/>
              <a:t>La réalité des médecins oeuvrant en soins palliatifs, RQSPAL octobre 2019, Elisa Pucella MD</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12</a:t>
            </a:fld>
            <a:endParaRPr lang="en-US" dirty="0"/>
          </a:p>
        </p:txBody>
      </p:sp>
    </p:spTree>
    <p:extLst>
      <p:ext uri="{BB962C8B-B14F-4D97-AF65-F5344CB8AC3E}">
        <p14:creationId xmlns:p14="http://schemas.microsoft.com/office/powerpoint/2010/main" val="36886459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fr-CA" smtClean="0"/>
              <a:t>La réalité des médecins oeuvrant en soins palliatifs, RQSPAL octobre 2019, Elisa Pucella MD</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13</a:t>
            </a:fld>
            <a:endParaRPr lang="en-US" dirty="0"/>
          </a:p>
        </p:txBody>
      </p:sp>
      <p:sp>
        <p:nvSpPr>
          <p:cNvPr id="6" name="Content Placeholder 2"/>
          <p:cNvSpPr>
            <a:spLocks noGrp="1"/>
          </p:cNvSpPr>
          <p:nvPr>
            <p:ph idx="1"/>
          </p:nvPr>
        </p:nvSpPr>
        <p:spPr/>
        <p:txBody>
          <a:bodyPr>
            <a:normAutofit/>
          </a:bodyPr>
          <a:lstStyle/>
          <a:p>
            <a:pPr marL="0" indent="0">
              <a:buNone/>
            </a:pPr>
            <a:r>
              <a:rPr lang="fr-CA" sz="2400" dirty="0" smtClean="0"/>
              <a:t>Gouvernement et FMOQ déterminent les </a:t>
            </a:r>
            <a:r>
              <a:rPr lang="fr-CA" sz="2400" b="1" dirty="0" smtClean="0">
                <a:solidFill>
                  <a:schemeClr val="accent1">
                    <a:lumMod val="75000"/>
                  </a:schemeClr>
                </a:solidFill>
              </a:rPr>
              <a:t>activités médicales prioritaires </a:t>
            </a:r>
            <a:r>
              <a:rPr lang="fr-CA" sz="2400" dirty="0" smtClean="0"/>
              <a:t>pour tous les MD de famille </a:t>
            </a:r>
          </a:p>
          <a:p>
            <a:pPr marL="0" indent="0">
              <a:buNone/>
            </a:pPr>
            <a:r>
              <a:rPr lang="fr-CA" sz="2400" b="1" dirty="0" smtClean="0">
                <a:solidFill>
                  <a:schemeClr val="accent1">
                    <a:lumMod val="75000"/>
                  </a:schemeClr>
                </a:solidFill>
              </a:rPr>
              <a:t>AMP = </a:t>
            </a:r>
            <a:r>
              <a:rPr lang="fr-CA" sz="2400" dirty="0" smtClean="0"/>
              <a:t>Urgence, hospitalisation, CHSLD, soins à domicile, obstétrique</a:t>
            </a:r>
          </a:p>
          <a:p>
            <a:pPr marL="0" indent="0">
              <a:buNone/>
            </a:pPr>
            <a:r>
              <a:rPr lang="fr-CA" sz="2400" dirty="0" smtClean="0"/>
              <a:t>Engagement d’un certains nombre d’heures par trimestre, sous peine de pénalité financière.</a:t>
            </a:r>
          </a:p>
          <a:p>
            <a:pPr marL="0" indent="0">
              <a:buNone/>
            </a:pPr>
            <a:r>
              <a:rPr lang="fr-CA" sz="2400" dirty="0"/>
              <a:t>Un </a:t>
            </a:r>
            <a:r>
              <a:rPr lang="fr-CA" sz="2400" dirty="0" smtClean="0"/>
              <a:t>fonctionnement </a:t>
            </a:r>
            <a:r>
              <a:rPr lang="fr-CA" sz="2400" dirty="0"/>
              <a:t>unique au Canada</a:t>
            </a:r>
            <a:r>
              <a:rPr lang="fr-CA" sz="2400" dirty="0" smtClean="0"/>
              <a:t>.</a:t>
            </a:r>
          </a:p>
          <a:p>
            <a:pPr marL="0" indent="0">
              <a:buNone/>
            </a:pPr>
            <a:r>
              <a:rPr lang="fr-CA" sz="2400" dirty="0"/>
              <a:t>C</a:t>
            </a:r>
            <a:r>
              <a:rPr lang="fr-CA" sz="2400" dirty="0" smtClean="0"/>
              <a:t>haque MD en bureau qui part à la retraite est remplacé par un MD qui est contraint à travailler en établissement +/- en bureau, réduisant graduellement l’accessibilité à un MD en 1</a:t>
            </a:r>
            <a:r>
              <a:rPr lang="fr-CA" sz="2400" baseline="30000" dirty="0" smtClean="0"/>
              <a:t>e</a:t>
            </a:r>
            <a:r>
              <a:rPr lang="fr-CA" sz="2400" dirty="0" smtClean="0"/>
              <a:t> ligne.</a:t>
            </a:r>
          </a:p>
        </p:txBody>
      </p:sp>
      <p:sp>
        <p:nvSpPr>
          <p:cNvPr id="7" name="Title 1"/>
          <p:cNvSpPr>
            <a:spLocks noGrp="1"/>
          </p:cNvSpPr>
          <p:nvPr>
            <p:ph type="title"/>
          </p:nvPr>
        </p:nvSpPr>
        <p:spPr/>
        <p:txBody>
          <a:bodyPr/>
          <a:lstStyle/>
          <a:p>
            <a:r>
              <a:rPr lang="fr-CA" dirty="0" smtClean="0"/>
              <a:t>Gestion des effectifs médicaux en médecine familiale au Québec</a:t>
            </a:r>
            <a:endParaRPr lang="fr-CA" dirty="0"/>
          </a:p>
        </p:txBody>
      </p:sp>
    </p:spTree>
    <p:extLst>
      <p:ext uri="{BB962C8B-B14F-4D97-AF65-F5344CB8AC3E}">
        <p14:creationId xmlns:p14="http://schemas.microsoft.com/office/powerpoint/2010/main" val="5757391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69268" y="864108"/>
            <a:ext cx="7539630" cy="5120640"/>
          </a:xfrm>
        </p:spPr>
        <p:txBody>
          <a:bodyPr>
            <a:normAutofit/>
          </a:bodyPr>
          <a:lstStyle/>
          <a:p>
            <a:pPr marL="0" indent="0">
              <a:buNone/>
            </a:pPr>
            <a:r>
              <a:rPr lang="fr-CA" sz="2400" dirty="0" smtClean="0"/>
              <a:t>L’application </a:t>
            </a:r>
            <a:r>
              <a:rPr lang="fr-CA" sz="2400" b="1" dirty="0" smtClean="0">
                <a:solidFill>
                  <a:schemeClr val="accent1">
                    <a:lumMod val="75000"/>
                  </a:schemeClr>
                </a:solidFill>
              </a:rPr>
              <a:t>continue</a:t>
            </a:r>
            <a:r>
              <a:rPr lang="fr-CA" sz="2400" dirty="0" smtClean="0"/>
              <a:t> de cette mesure </a:t>
            </a:r>
            <a:r>
              <a:rPr lang="fr-CA" sz="2400" b="1" dirty="0" smtClean="0">
                <a:solidFill>
                  <a:schemeClr val="accent1">
                    <a:lumMod val="75000"/>
                  </a:schemeClr>
                </a:solidFill>
              </a:rPr>
              <a:t>transitoire</a:t>
            </a:r>
            <a:r>
              <a:rPr lang="fr-CA" sz="2400" dirty="0" smtClean="0"/>
              <a:t> a créé une pénurie de MD de famille en 1</a:t>
            </a:r>
            <a:r>
              <a:rPr lang="fr-CA" sz="2400" baseline="30000" dirty="0" smtClean="0"/>
              <a:t>e</a:t>
            </a:r>
            <a:r>
              <a:rPr lang="fr-CA" sz="2400" dirty="0" smtClean="0"/>
              <a:t> ligne.</a:t>
            </a:r>
          </a:p>
          <a:p>
            <a:pPr marL="0" indent="0">
              <a:buNone/>
            </a:pPr>
            <a:r>
              <a:rPr lang="fr-CA" sz="2400" dirty="0"/>
              <a:t>O</a:t>
            </a:r>
            <a:r>
              <a:rPr lang="fr-CA" sz="2400" dirty="0" smtClean="0"/>
              <a:t>n doit maintenant faire la file à 6h00 du matin pour voir un MD en sans rendez-vous.</a:t>
            </a:r>
          </a:p>
          <a:p>
            <a:pPr marL="0" indent="0">
              <a:buNone/>
            </a:pPr>
            <a:r>
              <a:rPr lang="fr-CA" sz="2400" dirty="0"/>
              <a:t>2015: </a:t>
            </a:r>
            <a:r>
              <a:rPr lang="fr-CA" sz="2400" b="1" dirty="0" smtClean="0">
                <a:solidFill>
                  <a:schemeClr val="accent1">
                    <a:lumMod val="75000"/>
                  </a:schemeClr>
                </a:solidFill>
              </a:rPr>
              <a:t>Loi 20 </a:t>
            </a:r>
            <a:r>
              <a:rPr lang="fr-CA" sz="2400" dirty="0" smtClean="0"/>
              <a:t>votée sous bâillon, atteinte de cibles de prise en charge sous peine de pénalité financière</a:t>
            </a:r>
          </a:p>
          <a:p>
            <a:pPr marL="0" indent="0">
              <a:buNone/>
            </a:pPr>
            <a:r>
              <a:rPr lang="fr-CA" sz="2400" dirty="0" smtClean="0"/>
              <a:t>Entente entre le gouvernement et la FMOQ pour la suspension de la mise en application de la loi 20: les MD de famille s’engagent à inscrire 85% de la population.</a:t>
            </a:r>
          </a:p>
          <a:p>
            <a:pPr marL="0" indent="0">
              <a:buNone/>
            </a:pPr>
            <a:r>
              <a:rPr lang="fr-CA" sz="2400" dirty="0" smtClean="0"/>
              <a:t>Priorité = </a:t>
            </a:r>
            <a:r>
              <a:rPr lang="fr-CA" sz="2400" b="1" dirty="0" smtClean="0">
                <a:solidFill>
                  <a:schemeClr val="accent1">
                    <a:lumMod val="75000"/>
                  </a:schemeClr>
                </a:solidFill>
              </a:rPr>
              <a:t>inscription de patients</a:t>
            </a:r>
          </a:p>
        </p:txBody>
      </p:sp>
      <p:sp>
        <p:nvSpPr>
          <p:cNvPr id="4" name="Footer Placeholder 3"/>
          <p:cNvSpPr>
            <a:spLocks noGrp="1"/>
          </p:cNvSpPr>
          <p:nvPr>
            <p:ph type="ftr" sz="quarter" idx="11"/>
          </p:nvPr>
        </p:nvSpPr>
        <p:spPr/>
        <p:txBody>
          <a:bodyPr/>
          <a:lstStyle/>
          <a:p>
            <a:r>
              <a:rPr lang="fr-CA" smtClean="0"/>
              <a:t>La réalité des médecins oeuvrant en soins palliatifs, RQSPAL octobre 2019, Elisa Pucella MD</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14</a:t>
            </a:fld>
            <a:endParaRPr lang="en-US" dirty="0"/>
          </a:p>
        </p:txBody>
      </p:sp>
      <p:sp>
        <p:nvSpPr>
          <p:cNvPr id="6" name="Title 1"/>
          <p:cNvSpPr>
            <a:spLocks noGrp="1"/>
          </p:cNvSpPr>
          <p:nvPr>
            <p:ph type="title"/>
          </p:nvPr>
        </p:nvSpPr>
        <p:spPr/>
        <p:txBody>
          <a:bodyPr/>
          <a:lstStyle/>
          <a:p>
            <a:r>
              <a:rPr lang="fr-CA" dirty="0" smtClean="0"/>
              <a:t>Gestion des effectifs médicaux en médecine familiale au Québec</a:t>
            </a:r>
            <a:endParaRPr lang="fr-CA" dirty="0"/>
          </a:p>
        </p:txBody>
      </p:sp>
    </p:spTree>
    <p:extLst>
      <p:ext uri="{BB962C8B-B14F-4D97-AF65-F5344CB8AC3E}">
        <p14:creationId xmlns:p14="http://schemas.microsoft.com/office/powerpoint/2010/main" val="12357014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CA" smtClean="0"/>
              <a:t>La réalité des médecins oeuvrant en soins palliatifs, RQSPAL octobre 2019, Elisa Pucella MD</a:t>
            </a:r>
            <a:endParaRPr lang="en-US" dirty="0"/>
          </a:p>
        </p:txBody>
      </p:sp>
      <p:sp>
        <p:nvSpPr>
          <p:cNvPr id="3" name="Slide Number Placeholder 2"/>
          <p:cNvSpPr>
            <a:spLocks noGrp="1"/>
          </p:cNvSpPr>
          <p:nvPr>
            <p:ph type="sldNum" sz="quarter" idx="12"/>
          </p:nvPr>
        </p:nvSpPr>
        <p:spPr/>
        <p:txBody>
          <a:bodyPr/>
          <a:lstStyle/>
          <a:p>
            <a:fld id="{4FAB73BC-B049-4115-A692-8D63A059BFB8}" type="slidenum">
              <a:rPr lang="en-US" smtClean="0"/>
              <a:pPr/>
              <a:t>15</a:t>
            </a:fld>
            <a:endParaRPr lang="en-US" dirty="0"/>
          </a:p>
        </p:txBody>
      </p:sp>
      <p:pic>
        <p:nvPicPr>
          <p:cNvPr id="5" name="Picture 4"/>
          <p:cNvPicPr>
            <a:picLocks noChangeAspect="1"/>
          </p:cNvPicPr>
          <p:nvPr/>
        </p:nvPicPr>
        <p:blipFill>
          <a:blip r:embed="rId2"/>
          <a:stretch>
            <a:fillRect/>
          </a:stretch>
        </p:blipFill>
        <p:spPr>
          <a:xfrm>
            <a:off x="1051034" y="0"/>
            <a:ext cx="10089931" cy="6858000"/>
          </a:xfrm>
          <a:prstGeom prst="rect">
            <a:avLst/>
          </a:prstGeom>
        </p:spPr>
      </p:pic>
    </p:spTree>
    <p:extLst>
      <p:ext uri="{BB962C8B-B14F-4D97-AF65-F5344CB8AC3E}">
        <p14:creationId xmlns:p14="http://schemas.microsoft.com/office/powerpoint/2010/main" val="35866769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CA" dirty="0" smtClean="0">
                <a:solidFill>
                  <a:schemeClr val="bg1"/>
                </a:solidFill>
              </a:rPr>
              <a:t>La réalité des médecins </a:t>
            </a:r>
            <a:r>
              <a:rPr lang="fr-CA" dirty="0" err="1" smtClean="0">
                <a:solidFill>
                  <a:schemeClr val="bg1"/>
                </a:solidFill>
              </a:rPr>
              <a:t>oeuvrant</a:t>
            </a:r>
            <a:r>
              <a:rPr lang="fr-CA" dirty="0" smtClean="0">
                <a:solidFill>
                  <a:schemeClr val="bg1"/>
                </a:solidFill>
              </a:rPr>
              <a:t> en soins palliatifs, RQSPAL octobre 2019, Elisa Pucella MD</a:t>
            </a:r>
            <a:endParaRPr lang="en-US" dirty="0">
              <a:solidFill>
                <a:schemeClr val="bg1"/>
              </a:solidFill>
            </a:endParaRPr>
          </a:p>
        </p:txBody>
      </p:sp>
      <p:sp>
        <p:nvSpPr>
          <p:cNvPr id="3" name="Slide Number Placeholder 2"/>
          <p:cNvSpPr>
            <a:spLocks noGrp="1"/>
          </p:cNvSpPr>
          <p:nvPr>
            <p:ph type="sldNum" sz="quarter" idx="12"/>
          </p:nvPr>
        </p:nvSpPr>
        <p:spPr/>
        <p:txBody>
          <a:bodyPr/>
          <a:lstStyle/>
          <a:p>
            <a:fld id="{4FAB73BC-B049-4115-A692-8D63A059BFB8}" type="slidenum">
              <a:rPr lang="en-US" smtClean="0"/>
              <a:pPr/>
              <a:t>16</a:t>
            </a:fld>
            <a:endParaRPr lang="en-US" dirty="0"/>
          </a:p>
        </p:txBody>
      </p:sp>
      <p:sp>
        <p:nvSpPr>
          <p:cNvPr id="5" name="TextBox 5"/>
          <p:cNvSpPr txBox="1">
            <a:spLocks noChangeArrowheads="1"/>
          </p:cNvSpPr>
          <p:nvPr/>
        </p:nvSpPr>
        <p:spPr bwMode="auto">
          <a:xfrm>
            <a:off x="0" y="-56271"/>
            <a:ext cx="12192000" cy="1296000"/>
          </a:xfrm>
          <a:prstGeom prst="rect">
            <a:avLst/>
          </a:prstGeom>
          <a:solidFill>
            <a:schemeClr val="bg1"/>
          </a:solidFill>
          <a:ln>
            <a:noFill/>
          </a:ln>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CA" altLang="fr-FR" sz="3600" b="1" dirty="0" smtClean="0">
                <a:solidFill>
                  <a:schemeClr val="accent1">
                    <a:lumMod val="75000"/>
                  </a:schemeClr>
                </a:solidFill>
                <a:latin typeface="+mn-lt"/>
                <a:cs typeface="+mn-cs"/>
              </a:rPr>
              <a:t>Lettre ouverte au ministre de la santé, par Dr François Piuze </a:t>
            </a:r>
          </a:p>
          <a:p>
            <a:r>
              <a:rPr lang="fr-CA" altLang="fr-FR" sz="3600" b="1" dirty="0" err="1" smtClean="0">
                <a:solidFill>
                  <a:schemeClr val="accent1">
                    <a:lumMod val="75000"/>
                  </a:schemeClr>
                </a:solidFill>
                <a:latin typeface="+mn-lt"/>
                <a:cs typeface="+mn-cs"/>
              </a:rPr>
              <a:t>LaPresse</a:t>
            </a:r>
            <a:r>
              <a:rPr lang="fr-CA" altLang="fr-FR" sz="3600" b="1" dirty="0" smtClean="0">
                <a:solidFill>
                  <a:schemeClr val="accent1">
                    <a:lumMod val="75000"/>
                  </a:schemeClr>
                </a:solidFill>
                <a:latin typeface="+mn-lt"/>
                <a:cs typeface="+mn-cs"/>
              </a:rPr>
              <a:t>, 28 février 2018</a:t>
            </a:r>
            <a:endParaRPr lang="fr-CA" altLang="fr-FR" sz="3600" b="1" dirty="0">
              <a:solidFill>
                <a:schemeClr val="accent1">
                  <a:lumMod val="75000"/>
                </a:schemeClr>
              </a:solidFill>
              <a:latin typeface="+mn-lt"/>
              <a:cs typeface="+mn-cs"/>
            </a:endParaRPr>
          </a:p>
        </p:txBody>
      </p:sp>
      <p:sp>
        <p:nvSpPr>
          <p:cNvPr id="6" name="TextBox 4"/>
          <p:cNvSpPr txBox="1">
            <a:spLocks noChangeArrowheads="1"/>
          </p:cNvSpPr>
          <p:nvPr/>
        </p:nvSpPr>
        <p:spPr bwMode="auto">
          <a:xfrm>
            <a:off x="5584874" y="1640893"/>
            <a:ext cx="6237932"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CA" sz="2000" dirty="0" smtClean="0">
                <a:solidFill>
                  <a:schemeClr val="bg1"/>
                </a:solidFill>
              </a:rPr>
              <a:t>Les services aux </a:t>
            </a:r>
            <a:r>
              <a:rPr lang="fr-CA" sz="2000" dirty="0">
                <a:solidFill>
                  <a:schemeClr val="bg1"/>
                </a:solidFill>
              </a:rPr>
              <a:t>patients </a:t>
            </a:r>
            <a:r>
              <a:rPr lang="fr-CA" sz="2000" dirty="0" smtClean="0">
                <a:solidFill>
                  <a:schemeClr val="bg1"/>
                </a:solidFill>
              </a:rPr>
              <a:t>nécessitant des soins par des médecins avec expertise en soins palliatifs sont fragilisés.</a:t>
            </a:r>
          </a:p>
          <a:p>
            <a:endParaRPr lang="fr-CA" sz="2000" dirty="0" smtClean="0">
              <a:solidFill>
                <a:schemeClr val="bg1"/>
              </a:solidFill>
            </a:endParaRPr>
          </a:p>
          <a:p>
            <a:r>
              <a:rPr lang="fr-CA" sz="2000" b="1" dirty="0">
                <a:solidFill>
                  <a:srgbClr val="FFC000"/>
                </a:solidFill>
              </a:rPr>
              <a:t>P</a:t>
            </a:r>
            <a:r>
              <a:rPr lang="fr-CA" sz="2000" b="1" dirty="0" smtClean="0">
                <a:solidFill>
                  <a:srgbClr val="FFC000"/>
                </a:solidFill>
              </a:rPr>
              <a:t>eut-on rénover le rez-de-chaussée sans porter attention au toit qui coule?</a:t>
            </a:r>
          </a:p>
          <a:p>
            <a:endParaRPr lang="fr-CA" sz="2000" b="1" dirty="0">
              <a:solidFill>
                <a:srgbClr val="FFC000"/>
              </a:solidFill>
            </a:endParaRPr>
          </a:p>
          <a:p>
            <a:r>
              <a:rPr lang="fr-CA" sz="2000" dirty="0" smtClean="0">
                <a:solidFill>
                  <a:schemeClr val="bg1"/>
                </a:solidFill>
              </a:rPr>
              <a:t>Ultimement, si cette expertise se perd, qui s’impliquera </a:t>
            </a:r>
            <a:r>
              <a:rPr lang="fr-CA" sz="2000" dirty="0">
                <a:solidFill>
                  <a:schemeClr val="bg1"/>
                </a:solidFill>
              </a:rPr>
              <a:t>dans la formation de base nécessaire à la pratique en 1</a:t>
            </a:r>
            <a:r>
              <a:rPr lang="fr-CA" sz="2000" baseline="30000" dirty="0">
                <a:solidFill>
                  <a:schemeClr val="bg1"/>
                </a:solidFill>
              </a:rPr>
              <a:t>e</a:t>
            </a:r>
            <a:r>
              <a:rPr lang="fr-CA" sz="2000" dirty="0">
                <a:solidFill>
                  <a:schemeClr val="bg1"/>
                </a:solidFill>
              </a:rPr>
              <a:t> </a:t>
            </a:r>
            <a:r>
              <a:rPr lang="fr-CA" sz="2000" dirty="0" smtClean="0">
                <a:solidFill>
                  <a:schemeClr val="bg1"/>
                </a:solidFill>
              </a:rPr>
              <a:t>ligne? </a:t>
            </a:r>
          </a:p>
          <a:p>
            <a:r>
              <a:rPr lang="fr-CA" sz="2000" dirty="0" smtClean="0">
                <a:solidFill>
                  <a:schemeClr val="bg1"/>
                </a:solidFill>
              </a:rPr>
              <a:t>Qui soutiendra la 1</a:t>
            </a:r>
            <a:r>
              <a:rPr lang="fr-CA" sz="2000" baseline="30000" dirty="0" smtClean="0">
                <a:solidFill>
                  <a:schemeClr val="bg1"/>
                </a:solidFill>
              </a:rPr>
              <a:t>e</a:t>
            </a:r>
            <a:r>
              <a:rPr lang="fr-CA" sz="2000" dirty="0" smtClean="0">
                <a:solidFill>
                  <a:schemeClr val="bg1"/>
                </a:solidFill>
              </a:rPr>
              <a:t> ligne? </a:t>
            </a:r>
          </a:p>
          <a:p>
            <a:r>
              <a:rPr lang="fr-CA" sz="2000" dirty="0" smtClean="0">
                <a:solidFill>
                  <a:schemeClr val="bg1"/>
                </a:solidFill>
              </a:rPr>
              <a:t>Qui</a:t>
            </a:r>
            <a:r>
              <a:rPr lang="fr-CA" sz="2000" dirty="0">
                <a:solidFill>
                  <a:schemeClr val="bg1"/>
                </a:solidFill>
              </a:rPr>
              <a:t> soignera les cas </a:t>
            </a:r>
            <a:r>
              <a:rPr lang="fr-CA" sz="2000" dirty="0" smtClean="0">
                <a:solidFill>
                  <a:schemeClr val="bg1"/>
                </a:solidFill>
              </a:rPr>
              <a:t>complexes?</a:t>
            </a:r>
          </a:p>
          <a:p>
            <a:r>
              <a:rPr lang="fr-CA" sz="2000" dirty="0" smtClean="0">
                <a:solidFill>
                  <a:schemeClr val="bg1"/>
                </a:solidFill>
              </a:rPr>
              <a:t>Qui s’impliquera dans la recherche clinique et l’élaboration de standards de pratique?</a:t>
            </a:r>
            <a:endParaRPr lang="fr-CA" sz="2000" dirty="0">
              <a:solidFill>
                <a:schemeClr val="bg1"/>
              </a:solidFill>
            </a:endParaRPr>
          </a:p>
        </p:txBody>
      </p:sp>
      <p:pic>
        <p:nvPicPr>
          <p:cNvPr id="7" name="Picture 6"/>
          <p:cNvPicPr>
            <a:picLocks noChangeAspect="1"/>
          </p:cNvPicPr>
          <p:nvPr/>
        </p:nvPicPr>
        <p:blipFill rotWithShape="1">
          <a:blip r:embed="rId2"/>
          <a:srcRect l="24693" t="27476" r="35961" b="5414"/>
          <a:stretch/>
        </p:blipFill>
        <p:spPr>
          <a:xfrm>
            <a:off x="267287" y="1486413"/>
            <a:ext cx="5078436" cy="4869937"/>
          </a:xfrm>
          <a:prstGeom prst="rect">
            <a:avLst/>
          </a:prstGeom>
        </p:spPr>
      </p:pic>
    </p:spTree>
    <p:extLst>
      <p:ext uri="{BB962C8B-B14F-4D97-AF65-F5344CB8AC3E}">
        <p14:creationId xmlns:p14="http://schemas.microsoft.com/office/powerpoint/2010/main" val="15629614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69268" y="864108"/>
            <a:ext cx="7802778" cy="5120640"/>
          </a:xfrm>
        </p:spPr>
        <p:txBody>
          <a:bodyPr>
            <a:normAutofit lnSpcReduction="10000"/>
          </a:bodyPr>
          <a:lstStyle/>
          <a:p>
            <a:pPr marL="0" indent="0">
              <a:buNone/>
            </a:pPr>
            <a:r>
              <a:rPr lang="fr-CA" sz="2400" dirty="0" smtClean="0"/>
              <a:t>Les MD de famille doivent faire partie d’un </a:t>
            </a:r>
            <a:r>
              <a:rPr lang="fr-CA" sz="2400" b="1" dirty="0" smtClean="0">
                <a:solidFill>
                  <a:schemeClr val="accent1">
                    <a:lumMod val="75000"/>
                  </a:schemeClr>
                </a:solidFill>
              </a:rPr>
              <a:t>PREM</a:t>
            </a:r>
            <a:r>
              <a:rPr lang="fr-CA" sz="2400" dirty="0" smtClean="0"/>
              <a:t> (Plan régional d’effectifs médicaux) et adressent leur demande au DRMG (Département régional de médecine générale).</a:t>
            </a:r>
          </a:p>
          <a:p>
            <a:pPr marL="0" indent="0">
              <a:buNone/>
            </a:pPr>
            <a:r>
              <a:rPr lang="fr-CA" sz="2400" b="1" dirty="0">
                <a:solidFill>
                  <a:schemeClr val="accent1">
                    <a:lumMod val="75000"/>
                  </a:schemeClr>
                </a:solidFill>
              </a:rPr>
              <a:t>Cohorte </a:t>
            </a:r>
            <a:r>
              <a:rPr lang="fr-CA" sz="2400" b="1" dirty="0" smtClean="0">
                <a:solidFill>
                  <a:schemeClr val="accent1">
                    <a:lumMod val="75000"/>
                  </a:schemeClr>
                </a:solidFill>
              </a:rPr>
              <a:t>de 2019: 10 </a:t>
            </a:r>
            <a:r>
              <a:rPr lang="fr-CA" sz="2400" b="1" dirty="0">
                <a:solidFill>
                  <a:schemeClr val="accent1">
                    <a:lumMod val="75000"/>
                  </a:schemeClr>
                </a:solidFill>
              </a:rPr>
              <a:t>R3 </a:t>
            </a:r>
            <a:r>
              <a:rPr lang="fr-CA" sz="2400" dirty="0"/>
              <a:t>de médecine familiale avec compétence avancée en soins palliatifs: </a:t>
            </a:r>
            <a:endParaRPr lang="fr-CA" sz="2400" dirty="0" smtClean="0"/>
          </a:p>
          <a:p>
            <a:pPr lvl="1"/>
            <a:r>
              <a:rPr lang="fr-CA" sz="2400" dirty="0"/>
              <a:t>2 pratiquent les SP à temps complet avec une partie de leur prise en charge à domicile </a:t>
            </a:r>
            <a:r>
              <a:rPr lang="fr-CA" sz="2400" dirty="0" smtClean="0"/>
              <a:t>(interventions </a:t>
            </a:r>
            <a:r>
              <a:rPr lang="fr-CA" sz="2400" dirty="0"/>
              <a:t>de la </a:t>
            </a:r>
            <a:r>
              <a:rPr lang="fr-CA" sz="2400" dirty="0" smtClean="0"/>
              <a:t>ministre</a:t>
            </a:r>
            <a:r>
              <a:rPr lang="fr-CA" sz="2400" dirty="0"/>
              <a:t>)</a:t>
            </a:r>
          </a:p>
          <a:p>
            <a:pPr lvl="1"/>
            <a:r>
              <a:rPr lang="fr-CA" sz="2400" dirty="0"/>
              <a:t>4 étaient sans PREM le </a:t>
            </a:r>
            <a:r>
              <a:rPr lang="fr-CA" sz="2400" dirty="0" smtClean="0"/>
              <a:t>1 juillet, 2 </a:t>
            </a:r>
            <a:r>
              <a:rPr lang="fr-CA" sz="2400" dirty="0"/>
              <a:t>ont obtenu une dérogation ministérielle pour obtenir </a:t>
            </a:r>
            <a:r>
              <a:rPr lang="fr-CA" sz="2400" dirty="0" smtClean="0"/>
              <a:t>un PREM supplémentaire</a:t>
            </a:r>
          </a:p>
          <a:p>
            <a:pPr lvl="1"/>
            <a:r>
              <a:rPr lang="fr-CA" sz="2400" dirty="0" smtClean="0"/>
              <a:t>1 a </a:t>
            </a:r>
            <a:r>
              <a:rPr lang="fr-CA" sz="2400" dirty="0"/>
              <a:t>accepté une pratique </a:t>
            </a:r>
            <a:r>
              <a:rPr lang="fr-CA" sz="2400" dirty="0" smtClean="0"/>
              <a:t>en région avec </a:t>
            </a:r>
            <a:r>
              <a:rPr lang="fr-CA" sz="2400" dirty="0"/>
              <a:t>peu de </a:t>
            </a:r>
            <a:r>
              <a:rPr lang="fr-CA" sz="2400" dirty="0" smtClean="0"/>
              <a:t>SP</a:t>
            </a:r>
            <a:endParaRPr lang="fr-CA" sz="2400" dirty="0"/>
          </a:p>
          <a:p>
            <a:pPr lvl="1"/>
            <a:r>
              <a:rPr lang="fr-CA" sz="2400" dirty="0" smtClean="0"/>
              <a:t>la </a:t>
            </a:r>
            <a:r>
              <a:rPr lang="fr-CA" sz="2400" dirty="0"/>
              <a:t>majorité doivent </a:t>
            </a:r>
            <a:r>
              <a:rPr lang="fr-CA" sz="2400" dirty="0" smtClean="0"/>
              <a:t>inscrire min </a:t>
            </a:r>
            <a:r>
              <a:rPr lang="fr-CA" sz="2400" dirty="0"/>
              <a:t>500 </a:t>
            </a:r>
            <a:r>
              <a:rPr lang="fr-CA" sz="2400" dirty="0" smtClean="0"/>
              <a:t>patients</a:t>
            </a:r>
          </a:p>
          <a:p>
            <a:pPr marL="0" indent="0">
              <a:buNone/>
            </a:pPr>
            <a:r>
              <a:rPr lang="fr-CA" sz="2800" b="1" dirty="0" smtClean="0">
                <a:solidFill>
                  <a:schemeClr val="accent1">
                    <a:lumMod val="75000"/>
                  </a:schemeClr>
                </a:solidFill>
              </a:rPr>
              <a:t>Cohorte de 2020: </a:t>
            </a:r>
            <a:r>
              <a:rPr lang="fr-CA" sz="2800" dirty="0" smtClean="0">
                <a:solidFill>
                  <a:schemeClr val="accent1">
                    <a:lumMod val="75000"/>
                  </a:schemeClr>
                </a:solidFill>
              </a:rPr>
              <a:t>4 R3 </a:t>
            </a:r>
            <a:r>
              <a:rPr lang="fr-CA" sz="2800" dirty="0" smtClean="0"/>
              <a:t>(habituellement 5 - 8)</a:t>
            </a:r>
          </a:p>
        </p:txBody>
      </p:sp>
      <p:sp>
        <p:nvSpPr>
          <p:cNvPr id="4" name="Footer Placeholder 3"/>
          <p:cNvSpPr>
            <a:spLocks noGrp="1"/>
          </p:cNvSpPr>
          <p:nvPr>
            <p:ph type="ftr" sz="quarter" idx="11"/>
          </p:nvPr>
        </p:nvSpPr>
        <p:spPr/>
        <p:txBody>
          <a:bodyPr/>
          <a:lstStyle/>
          <a:p>
            <a:r>
              <a:rPr lang="fr-CA" smtClean="0">
                <a:solidFill>
                  <a:srgbClr val="000000">
                    <a:lumMod val="50000"/>
                    <a:lumOff val="50000"/>
                  </a:srgbClr>
                </a:solidFill>
              </a:rPr>
              <a:t>La réalité des médecins oeuvrant en soins palliatifs, RQSPAL octobre 2019, Elisa Pucella MD</a:t>
            </a:r>
            <a:endParaRPr lang="en-US" dirty="0">
              <a:solidFill>
                <a:srgbClr val="000000">
                  <a:lumMod val="50000"/>
                  <a:lumOff val="50000"/>
                </a:srgbClr>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smtClean="0">
                <a:solidFill>
                  <a:srgbClr val="40BAD2"/>
                </a:solidFill>
              </a:rPr>
              <a:pPr/>
              <a:t>17</a:t>
            </a:fld>
            <a:endParaRPr lang="en-US" dirty="0">
              <a:solidFill>
                <a:srgbClr val="40BAD2"/>
              </a:solidFill>
            </a:endParaRPr>
          </a:p>
        </p:txBody>
      </p:sp>
      <p:sp>
        <p:nvSpPr>
          <p:cNvPr id="6" name="Title 1"/>
          <p:cNvSpPr>
            <a:spLocks noGrp="1"/>
          </p:cNvSpPr>
          <p:nvPr>
            <p:ph type="title"/>
          </p:nvPr>
        </p:nvSpPr>
        <p:spPr/>
        <p:txBody>
          <a:bodyPr/>
          <a:lstStyle/>
          <a:p>
            <a:r>
              <a:rPr lang="fr-CA" dirty="0" smtClean="0"/>
              <a:t>Obtention de poste pour les R3 avec compétence avancée en soins palliatifs</a:t>
            </a:r>
            <a:endParaRPr lang="fr-CA" dirty="0"/>
          </a:p>
        </p:txBody>
      </p:sp>
    </p:spTree>
    <p:extLst>
      <p:ext uri="{BB962C8B-B14F-4D97-AF65-F5344CB8AC3E}">
        <p14:creationId xmlns:p14="http://schemas.microsoft.com/office/powerpoint/2010/main" val="38087071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t>S</a:t>
            </a:r>
            <a:r>
              <a:rPr lang="fr-CA" dirty="0" smtClean="0"/>
              <a:t>pécialité en soins palliatifs au Canada</a:t>
            </a:r>
            <a:endParaRPr lang="fr-CA" dirty="0"/>
          </a:p>
        </p:txBody>
      </p:sp>
      <p:sp>
        <p:nvSpPr>
          <p:cNvPr id="3" name="Content Placeholder 2"/>
          <p:cNvSpPr>
            <a:spLocks noGrp="1"/>
          </p:cNvSpPr>
          <p:nvPr>
            <p:ph idx="1"/>
          </p:nvPr>
        </p:nvSpPr>
        <p:spPr/>
        <p:txBody>
          <a:bodyPr>
            <a:normAutofit/>
          </a:bodyPr>
          <a:lstStyle/>
          <a:p>
            <a:pPr marL="0" indent="0">
              <a:buNone/>
            </a:pPr>
            <a:r>
              <a:rPr lang="fr-CA" sz="2400" b="1" dirty="0" smtClean="0">
                <a:solidFill>
                  <a:schemeClr val="accent1">
                    <a:lumMod val="75000"/>
                  </a:schemeClr>
                </a:solidFill>
              </a:rPr>
              <a:t>Certificat de compétence avancée en soins palliatifs</a:t>
            </a:r>
            <a:r>
              <a:rPr lang="fr-CA" sz="2400" dirty="0" smtClean="0"/>
              <a:t> du Collège des médecins de famille du Canada (CMFC), peut être octroyé à la fin du R3.</a:t>
            </a:r>
          </a:p>
          <a:p>
            <a:pPr marL="0" indent="0">
              <a:buNone/>
            </a:pPr>
            <a:r>
              <a:rPr lang="fr-CA" sz="2400" dirty="0" smtClean="0"/>
              <a:t>Le Collège Royal des médecins et chirurgiens du Canada a créé une </a:t>
            </a:r>
            <a:r>
              <a:rPr lang="fr-CA" sz="2400" b="1" dirty="0" smtClean="0">
                <a:solidFill>
                  <a:schemeClr val="accent1">
                    <a:lumMod val="75000"/>
                  </a:schemeClr>
                </a:solidFill>
              </a:rPr>
              <a:t>surspécialité en soins palliatifs</a:t>
            </a:r>
            <a:r>
              <a:rPr lang="fr-CA" sz="2400" dirty="0" smtClean="0"/>
              <a:t>. Les règles d’obtention de cette certification sont en constante discussion et les candidats à l’examen sont évalués au cas par cas.</a:t>
            </a:r>
            <a:endParaRPr lang="fr-CA" dirty="0"/>
          </a:p>
        </p:txBody>
      </p:sp>
      <p:sp>
        <p:nvSpPr>
          <p:cNvPr id="4" name="Footer Placeholder 3"/>
          <p:cNvSpPr>
            <a:spLocks noGrp="1"/>
          </p:cNvSpPr>
          <p:nvPr>
            <p:ph type="ftr" sz="quarter" idx="11"/>
          </p:nvPr>
        </p:nvSpPr>
        <p:spPr/>
        <p:txBody>
          <a:bodyPr/>
          <a:lstStyle/>
          <a:p>
            <a:r>
              <a:rPr lang="fr-CA" smtClean="0">
                <a:solidFill>
                  <a:srgbClr val="000000">
                    <a:lumMod val="50000"/>
                    <a:lumOff val="50000"/>
                  </a:srgbClr>
                </a:solidFill>
              </a:rPr>
              <a:t>La réalité des médecins oeuvrant en soins palliatifs, RQSPAL octobre 2019, Elisa Pucella MD</a:t>
            </a:r>
            <a:endParaRPr lang="en-US" dirty="0">
              <a:solidFill>
                <a:srgbClr val="000000">
                  <a:lumMod val="50000"/>
                  <a:lumOff val="50000"/>
                </a:srgbClr>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smtClean="0">
                <a:solidFill>
                  <a:srgbClr val="40BAD2"/>
                </a:solidFill>
              </a:rPr>
              <a:pPr/>
              <a:t>18</a:t>
            </a:fld>
            <a:endParaRPr lang="en-US" dirty="0">
              <a:solidFill>
                <a:srgbClr val="40BAD2"/>
              </a:solidFill>
            </a:endParaRPr>
          </a:p>
        </p:txBody>
      </p:sp>
    </p:spTree>
    <p:extLst>
      <p:ext uri="{BB962C8B-B14F-4D97-AF65-F5344CB8AC3E}">
        <p14:creationId xmlns:p14="http://schemas.microsoft.com/office/powerpoint/2010/main" val="30061179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102403"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C50B415-0F2A-4626-B099-3E233DBB8978}" type="slidenum">
              <a:rPr lang="fr-FR" altLang="fr-FR" smtClean="0">
                <a:solidFill>
                  <a:schemeClr val="accent1"/>
                </a:solidFill>
              </a:rPr>
              <a:pPr/>
              <a:t>19</a:t>
            </a:fld>
            <a:endParaRPr lang="fr-FR" altLang="fr-FR" smtClean="0">
              <a:solidFill>
                <a:schemeClr val="accent1"/>
              </a:solidFill>
            </a:endParaRPr>
          </a:p>
        </p:txBody>
      </p:sp>
      <p:pic>
        <p:nvPicPr>
          <p:cNvPr id="102404" name="Picture 3"/>
          <p:cNvPicPr>
            <a:picLocks noChangeAspect="1"/>
          </p:cNvPicPr>
          <p:nvPr/>
        </p:nvPicPr>
        <p:blipFill>
          <a:blip r:embed="rId2">
            <a:extLst>
              <a:ext uri="{28A0092B-C50C-407E-A947-70E740481C1C}">
                <a14:useLocalDpi xmlns:a14="http://schemas.microsoft.com/office/drawing/2010/main" val="0"/>
              </a:ext>
            </a:extLst>
          </a:blip>
          <a:srcRect l="11874" t="12204" r="25626" b="5534"/>
          <a:stretch>
            <a:fillRect/>
          </a:stretch>
        </p:blipFill>
        <p:spPr bwMode="auto">
          <a:xfrm>
            <a:off x="0" y="1779103"/>
            <a:ext cx="5345723" cy="3955592"/>
          </a:xfrm>
          <a:prstGeom prst="rect">
            <a:avLst/>
          </a:prstGeom>
          <a:noFill/>
          <a:ln w="3175">
            <a:noFill/>
            <a:miter lim="800000"/>
            <a:headEnd/>
            <a:tailEnd/>
          </a:ln>
          <a:extLst>
            <a:ext uri="{909E8E84-426E-40DD-AFC4-6F175D3DCCD1}">
              <a14:hiddenFill xmlns:a14="http://schemas.microsoft.com/office/drawing/2010/main">
                <a:solidFill>
                  <a:srgbClr val="FFFFFF"/>
                </a:solidFill>
              </a14:hiddenFill>
            </a:ext>
          </a:extLst>
        </p:spPr>
      </p:pic>
      <p:sp>
        <p:nvSpPr>
          <p:cNvPr id="102405" name="TextBox 4"/>
          <p:cNvSpPr txBox="1">
            <a:spLocks noChangeArrowheads="1"/>
          </p:cNvSpPr>
          <p:nvPr/>
        </p:nvSpPr>
        <p:spPr bwMode="auto">
          <a:xfrm>
            <a:off x="6597748" y="1828800"/>
            <a:ext cx="5289452"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CA" altLang="fr-FR" sz="2000" dirty="0">
                <a:solidFill>
                  <a:schemeClr val="bg1"/>
                </a:solidFill>
                <a:latin typeface="Volkhov"/>
              </a:rPr>
              <a:t>16 novembre 2018</a:t>
            </a:r>
          </a:p>
          <a:p>
            <a:endParaRPr lang="fr-CA" altLang="fr-FR" sz="2000" dirty="0">
              <a:solidFill>
                <a:schemeClr val="bg1"/>
              </a:solidFill>
              <a:latin typeface="Volkhov"/>
            </a:endParaRPr>
          </a:p>
          <a:p>
            <a:r>
              <a:rPr lang="fr-CA" altLang="fr-FR" sz="2000" dirty="0">
                <a:solidFill>
                  <a:schemeClr val="bg1"/>
                </a:solidFill>
                <a:latin typeface="Volkhov"/>
              </a:rPr>
              <a:t>Danny T. est atteint d’un cancer de la prostate de grade I</a:t>
            </a:r>
            <a:r>
              <a:rPr lang="fr-CA" altLang="fr-FR" sz="2000" dirty="0" smtClean="0">
                <a:solidFill>
                  <a:schemeClr val="bg1"/>
                </a:solidFill>
                <a:latin typeface="Volkhov"/>
              </a:rPr>
              <a:t>V </a:t>
            </a:r>
            <a:r>
              <a:rPr lang="fr-CA" altLang="fr-FR" sz="2000" dirty="0">
                <a:solidFill>
                  <a:schemeClr val="bg1"/>
                </a:solidFill>
                <a:latin typeface="Volkhov"/>
              </a:rPr>
              <a:t>depuis 8 ans. Il  des métastases osseuses et </a:t>
            </a:r>
            <a:r>
              <a:rPr lang="fr-CA" altLang="fr-FR" sz="2000" dirty="0">
                <a:solidFill>
                  <a:schemeClr val="bg1"/>
                </a:solidFill>
              </a:rPr>
              <a:t>les soins palliatifs sont indispensables pour contrôler ses douleurs</a:t>
            </a:r>
            <a:r>
              <a:rPr lang="fr-CA" altLang="fr-FR" sz="2000" dirty="0">
                <a:solidFill>
                  <a:schemeClr val="bg1"/>
                </a:solidFill>
                <a:latin typeface="Volkhov"/>
              </a:rPr>
              <a:t>.</a:t>
            </a:r>
          </a:p>
          <a:p>
            <a:endParaRPr lang="fr-CA" altLang="fr-FR" sz="2000" dirty="0">
              <a:solidFill>
                <a:schemeClr val="bg1"/>
              </a:solidFill>
              <a:latin typeface="Volkhov"/>
            </a:endParaRPr>
          </a:p>
          <a:p>
            <a:r>
              <a:rPr lang="fr-CA" altLang="fr-FR" sz="2000" dirty="0">
                <a:solidFill>
                  <a:schemeClr val="bg1"/>
                </a:solidFill>
              </a:rPr>
              <a:t>Le CHU de Québec a </a:t>
            </a:r>
            <a:r>
              <a:rPr lang="fr-CA" altLang="fr-FR" sz="2000" dirty="0" smtClean="0">
                <a:solidFill>
                  <a:schemeClr val="bg1"/>
                </a:solidFill>
              </a:rPr>
              <a:t>dû fermer </a:t>
            </a:r>
            <a:r>
              <a:rPr lang="fr-CA" altLang="fr-FR" sz="2000" dirty="0">
                <a:solidFill>
                  <a:schemeClr val="bg1"/>
                </a:solidFill>
              </a:rPr>
              <a:t>la clinique externe de soins palliatifs de l’Hôtel-Dieu de Québec en raison d’un manque d’effectifs médicaux en soins palliatifs.</a:t>
            </a:r>
            <a:endParaRPr lang="fr-CA" altLang="fr-FR" sz="2000" dirty="0">
              <a:solidFill>
                <a:schemeClr val="bg1"/>
              </a:solidFill>
              <a:latin typeface="Volkhov"/>
            </a:endParaRPr>
          </a:p>
          <a:p>
            <a:endParaRPr lang="fr-CA" altLang="fr-FR" b="1" dirty="0">
              <a:solidFill>
                <a:srgbClr val="231F20"/>
              </a:solidFill>
              <a:latin typeface="Volkhov"/>
            </a:endParaRPr>
          </a:p>
          <a:p>
            <a:endParaRPr lang="fr-CA" altLang="fr-FR" b="1" dirty="0">
              <a:solidFill>
                <a:srgbClr val="231F20"/>
              </a:solidFill>
              <a:latin typeface="Volkhov"/>
            </a:endParaRPr>
          </a:p>
        </p:txBody>
      </p:sp>
      <p:sp>
        <p:nvSpPr>
          <p:cNvPr id="102406" name="TextBox 5"/>
          <p:cNvSpPr txBox="1">
            <a:spLocks noChangeArrowheads="1"/>
          </p:cNvSpPr>
          <p:nvPr/>
        </p:nvSpPr>
        <p:spPr bwMode="auto">
          <a:xfrm>
            <a:off x="0" y="0"/>
            <a:ext cx="12192000" cy="972000"/>
          </a:xfrm>
          <a:prstGeom prst="rect">
            <a:avLst/>
          </a:prstGeom>
          <a:solidFill>
            <a:schemeClr val="bg1"/>
          </a:solidFill>
          <a:ln>
            <a:noFill/>
          </a:ln>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CA" altLang="fr-FR" sz="3600" b="1" dirty="0">
                <a:solidFill>
                  <a:schemeClr val="accent1">
                    <a:lumMod val="75000"/>
                  </a:schemeClr>
                </a:solidFill>
                <a:latin typeface="+mn-lt"/>
                <a:cs typeface="+mn-cs"/>
              </a:rPr>
              <a:t>Impact des obstacles à l’octroi de postes en soins palliatifs</a:t>
            </a:r>
          </a:p>
        </p:txBody>
      </p:sp>
      <p:sp>
        <p:nvSpPr>
          <p:cNvPr id="7" name="Footer Placeholder 1"/>
          <p:cNvSpPr txBox="1">
            <a:spLocks/>
          </p:cNvSpPr>
          <p:nvPr/>
        </p:nvSpPr>
        <p:spPr>
          <a:xfrm>
            <a:off x="4021668" y="6356349"/>
            <a:ext cx="5911517" cy="365125"/>
          </a:xfrm>
          <a:prstGeom prst="rect">
            <a:avLst/>
          </a:prstGeom>
        </p:spPr>
        <p:txBody>
          <a:bodyPr vert="horz" lIns="91440" tIns="45720" rIns="91440" bIns="45720" rtlCol="0" anchor="ctr"/>
          <a:lstStyle>
            <a:defPPr>
              <a:defRPr lang="en-US"/>
            </a:defPPr>
            <a:lvl1pPr marL="0" algn="l" defTabSz="457200" rtl="0" eaLnBrk="1" latinLnBrk="0" hangingPunct="1">
              <a:defRPr sz="11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CA" smtClean="0">
                <a:solidFill>
                  <a:schemeClr val="bg1"/>
                </a:solidFill>
              </a:rPr>
              <a:t>La réalité des médecins oeuvrant en soins palliatifs, RQSPAL octobre 2019, Elisa Pucella MD</a:t>
            </a:r>
            <a:endParaRPr lang="en-US" dirty="0">
              <a:solidFill>
                <a:schemeClr val="bg1"/>
              </a:solidFill>
            </a:endParaRPr>
          </a:p>
        </p:txBody>
      </p:sp>
    </p:spTree>
    <p:extLst>
      <p:ext uri="{BB962C8B-B14F-4D97-AF65-F5344CB8AC3E}">
        <p14:creationId xmlns:p14="http://schemas.microsoft.com/office/powerpoint/2010/main" val="2032837112"/>
      </p:ext>
    </p:extLst>
  </p:cSld>
  <p:clrMapOvr>
    <a:masterClrMapping/>
  </p:clrMapOvr>
  <p:transition spd="slow">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CA" sz="3200" dirty="0" smtClean="0">
                <a:latin typeface="Arial" panose="020B0604020202020204" pitchFamily="34" charset="0"/>
                <a:cs typeface="Arial" panose="020B0604020202020204" pitchFamily="34" charset="0"/>
              </a:rPr>
              <a:t>Déclaration de conflit d’intérêt</a:t>
            </a:r>
            <a:endParaRPr lang="fr-CA" sz="32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1417320" lvl="3" indent="0">
              <a:buNone/>
            </a:pPr>
            <a:r>
              <a:rPr lang="fr-CA" sz="2400" dirty="0" smtClean="0"/>
              <a:t>Je </a:t>
            </a:r>
            <a:r>
              <a:rPr lang="fr-CA" sz="2400" dirty="0"/>
              <a:t>n’ai aucun conflit d’intérêt réel </a:t>
            </a:r>
            <a:r>
              <a:rPr lang="fr-CA" sz="2400" dirty="0" smtClean="0"/>
              <a:t>ou potentiel en  lien avec </a:t>
            </a:r>
            <a:r>
              <a:rPr lang="fr-CA" sz="2400" dirty="0"/>
              <a:t>le contenu </a:t>
            </a:r>
            <a:r>
              <a:rPr lang="fr-CA" sz="2400" dirty="0" smtClean="0"/>
              <a:t>de cette conférence</a:t>
            </a:r>
            <a:r>
              <a:rPr lang="fr-CA" sz="2400" dirty="0"/>
              <a:t>.</a:t>
            </a:r>
          </a:p>
        </p:txBody>
      </p:sp>
      <p:pic>
        <p:nvPicPr>
          <p:cNvPr id="5" name="Picture 4"/>
          <p:cNvPicPr>
            <a:picLocks noChangeAspect="1"/>
          </p:cNvPicPr>
          <p:nvPr/>
        </p:nvPicPr>
        <p:blipFill>
          <a:blip r:embed="rId2"/>
          <a:stretch>
            <a:fillRect/>
          </a:stretch>
        </p:blipFill>
        <p:spPr>
          <a:xfrm>
            <a:off x="4085285" y="2953233"/>
            <a:ext cx="942390" cy="942390"/>
          </a:xfrm>
          <a:prstGeom prst="rect">
            <a:avLst/>
          </a:prstGeom>
        </p:spPr>
      </p:pic>
      <p:sp>
        <p:nvSpPr>
          <p:cNvPr id="4" name="Espace réservé du pied de page 3"/>
          <p:cNvSpPr>
            <a:spLocks noGrp="1"/>
          </p:cNvSpPr>
          <p:nvPr>
            <p:ph type="ftr" sz="quarter" idx="11"/>
          </p:nvPr>
        </p:nvSpPr>
        <p:spPr/>
        <p:txBody>
          <a:bodyPr/>
          <a:lstStyle/>
          <a:p>
            <a:r>
              <a:rPr lang="fr-CA" dirty="0" smtClean="0"/>
              <a:t>La réalité des médecins </a:t>
            </a:r>
            <a:r>
              <a:rPr lang="fr-CA" dirty="0" err="1" smtClean="0"/>
              <a:t>oeuvrant</a:t>
            </a:r>
            <a:r>
              <a:rPr lang="fr-CA" dirty="0" smtClean="0"/>
              <a:t> en soins palliatifs, RQSPAL octobre 2019, </a:t>
            </a:r>
            <a:r>
              <a:rPr lang="fr-CA" dirty="0" err="1" smtClean="0"/>
              <a:t>Elisa</a:t>
            </a:r>
            <a:r>
              <a:rPr lang="fr-CA" dirty="0" smtClean="0"/>
              <a:t> </a:t>
            </a:r>
            <a:r>
              <a:rPr lang="fr-CA" dirty="0" err="1" smtClean="0"/>
              <a:t>Pucella</a:t>
            </a:r>
            <a:r>
              <a:rPr lang="fr-CA" dirty="0" smtClean="0"/>
              <a:t> MD</a:t>
            </a:r>
            <a:endParaRPr lang="en-US" dirty="0"/>
          </a:p>
        </p:txBody>
      </p:sp>
      <p:sp>
        <p:nvSpPr>
          <p:cNvPr id="6" name="Espace réservé du numéro de diapositive 5"/>
          <p:cNvSpPr>
            <a:spLocks noGrp="1"/>
          </p:cNvSpPr>
          <p:nvPr>
            <p:ph type="sldNum" sz="quarter" idx="12"/>
          </p:nvPr>
        </p:nvSpPr>
        <p:spPr/>
        <p:txBody>
          <a:bodyPr/>
          <a:lstStyle/>
          <a:p>
            <a:fld id="{6D22F896-40B5-4ADD-8801-0D06FADFA095}" type="slidenum">
              <a:rPr lang="en-US"/>
              <a:pPr/>
              <a:t>2</a:t>
            </a:fld>
            <a:endParaRPr lang="en-US" dirty="0"/>
          </a:p>
        </p:txBody>
      </p:sp>
    </p:spTree>
    <p:extLst>
      <p:ext uri="{BB962C8B-B14F-4D97-AF65-F5344CB8AC3E}">
        <p14:creationId xmlns:p14="http://schemas.microsoft.com/office/powerpoint/2010/main" val="1228482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CA" dirty="0" smtClean="0">
                <a:solidFill>
                  <a:schemeClr val="bg1"/>
                </a:solidFill>
              </a:rPr>
              <a:t>La réalité des médecins </a:t>
            </a:r>
            <a:r>
              <a:rPr lang="fr-CA" dirty="0" err="1" smtClean="0">
                <a:solidFill>
                  <a:schemeClr val="bg1"/>
                </a:solidFill>
              </a:rPr>
              <a:t>oeuvrant</a:t>
            </a:r>
            <a:r>
              <a:rPr lang="fr-CA" dirty="0" smtClean="0">
                <a:solidFill>
                  <a:schemeClr val="bg1"/>
                </a:solidFill>
              </a:rPr>
              <a:t> en soins palliatifs, RQSPAL octobre 2019, </a:t>
            </a:r>
            <a:r>
              <a:rPr lang="fr-CA" dirty="0" err="1" smtClean="0">
                <a:solidFill>
                  <a:schemeClr val="bg1"/>
                </a:solidFill>
              </a:rPr>
              <a:t>Elisa</a:t>
            </a:r>
            <a:r>
              <a:rPr lang="fr-CA" dirty="0" smtClean="0">
                <a:solidFill>
                  <a:schemeClr val="bg1"/>
                </a:solidFill>
              </a:rPr>
              <a:t> </a:t>
            </a:r>
            <a:r>
              <a:rPr lang="fr-CA" dirty="0" err="1" smtClean="0">
                <a:solidFill>
                  <a:schemeClr val="bg1"/>
                </a:solidFill>
              </a:rPr>
              <a:t>Pucella</a:t>
            </a:r>
            <a:r>
              <a:rPr lang="fr-CA" dirty="0" smtClean="0">
                <a:solidFill>
                  <a:schemeClr val="bg1"/>
                </a:solidFill>
              </a:rPr>
              <a:t> MD</a:t>
            </a:r>
            <a:endParaRPr lang="en-US" dirty="0">
              <a:solidFill>
                <a:schemeClr val="bg1"/>
              </a:solidFill>
            </a:endParaRPr>
          </a:p>
        </p:txBody>
      </p:sp>
      <p:sp>
        <p:nvSpPr>
          <p:cNvPr id="3" name="Slide Number Placeholder 2"/>
          <p:cNvSpPr>
            <a:spLocks noGrp="1"/>
          </p:cNvSpPr>
          <p:nvPr>
            <p:ph type="sldNum" sz="quarter" idx="12"/>
          </p:nvPr>
        </p:nvSpPr>
        <p:spPr/>
        <p:txBody>
          <a:bodyPr/>
          <a:lstStyle/>
          <a:p>
            <a:fld id="{4FAB73BC-B049-4115-A692-8D63A059BFB8}" type="slidenum">
              <a:rPr lang="en-US" smtClean="0"/>
              <a:pPr/>
              <a:t>20</a:t>
            </a:fld>
            <a:endParaRPr lang="en-US" dirty="0"/>
          </a:p>
        </p:txBody>
      </p:sp>
      <p:sp>
        <p:nvSpPr>
          <p:cNvPr id="4" name="Rectangle 3"/>
          <p:cNvSpPr/>
          <p:nvPr/>
        </p:nvSpPr>
        <p:spPr>
          <a:xfrm>
            <a:off x="5668982" y="3580020"/>
            <a:ext cx="6096000" cy="2585323"/>
          </a:xfrm>
          <a:prstGeom prst="rect">
            <a:avLst/>
          </a:prstGeom>
        </p:spPr>
        <p:txBody>
          <a:bodyPr>
            <a:spAutoFit/>
          </a:bodyPr>
          <a:lstStyle/>
          <a:p>
            <a:r>
              <a:rPr lang="fr-CA" dirty="0" smtClean="0">
                <a:solidFill>
                  <a:schemeClr val="bg1"/>
                </a:solidFill>
                <a:latin typeface="Arial" panose="020B0604020202020204" pitchFamily="34" charset="0"/>
                <a:cs typeface="Arial" panose="020B0604020202020204" pitchFamily="34" charset="0"/>
              </a:rPr>
              <a:t>« En </a:t>
            </a:r>
            <a:r>
              <a:rPr lang="fr-CA" dirty="0">
                <a:solidFill>
                  <a:schemeClr val="bg1"/>
                </a:solidFill>
                <a:latin typeface="Arial" panose="020B0604020202020204" pitchFamily="34" charset="0"/>
                <a:cs typeface="Arial" panose="020B0604020202020204" pitchFamily="34" charset="0"/>
              </a:rPr>
              <a:t>juin, le président du Collège des médecins, Charles Bernard, avait jugé nécessaire de signaler son inquiétude dans une lettre au ministre de la Santé, Gaétan Barrette. Il craignait que des malades puissent réclamer l’aide médicale à mourir faute de soins palliatifs.</a:t>
            </a:r>
          </a:p>
          <a:p>
            <a:r>
              <a:rPr lang="fr-CA" dirty="0" smtClean="0">
                <a:solidFill>
                  <a:schemeClr val="bg1"/>
                </a:solidFill>
                <a:latin typeface="Arial" panose="020B0604020202020204" pitchFamily="34" charset="0"/>
                <a:cs typeface="Arial" panose="020B0604020202020204" pitchFamily="34" charset="0"/>
              </a:rPr>
              <a:t>[…]</a:t>
            </a:r>
          </a:p>
          <a:p>
            <a:r>
              <a:rPr lang="fr-CA" dirty="0" smtClean="0">
                <a:solidFill>
                  <a:schemeClr val="bg1"/>
                </a:solidFill>
                <a:latin typeface="Arial" panose="020B0604020202020204" pitchFamily="34" charset="0"/>
                <a:cs typeface="Arial" panose="020B0604020202020204" pitchFamily="34" charset="0"/>
              </a:rPr>
              <a:t>Celui-ci </a:t>
            </a:r>
            <a:r>
              <a:rPr lang="fr-CA" dirty="0">
                <a:solidFill>
                  <a:schemeClr val="bg1"/>
                </a:solidFill>
                <a:latin typeface="Arial" panose="020B0604020202020204" pitchFamily="34" charset="0"/>
                <a:cs typeface="Arial" panose="020B0604020202020204" pitchFamily="34" charset="0"/>
              </a:rPr>
              <a:t>rapportait aussi des abandons et une absence de relève médicale dans plusieurs milieux</a:t>
            </a:r>
            <a:r>
              <a:rPr lang="fr-CA" dirty="0" smtClean="0">
                <a:solidFill>
                  <a:schemeClr val="bg1"/>
                </a:solidFill>
                <a:latin typeface="Arial" panose="020B0604020202020204" pitchFamily="34" charset="0"/>
                <a:cs typeface="Arial" panose="020B0604020202020204" pitchFamily="34" charset="0"/>
              </a:rPr>
              <a:t>. »</a:t>
            </a:r>
          </a:p>
          <a:p>
            <a:r>
              <a:rPr lang="fr-CA" dirty="0" smtClean="0">
                <a:solidFill>
                  <a:schemeClr val="bg1"/>
                </a:solidFill>
                <a:latin typeface="Arial" panose="020B0604020202020204" pitchFamily="34" charset="0"/>
                <a:cs typeface="Arial" panose="020B0604020202020204" pitchFamily="34" charset="0"/>
              </a:rPr>
              <a:t>Brigitte Breton, Le Soleil, 17 novembre 2018</a:t>
            </a:r>
            <a:endParaRPr lang="fr-CA"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2"/>
          <a:srcRect l="12923" t="30348" r="20156" b="5650"/>
          <a:stretch/>
        </p:blipFill>
        <p:spPr>
          <a:xfrm>
            <a:off x="0" y="3439285"/>
            <a:ext cx="5331655" cy="2866794"/>
          </a:xfrm>
          <a:prstGeom prst="rect">
            <a:avLst/>
          </a:prstGeom>
        </p:spPr>
      </p:pic>
      <p:pic>
        <p:nvPicPr>
          <p:cNvPr id="6" name="Picture 5"/>
          <p:cNvPicPr>
            <a:picLocks noChangeAspect="1"/>
          </p:cNvPicPr>
          <p:nvPr/>
        </p:nvPicPr>
        <p:blipFill rotWithShape="1">
          <a:blip r:embed="rId3"/>
          <a:srcRect l="22038" t="27991" r="24026" b="15265"/>
          <a:stretch/>
        </p:blipFill>
        <p:spPr>
          <a:xfrm>
            <a:off x="0" y="492369"/>
            <a:ext cx="4726745" cy="2795895"/>
          </a:xfrm>
          <a:prstGeom prst="rect">
            <a:avLst/>
          </a:prstGeom>
        </p:spPr>
      </p:pic>
      <p:sp>
        <p:nvSpPr>
          <p:cNvPr id="7" name="Rectangle 6"/>
          <p:cNvSpPr/>
          <p:nvPr/>
        </p:nvSpPr>
        <p:spPr>
          <a:xfrm>
            <a:off x="5331655" y="984469"/>
            <a:ext cx="6096000" cy="2031325"/>
          </a:xfrm>
          <a:prstGeom prst="rect">
            <a:avLst/>
          </a:prstGeom>
        </p:spPr>
        <p:txBody>
          <a:bodyPr>
            <a:spAutoFit/>
          </a:bodyPr>
          <a:lstStyle/>
          <a:p>
            <a:r>
              <a:rPr lang="fr-CA" dirty="0">
                <a:solidFill>
                  <a:schemeClr val="bg1"/>
                </a:solidFill>
                <a:latin typeface="Arial" panose="020B0604020202020204" pitchFamily="34" charset="0"/>
                <a:cs typeface="Arial" panose="020B0604020202020204" pitchFamily="34" charset="0"/>
              </a:rPr>
              <a:t>«Cette décision-là risque […] de mener à plus d’hospitalisation. Alors que toute la philosophie pour laquelle on se bat pour les soins palliatifs c’est, si possible, d’en donner plus à domicile, d’en donner en clinique externe. Et l’hospitalisation est l’ultime recours</a:t>
            </a:r>
            <a:r>
              <a:rPr lang="fr-CA" dirty="0" smtClean="0">
                <a:solidFill>
                  <a:schemeClr val="bg1"/>
                </a:solidFill>
                <a:latin typeface="Arial" panose="020B0604020202020204" pitchFamily="34" charset="0"/>
                <a:cs typeface="Arial" panose="020B0604020202020204" pitchFamily="34" charset="0"/>
              </a:rPr>
              <a:t>.»</a:t>
            </a:r>
          </a:p>
          <a:p>
            <a:r>
              <a:rPr lang="fr-CA" dirty="0">
                <a:solidFill>
                  <a:schemeClr val="bg1"/>
                </a:solidFill>
                <a:latin typeface="Arial" panose="020B0604020202020204" pitchFamily="34" charset="0"/>
                <a:cs typeface="Arial" panose="020B0604020202020204" pitchFamily="34" charset="0"/>
              </a:rPr>
              <a:t>s</a:t>
            </a:r>
            <a:r>
              <a:rPr lang="fr-CA" dirty="0" smtClean="0">
                <a:solidFill>
                  <a:schemeClr val="bg1"/>
                </a:solidFill>
                <a:latin typeface="Arial" panose="020B0604020202020204" pitchFamily="34" charset="0"/>
                <a:cs typeface="Arial" panose="020B0604020202020204" pitchFamily="34" charset="0"/>
              </a:rPr>
              <a:t>elon Véronique </a:t>
            </a:r>
            <a:r>
              <a:rPr lang="fr-CA" dirty="0" err="1" smtClean="0">
                <a:solidFill>
                  <a:schemeClr val="bg1"/>
                </a:solidFill>
                <a:latin typeface="Arial" panose="020B0604020202020204" pitchFamily="34" charset="0"/>
                <a:cs typeface="Arial" panose="020B0604020202020204" pitchFamily="34" charset="0"/>
              </a:rPr>
              <a:t>Hivon</a:t>
            </a:r>
            <a:r>
              <a:rPr lang="fr-CA" dirty="0">
                <a:solidFill>
                  <a:schemeClr val="bg1"/>
                </a:solidFill>
                <a:latin typeface="Arial" panose="020B0604020202020204" pitchFamily="34" charset="0"/>
                <a:cs typeface="Arial" panose="020B0604020202020204" pitchFamily="34" charset="0"/>
              </a:rPr>
              <a:t>.</a:t>
            </a:r>
            <a:r>
              <a:rPr lang="fr-CA" dirty="0" smtClean="0">
                <a:solidFill>
                  <a:schemeClr val="bg1"/>
                </a:solidFill>
                <a:latin typeface="Arial" panose="020B0604020202020204" pitchFamily="34" charset="0"/>
                <a:cs typeface="Arial" panose="020B0604020202020204" pitchFamily="34" charset="0"/>
              </a:rPr>
              <a:t> </a:t>
            </a:r>
          </a:p>
          <a:p>
            <a:r>
              <a:rPr lang="fr-CA" dirty="0" smtClean="0">
                <a:solidFill>
                  <a:schemeClr val="bg1"/>
                </a:solidFill>
                <a:latin typeface="Arial" panose="020B0604020202020204" pitchFamily="34" charset="0"/>
                <a:cs typeface="Arial" panose="020B0604020202020204" pitchFamily="34" charset="0"/>
              </a:rPr>
              <a:t>Baptiste Ricard-Châtelain, Le Soleil, 16 novembre 2018</a:t>
            </a:r>
            <a:endParaRPr lang="fr-CA"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98843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t>Accès aux soins palliatifs au Canada</a:t>
            </a:r>
            <a:endParaRPr lang="fr-CA" dirty="0"/>
          </a:p>
        </p:txBody>
      </p:sp>
      <p:sp>
        <p:nvSpPr>
          <p:cNvPr id="3" name="Content Placeholder 2"/>
          <p:cNvSpPr>
            <a:spLocks noGrp="1"/>
          </p:cNvSpPr>
          <p:nvPr>
            <p:ph idx="1"/>
          </p:nvPr>
        </p:nvSpPr>
        <p:spPr>
          <a:xfrm>
            <a:off x="3869267" y="746001"/>
            <a:ext cx="7680308" cy="3412471"/>
          </a:xfrm>
        </p:spPr>
        <p:txBody>
          <a:bodyPr>
            <a:normAutofit/>
          </a:bodyPr>
          <a:lstStyle/>
          <a:p>
            <a:pPr marL="0" indent="0">
              <a:buNone/>
            </a:pPr>
            <a:r>
              <a:rPr lang="fr-CA" sz="2400" dirty="0"/>
              <a:t>Au Canada, l’accès aux soins palliatifs varie considérablement selon l’âge de la personne, son lieu de résidence et la maladie dont elle est atteinte</a:t>
            </a:r>
            <a:r>
              <a:rPr lang="fr-CA" sz="2400" dirty="0" smtClean="0"/>
              <a:t>. </a:t>
            </a:r>
          </a:p>
          <a:p>
            <a:pPr marL="0" indent="0">
              <a:buNone/>
            </a:pPr>
            <a:r>
              <a:rPr lang="fr-CA" sz="2400" b="1" dirty="0">
                <a:solidFill>
                  <a:schemeClr val="accent1">
                    <a:lumMod val="75000"/>
                  </a:schemeClr>
                </a:solidFill>
              </a:rPr>
              <a:t>En</a:t>
            </a:r>
            <a:r>
              <a:rPr lang="fr-CA" sz="2400" b="1" dirty="0" smtClean="0">
                <a:solidFill>
                  <a:schemeClr val="accent1">
                    <a:lumMod val="75000"/>
                  </a:schemeClr>
                </a:solidFill>
              </a:rPr>
              <a:t>tre </a:t>
            </a:r>
            <a:r>
              <a:rPr lang="fr-CA" sz="2400" b="1" dirty="0">
                <a:solidFill>
                  <a:schemeClr val="accent1">
                    <a:lumMod val="75000"/>
                  </a:schemeClr>
                </a:solidFill>
              </a:rPr>
              <a:t>15% et 30% des Canadiens seulement ont accès aux soins palliatifs </a:t>
            </a:r>
            <a:r>
              <a:rPr lang="fr-CA" sz="2400" dirty="0"/>
              <a:t>et </a:t>
            </a:r>
            <a:r>
              <a:rPr lang="fr-CA" sz="2400" dirty="0" smtClean="0"/>
              <a:t>la </a:t>
            </a:r>
            <a:r>
              <a:rPr lang="fr-CA" sz="2400" dirty="0"/>
              <a:t>plupart des gens ont peu de chances de recevoir ces soins là où ils le </a:t>
            </a:r>
            <a:r>
              <a:rPr lang="fr-CA" sz="2400" dirty="0" smtClean="0"/>
              <a:t>voudraient</a:t>
            </a:r>
            <a:r>
              <a:rPr lang="fr-CA" sz="2400" dirty="0"/>
              <a:t>.</a:t>
            </a:r>
            <a:r>
              <a:rPr lang="fr-CA" sz="2400" dirty="0" smtClean="0"/>
              <a:t> </a:t>
            </a:r>
          </a:p>
          <a:p>
            <a:pPr marL="0" indent="0">
              <a:buNone/>
            </a:pPr>
            <a:r>
              <a:rPr lang="fr-CA" sz="2400" dirty="0" smtClean="0"/>
              <a:t>Parmi </a:t>
            </a:r>
            <a:r>
              <a:rPr lang="fr-CA" sz="2400" dirty="0"/>
              <a:t>les adultes décédés en 2016-2017, </a:t>
            </a:r>
            <a:r>
              <a:rPr lang="fr-CA" sz="2400" b="1" dirty="0">
                <a:solidFill>
                  <a:schemeClr val="accent1">
                    <a:lumMod val="75000"/>
                  </a:schemeClr>
                </a:solidFill>
              </a:rPr>
              <a:t>moins d'un sur six a reçu des services de soins palliatifs à </a:t>
            </a:r>
            <a:r>
              <a:rPr lang="fr-CA" sz="2400" b="1" dirty="0" smtClean="0">
                <a:solidFill>
                  <a:schemeClr val="accent1">
                    <a:lumMod val="75000"/>
                  </a:schemeClr>
                </a:solidFill>
              </a:rPr>
              <a:t>domicile</a:t>
            </a:r>
            <a:r>
              <a:rPr lang="fr-CA" sz="2400" dirty="0" smtClean="0"/>
              <a:t>. </a:t>
            </a:r>
          </a:p>
        </p:txBody>
      </p:sp>
      <p:sp>
        <p:nvSpPr>
          <p:cNvPr id="4" name="Footer Placeholder 3"/>
          <p:cNvSpPr>
            <a:spLocks noGrp="1"/>
          </p:cNvSpPr>
          <p:nvPr>
            <p:ph type="ftr" sz="quarter" idx="11"/>
          </p:nvPr>
        </p:nvSpPr>
        <p:spPr/>
        <p:txBody>
          <a:bodyPr/>
          <a:lstStyle/>
          <a:p>
            <a:r>
              <a:rPr lang="fr-CA" smtClean="0">
                <a:solidFill>
                  <a:srgbClr val="000000">
                    <a:lumMod val="50000"/>
                    <a:lumOff val="50000"/>
                  </a:srgbClr>
                </a:solidFill>
              </a:rPr>
              <a:t>La réalité des médecins oeuvrant en soins palliatifs, RQSPAL octobre 2019, Elisa Pucella MD</a:t>
            </a:r>
            <a:endParaRPr lang="en-US" dirty="0">
              <a:solidFill>
                <a:srgbClr val="000000">
                  <a:lumMod val="50000"/>
                  <a:lumOff val="50000"/>
                </a:srgbClr>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smtClean="0">
                <a:solidFill>
                  <a:srgbClr val="40BAD2"/>
                </a:solidFill>
              </a:rPr>
              <a:pPr/>
              <a:t>21</a:t>
            </a:fld>
            <a:endParaRPr lang="en-US" dirty="0">
              <a:solidFill>
                <a:srgbClr val="40BAD2"/>
              </a:solidFill>
            </a:endParaRPr>
          </a:p>
        </p:txBody>
      </p:sp>
      <p:sp>
        <p:nvSpPr>
          <p:cNvPr id="6" name="TextBox 5"/>
          <p:cNvSpPr txBox="1"/>
          <p:nvPr/>
        </p:nvSpPr>
        <p:spPr>
          <a:xfrm>
            <a:off x="3869267" y="4281759"/>
            <a:ext cx="7680308" cy="1951303"/>
          </a:xfrm>
          <a:prstGeom prst="rect">
            <a:avLst/>
          </a:prstGeom>
          <a:noFill/>
        </p:spPr>
        <p:txBody>
          <a:bodyPr wrap="square" rtlCol="0">
            <a:spAutoFit/>
          </a:bodyPr>
          <a:lstStyle/>
          <a:p>
            <a:pPr defTabSz="914400">
              <a:lnSpc>
                <a:spcPct val="90000"/>
              </a:lnSpc>
              <a:spcBef>
                <a:spcPts val="1200"/>
              </a:spcBef>
              <a:buClr>
                <a:srgbClr val="40BAD2"/>
              </a:buClr>
            </a:pPr>
            <a:r>
              <a:rPr lang="fr-CA" sz="1600" i="1" dirty="0">
                <a:solidFill>
                  <a:srgbClr val="000000">
                    <a:lumMod val="65000"/>
                    <a:lumOff val="35000"/>
                  </a:srgbClr>
                </a:solidFill>
              </a:rPr>
              <a:t>Points saillants du sondage national sur la médecine palliative. </a:t>
            </a:r>
            <a:r>
              <a:rPr lang="fr-CA" sz="1600" dirty="0">
                <a:solidFill>
                  <a:srgbClr val="000000">
                    <a:lumMod val="65000"/>
                    <a:lumOff val="35000"/>
                  </a:srgbClr>
                </a:solidFill>
              </a:rPr>
              <a:t>Association médicale canadienne, Société canadienne des médecins de soins palliatifs, Collège des médecins de famille du Canada, Collège royal des médecins et chirurgiens du Canada et </a:t>
            </a:r>
            <a:r>
              <a:rPr lang="fr-CA" sz="1600" dirty="0" err="1">
                <a:solidFill>
                  <a:srgbClr val="000000">
                    <a:lumMod val="65000"/>
                    <a:lumOff val="35000"/>
                  </a:srgbClr>
                </a:solidFill>
              </a:rPr>
              <a:t>Technology</a:t>
            </a:r>
            <a:r>
              <a:rPr lang="fr-CA" sz="1600" dirty="0">
                <a:solidFill>
                  <a:srgbClr val="000000">
                    <a:lumMod val="65000"/>
                    <a:lumOff val="35000"/>
                  </a:srgbClr>
                </a:solidFill>
              </a:rPr>
              <a:t> </a:t>
            </a:r>
            <a:r>
              <a:rPr lang="fr-CA" sz="1600" dirty="0" err="1">
                <a:solidFill>
                  <a:srgbClr val="000000">
                    <a:lumMod val="65000"/>
                    <a:lumOff val="35000"/>
                  </a:srgbClr>
                </a:solidFill>
              </a:rPr>
              <a:t>Evaluation</a:t>
            </a:r>
            <a:r>
              <a:rPr lang="fr-CA" sz="1600" dirty="0">
                <a:solidFill>
                  <a:srgbClr val="000000">
                    <a:lumMod val="65000"/>
                    <a:lumOff val="35000"/>
                  </a:srgbClr>
                </a:solidFill>
              </a:rPr>
              <a:t> in the </a:t>
            </a:r>
            <a:r>
              <a:rPr lang="fr-CA" sz="1600" dirty="0" err="1">
                <a:solidFill>
                  <a:srgbClr val="000000">
                    <a:lumMod val="65000"/>
                    <a:lumOff val="35000"/>
                  </a:srgbClr>
                </a:solidFill>
              </a:rPr>
              <a:t>Elderly</a:t>
            </a:r>
            <a:r>
              <a:rPr lang="fr-CA" sz="1600" dirty="0">
                <a:solidFill>
                  <a:srgbClr val="000000">
                    <a:lumMod val="65000"/>
                    <a:lumOff val="35000"/>
                  </a:srgbClr>
                </a:solidFill>
              </a:rPr>
              <a:t> Network, 2015</a:t>
            </a:r>
          </a:p>
          <a:p>
            <a:pPr defTabSz="914400">
              <a:lnSpc>
                <a:spcPct val="90000"/>
              </a:lnSpc>
              <a:spcBef>
                <a:spcPts val="1200"/>
              </a:spcBef>
              <a:buClr>
                <a:srgbClr val="40BAD2"/>
              </a:buClr>
            </a:pPr>
            <a:r>
              <a:rPr lang="fr-CA" sz="1600" i="1" dirty="0">
                <a:solidFill>
                  <a:srgbClr val="000000">
                    <a:lumMod val="65000"/>
                    <a:lumOff val="35000"/>
                  </a:srgbClr>
                </a:solidFill>
              </a:rPr>
              <a:t>L’Accès aux soins palliatifs au Canada</a:t>
            </a:r>
            <a:r>
              <a:rPr lang="fr-CA" sz="1600" dirty="0">
                <a:solidFill>
                  <a:srgbClr val="000000">
                    <a:lumMod val="65000"/>
                    <a:lumOff val="35000"/>
                  </a:srgbClr>
                </a:solidFill>
              </a:rPr>
              <a:t>. Institut canadien d'information sur la santé, 2018 </a:t>
            </a:r>
          </a:p>
          <a:p>
            <a:pPr defTabSz="914400">
              <a:lnSpc>
                <a:spcPct val="90000"/>
              </a:lnSpc>
              <a:spcBef>
                <a:spcPts val="1200"/>
              </a:spcBef>
              <a:buClr>
                <a:srgbClr val="40BAD2"/>
              </a:buClr>
            </a:pPr>
            <a:r>
              <a:rPr lang="fr-CA" sz="1600" i="1" dirty="0">
                <a:solidFill>
                  <a:srgbClr val="000000">
                    <a:lumMod val="65000"/>
                    <a:lumOff val="35000"/>
                  </a:srgbClr>
                </a:solidFill>
              </a:rPr>
              <a:t>Cadre national « Aller de l’avant ». </a:t>
            </a:r>
            <a:r>
              <a:rPr lang="fr-CA" sz="1600" dirty="0">
                <a:solidFill>
                  <a:srgbClr val="000000">
                    <a:lumMod val="65000"/>
                    <a:lumOff val="35000"/>
                  </a:srgbClr>
                </a:solidFill>
              </a:rPr>
              <a:t>Association canadienne de soins palliatifs et Coalition pour des soins de fin de vie de qualité du Canada, 2015. </a:t>
            </a:r>
          </a:p>
        </p:txBody>
      </p:sp>
    </p:spTree>
    <p:extLst>
      <p:ext uri="{BB962C8B-B14F-4D97-AF65-F5344CB8AC3E}">
        <p14:creationId xmlns:p14="http://schemas.microsoft.com/office/powerpoint/2010/main" val="13507275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CA" smtClean="0">
                <a:solidFill>
                  <a:srgbClr val="FFFFFF"/>
                </a:solidFill>
              </a:rPr>
              <a:t>La réalité des médecins oeuvrant en soins palliatifs, RQSPAL octobre 2019, Elisa Pucella MD</a:t>
            </a:r>
            <a:endParaRPr lang="en-US" dirty="0">
              <a:solidFill>
                <a:srgbClr val="FFFFFF"/>
              </a:solidFill>
            </a:endParaRPr>
          </a:p>
        </p:txBody>
      </p:sp>
      <p:sp>
        <p:nvSpPr>
          <p:cNvPr id="3" name="Slide Number Placeholder 2"/>
          <p:cNvSpPr>
            <a:spLocks noGrp="1"/>
          </p:cNvSpPr>
          <p:nvPr>
            <p:ph type="sldNum" sz="quarter" idx="12"/>
          </p:nvPr>
        </p:nvSpPr>
        <p:spPr/>
        <p:txBody>
          <a:bodyPr/>
          <a:lstStyle/>
          <a:p>
            <a:fld id="{4FAB73BC-B049-4115-A692-8D63A059BFB8}" type="slidenum">
              <a:rPr lang="en-US" smtClean="0">
                <a:solidFill>
                  <a:srgbClr val="40BAD2"/>
                </a:solidFill>
              </a:rPr>
              <a:pPr/>
              <a:t>22</a:t>
            </a:fld>
            <a:endParaRPr lang="en-US" dirty="0">
              <a:solidFill>
                <a:srgbClr val="40BAD2"/>
              </a:solidFill>
            </a:endParaRPr>
          </a:p>
        </p:txBody>
      </p:sp>
      <p:pic>
        <p:nvPicPr>
          <p:cNvPr id="4" name="Picture 3"/>
          <p:cNvPicPr>
            <a:picLocks noChangeAspect="1"/>
          </p:cNvPicPr>
          <p:nvPr/>
        </p:nvPicPr>
        <p:blipFill rotWithShape="1">
          <a:blip r:embed="rId2"/>
          <a:srcRect l="3220" t="9331" r="2712" b="5085"/>
          <a:stretch/>
        </p:blipFill>
        <p:spPr>
          <a:xfrm>
            <a:off x="0" y="1774781"/>
            <a:ext cx="8270519" cy="4232123"/>
          </a:xfrm>
          <a:prstGeom prst="rect">
            <a:avLst/>
          </a:prstGeom>
        </p:spPr>
      </p:pic>
      <p:sp>
        <p:nvSpPr>
          <p:cNvPr id="5" name="Rectangle 4"/>
          <p:cNvSpPr/>
          <p:nvPr/>
        </p:nvSpPr>
        <p:spPr>
          <a:xfrm>
            <a:off x="0" y="-31719"/>
            <a:ext cx="12192001" cy="1323439"/>
          </a:xfrm>
          <a:prstGeom prst="rect">
            <a:avLst/>
          </a:prstGeom>
          <a:solidFill>
            <a:schemeClr val="bg1"/>
          </a:solidFill>
        </p:spPr>
        <p:txBody>
          <a:bodyPr wrap="square" anchor="ctr">
            <a:spAutoFit/>
          </a:bodyPr>
          <a:lstStyle/>
          <a:p>
            <a:r>
              <a:rPr lang="fr-CA" sz="4000" b="1" dirty="0" smtClean="0">
                <a:solidFill>
                  <a:srgbClr val="40BAD2">
                    <a:lumMod val="75000"/>
                  </a:srgbClr>
                </a:solidFill>
              </a:rPr>
              <a:t>Changements démographiques au Québec :</a:t>
            </a:r>
          </a:p>
          <a:p>
            <a:r>
              <a:rPr lang="fr-CA" sz="4000" b="1" dirty="0" smtClean="0">
                <a:solidFill>
                  <a:srgbClr val="40BAD2">
                    <a:lumMod val="75000"/>
                  </a:srgbClr>
                </a:solidFill>
              </a:rPr>
              <a:t>« C’est </a:t>
            </a:r>
            <a:r>
              <a:rPr lang="fr-CA" sz="4000" b="1" dirty="0">
                <a:solidFill>
                  <a:srgbClr val="40BAD2">
                    <a:lumMod val="75000"/>
                  </a:srgbClr>
                </a:solidFill>
              </a:rPr>
              <a:t>un roc ! … c’est un pic ! … c’est un cap </a:t>
            </a:r>
            <a:r>
              <a:rPr lang="fr-CA" sz="4000" b="1" dirty="0" smtClean="0">
                <a:solidFill>
                  <a:srgbClr val="40BAD2">
                    <a:lumMod val="75000"/>
                  </a:srgbClr>
                </a:solidFill>
              </a:rPr>
              <a:t>! »</a:t>
            </a:r>
            <a:endParaRPr lang="fr-CA" sz="4000" dirty="0">
              <a:solidFill>
                <a:srgbClr val="00B0F0"/>
              </a:solidFill>
              <a:latin typeface="Arial" panose="020B0604020202020204" pitchFamily="34" charset="0"/>
              <a:cs typeface="Arial" panose="020B0604020202020204" pitchFamily="34" charset="0"/>
            </a:endParaRPr>
          </a:p>
        </p:txBody>
      </p:sp>
      <p:sp>
        <p:nvSpPr>
          <p:cNvPr id="6" name="Rectangle 5"/>
          <p:cNvSpPr/>
          <p:nvPr/>
        </p:nvSpPr>
        <p:spPr>
          <a:xfrm>
            <a:off x="8423788" y="1657312"/>
            <a:ext cx="3614418" cy="4524315"/>
          </a:xfrm>
          <a:prstGeom prst="rect">
            <a:avLst/>
          </a:prstGeom>
        </p:spPr>
        <p:txBody>
          <a:bodyPr wrap="square">
            <a:spAutoFit/>
          </a:bodyPr>
          <a:lstStyle/>
          <a:p>
            <a:r>
              <a:rPr lang="fr-CA" sz="2400" dirty="0" smtClean="0">
                <a:solidFill>
                  <a:srgbClr val="FFFFFF"/>
                </a:solidFill>
                <a:latin typeface="Arial" panose="020B0604020202020204" pitchFamily="34" charset="0"/>
                <a:cs typeface="Arial" panose="020B0604020202020204" pitchFamily="34" charset="0"/>
              </a:rPr>
              <a:t>De 2011 à 2051, la proportion des </a:t>
            </a:r>
          </a:p>
          <a:p>
            <a:r>
              <a:rPr lang="fr-CA" sz="2400" dirty="0" smtClean="0">
                <a:solidFill>
                  <a:srgbClr val="FFFFFF"/>
                </a:solidFill>
                <a:latin typeface="Arial" panose="020B0604020202020204" pitchFamily="34" charset="0"/>
                <a:cs typeface="Arial" panose="020B0604020202020204" pitchFamily="34" charset="0"/>
              </a:rPr>
              <a:t>85 ans et + devrait plus que tripler, passant de 2 à 7%.</a:t>
            </a:r>
          </a:p>
          <a:p>
            <a:endParaRPr lang="fr-CA" sz="2400" dirty="0" smtClean="0">
              <a:solidFill>
                <a:srgbClr val="FFFFFF"/>
              </a:solidFill>
              <a:latin typeface="Arial" panose="020B0604020202020204" pitchFamily="34" charset="0"/>
              <a:cs typeface="Arial" panose="020B0604020202020204" pitchFamily="34" charset="0"/>
            </a:endParaRPr>
          </a:p>
          <a:p>
            <a:r>
              <a:rPr lang="fr-CA" sz="2400" dirty="0" smtClean="0">
                <a:solidFill>
                  <a:srgbClr val="FFFFFF"/>
                </a:solidFill>
                <a:latin typeface="Arial" panose="020B0604020202020204" pitchFamily="34" charset="0"/>
                <a:cs typeface="Arial" panose="020B0604020202020204" pitchFamily="34" charset="0"/>
              </a:rPr>
              <a:t>En 2061, on comptera 725,000 personnes de 85 ans et +, ce qui représente presque </a:t>
            </a:r>
          </a:p>
          <a:p>
            <a:r>
              <a:rPr lang="fr-CA" sz="2400" dirty="0" smtClean="0">
                <a:solidFill>
                  <a:srgbClr val="FFFFFF"/>
                </a:solidFill>
                <a:latin typeface="Arial" panose="020B0604020202020204" pitchFamily="34" charset="0"/>
                <a:cs typeface="Arial" panose="020B0604020202020204" pitchFamily="34" charset="0"/>
              </a:rPr>
              <a:t>5 fois plus de personnes qu’en 2011.</a:t>
            </a:r>
          </a:p>
        </p:txBody>
      </p:sp>
    </p:spTree>
    <p:extLst>
      <p:ext uri="{BB962C8B-B14F-4D97-AF65-F5344CB8AC3E}">
        <p14:creationId xmlns:p14="http://schemas.microsoft.com/office/powerpoint/2010/main" val="2365357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FAB73BC-B049-4115-A692-8D63A059BFB8}" type="slidenum">
              <a:rPr lang="en-US" smtClean="0">
                <a:solidFill>
                  <a:srgbClr val="40BAD2"/>
                </a:solidFill>
              </a:rPr>
              <a:pPr/>
              <a:t>23</a:t>
            </a:fld>
            <a:endParaRPr lang="en-US" dirty="0">
              <a:solidFill>
                <a:srgbClr val="40BAD2"/>
              </a:solidFill>
            </a:endParaRPr>
          </a:p>
        </p:txBody>
      </p:sp>
      <p:pic>
        <p:nvPicPr>
          <p:cNvPr id="4" name="Picture 3"/>
          <p:cNvPicPr>
            <a:picLocks noChangeAspect="1"/>
          </p:cNvPicPr>
          <p:nvPr/>
        </p:nvPicPr>
        <p:blipFill>
          <a:blip r:embed="rId2"/>
          <a:stretch>
            <a:fillRect/>
          </a:stretch>
        </p:blipFill>
        <p:spPr>
          <a:xfrm>
            <a:off x="0" y="1363405"/>
            <a:ext cx="4520485" cy="4880773"/>
          </a:xfrm>
          <a:prstGeom prst="rect">
            <a:avLst/>
          </a:prstGeom>
        </p:spPr>
      </p:pic>
      <p:sp>
        <p:nvSpPr>
          <p:cNvPr id="6" name="Rectangle 5"/>
          <p:cNvSpPr/>
          <p:nvPr/>
        </p:nvSpPr>
        <p:spPr>
          <a:xfrm>
            <a:off x="0" y="0"/>
            <a:ext cx="12192001" cy="972000"/>
          </a:xfrm>
          <a:prstGeom prst="rect">
            <a:avLst/>
          </a:prstGeom>
          <a:solidFill>
            <a:schemeClr val="bg1"/>
          </a:solidFill>
        </p:spPr>
        <p:txBody>
          <a:bodyPr wrap="square" anchor="ctr">
            <a:spAutoFit/>
          </a:bodyPr>
          <a:lstStyle/>
          <a:p>
            <a:r>
              <a:rPr lang="fr-CA" sz="4000" b="1" dirty="0" smtClean="0">
                <a:solidFill>
                  <a:srgbClr val="40BAD2">
                    <a:lumMod val="75000"/>
                  </a:srgbClr>
                </a:solidFill>
              </a:rPr>
              <a:t>Les besoins en SP sont supérieurs à la demande</a:t>
            </a:r>
          </a:p>
        </p:txBody>
      </p:sp>
      <p:sp>
        <p:nvSpPr>
          <p:cNvPr id="7" name="Rectangle 6"/>
          <p:cNvSpPr/>
          <p:nvPr/>
        </p:nvSpPr>
        <p:spPr>
          <a:xfrm>
            <a:off x="5108523" y="1647369"/>
            <a:ext cx="6567662" cy="4154984"/>
          </a:xfrm>
          <a:prstGeom prst="rect">
            <a:avLst/>
          </a:prstGeom>
        </p:spPr>
        <p:txBody>
          <a:bodyPr wrap="square">
            <a:spAutoFit/>
          </a:bodyPr>
          <a:lstStyle/>
          <a:p>
            <a:r>
              <a:rPr lang="fr-CA" sz="2400" dirty="0" smtClean="0">
                <a:solidFill>
                  <a:srgbClr val="FFFFFF"/>
                </a:solidFill>
                <a:latin typeface="Arial" panose="020B0604020202020204" pitchFamily="34" charset="0"/>
                <a:cs typeface="Arial" panose="020B0604020202020204" pitchFamily="34" charset="0"/>
              </a:rPr>
              <a:t>En 2019, il est encore nécessaire de démystifier les soins palliatifs.</a:t>
            </a:r>
          </a:p>
          <a:p>
            <a:endParaRPr lang="fr-CA" sz="2400" dirty="0">
              <a:solidFill>
                <a:srgbClr val="FFFFFF"/>
              </a:solidFill>
              <a:latin typeface="Arial" panose="020B0604020202020204" pitchFamily="34" charset="0"/>
              <a:cs typeface="Arial" panose="020B0604020202020204" pitchFamily="34" charset="0"/>
            </a:endParaRPr>
          </a:p>
          <a:p>
            <a:r>
              <a:rPr lang="fr-CA" sz="2400" dirty="0" smtClean="0">
                <a:solidFill>
                  <a:srgbClr val="FFFFFF"/>
                </a:solidFill>
                <a:latin typeface="Arial" panose="020B0604020202020204" pitchFamily="34" charset="0"/>
                <a:cs typeface="Arial" panose="020B0604020202020204" pitchFamily="34" charset="0"/>
              </a:rPr>
              <a:t>Les </a:t>
            </a:r>
            <a:r>
              <a:rPr lang="fr-CA" sz="2400" dirty="0">
                <a:solidFill>
                  <a:srgbClr val="FFFFFF"/>
                </a:solidFill>
                <a:latin typeface="Arial" panose="020B0604020202020204" pitchFamily="34" charset="0"/>
                <a:cs typeface="Arial" panose="020B0604020202020204" pitchFamily="34" charset="0"/>
              </a:rPr>
              <a:t>soins palliatifs sont </a:t>
            </a:r>
            <a:r>
              <a:rPr lang="fr-CA" sz="2400" dirty="0" smtClean="0">
                <a:solidFill>
                  <a:srgbClr val="FFFFFF"/>
                </a:solidFill>
                <a:latin typeface="Arial" panose="020B0604020202020204" pitchFamily="34" charset="0"/>
                <a:cs typeface="Arial" panose="020B0604020202020204" pitchFamily="34" charset="0"/>
              </a:rPr>
              <a:t>victimes </a:t>
            </a:r>
            <a:r>
              <a:rPr lang="fr-CA" sz="2400" dirty="0">
                <a:solidFill>
                  <a:srgbClr val="FFFFFF"/>
                </a:solidFill>
                <a:latin typeface="Arial" panose="020B0604020202020204" pitchFamily="34" charset="0"/>
                <a:cs typeface="Arial" panose="020B0604020202020204" pitchFamily="34" charset="0"/>
              </a:rPr>
              <a:t>de fausses </a:t>
            </a:r>
            <a:r>
              <a:rPr lang="fr-CA" sz="2400" dirty="0" smtClean="0">
                <a:solidFill>
                  <a:srgbClr val="FFFFFF"/>
                </a:solidFill>
                <a:latin typeface="Arial" panose="020B0604020202020204" pitchFamily="34" charset="0"/>
                <a:cs typeface="Arial" panose="020B0604020202020204" pitchFamily="34" charset="0"/>
              </a:rPr>
              <a:t>perceptions, tant chez la population que chez les professionnels de la santé qui hésitent à référer: « Vous n’êtes pas encore rendu là »</a:t>
            </a:r>
            <a:endParaRPr lang="fr-CA" sz="2400" dirty="0">
              <a:solidFill>
                <a:srgbClr val="FFFFFF"/>
              </a:solidFill>
              <a:latin typeface="Arial" panose="020B0604020202020204" pitchFamily="34" charset="0"/>
              <a:cs typeface="Arial" panose="020B0604020202020204" pitchFamily="34" charset="0"/>
            </a:endParaRPr>
          </a:p>
          <a:p>
            <a:endParaRPr lang="fr-CA" sz="2400" dirty="0">
              <a:solidFill>
                <a:srgbClr val="FFFFFF"/>
              </a:solidFill>
              <a:latin typeface="Arial" panose="020B0604020202020204" pitchFamily="34" charset="0"/>
              <a:cs typeface="Arial" panose="020B0604020202020204" pitchFamily="34" charset="0"/>
            </a:endParaRPr>
          </a:p>
          <a:p>
            <a:r>
              <a:rPr lang="fr-CA" sz="2400" dirty="0">
                <a:solidFill>
                  <a:srgbClr val="FFFFFF"/>
                </a:solidFill>
                <a:latin typeface="Arial" panose="020B0604020202020204" pitchFamily="34" charset="0"/>
                <a:cs typeface="Arial" panose="020B0604020202020204" pitchFamily="34" charset="0"/>
              </a:rPr>
              <a:t>Ces fausses perceptions </a:t>
            </a:r>
            <a:r>
              <a:rPr lang="fr-CA" sz="2400" dirty="0" smtClean="0">
                <a:solidFill>
                  <a:srgbClr val="FFFFFF"/>
                </a:solidFill>
                <a:latin typeface="Arial" panose="020B0604020202020204" pitchFamily="34" charset="0"/>
                <a:cs typeface="Arial" panose="020B0604020202020204" pitchFamily="34" charset="0"/>
              </a:rPr>
              <a:t>proviennent </a:t>
            </a:r>
            <a:r>
              <a:rPr lang="fr-CA" sz="2400" dirty="0">
                <a:solidFill>
                  <a:srgbClr val="FFFFFF"/>
                </a:solidFill>
                <a:latin typeface="Arial" panose="020B0604020202020204" pitchFamily="34" charset="0"/>
                <a:cs typeface="Arial" panose="020B0604020202020204" pitchFamily="34" charset="0"/>
              </a:rPr>
              <a:t>de liens de causalité </a:t>
            </a:r>
            <a:r>
              <a:rPr lang="fr-CA" sz="2400" dirty="0" smtClean="0">
                <a:solidFill>
                  <a:srgbClr val="FFFFFF"/>
                </a:solidFill>
                <a:latin typeface="Arial" panose="020B0604020202020204" pitchFamily="34" charset="0"/>
                <a:cs typeface="Arial" panose="020B0604020202020204" pitchFamily="34" charset="0"/>
              </a:rPr>
              <a:t>qui sont faits, </a:t>
            </a:r>
            <a:r>
              <a:rPr lang="fr-CA" sz="2400" dirty="0">
                <a:solidFill>
                  <a:srgbClr val="FFFFFF"/>
                </a:solidFill>
                <a:latin typeface="Arial" panose="020B0604020202020204" pitchFamily="34" charset="0"/>
                <a:cs typeface="Arial" panose="020B0604020202020204" pitchFamily="34" charset="0"/>
              </a:rPr>
              <a:t>à </a:t>
            </a:r>
            <a:r>
              <a:rPr lang="fr-CA" sz="2400" dirty="0" smtClean="0">
                <a:solidFill>
                  <a:srgbClr val="FFFFFF"/>
                </a:solidFill>
                <a:latin typeface="Arial" panose="020B0604020202020204" pitchFamily="34" charset="0"/>
                <a:cs typeface="Arial" panose="020B0604020202020204" pitchFamily="34" charset="0"/>
              </a:rPr>
              <a:t>tort, </a:t>
            </a:r>
            <a:r>
              <a:rPr lang="fr-CA" sz="2400" dirty="0">
                <a:solidFill>
                  <a:srgbClr val="FFFFFF"/>
                </a:solidFill>
                <a:latin typeface="Arial" panose="020B0604020202020204" pitchFamily="34" charset="0"/>
                <a:cs typeface="Arial" panose="020B0604020202020204" pitchFamily="34" charset="0"/>
              </a:rPr>
              <a:t>à partir de corrélations temporelles</a:t>
            </a:r>
            <a:r>
              <a:rPr lang="fr-CA" sz="2400" dirty="0" smtClean="0">
                <a:solidFill>
                  <a:srgbClr val="FFFFFF"/>
                </a:solidFill>
                <a:latin typeface="Arial" panose="020B0604020202020204" pitchFamily="34" charset="0"/>
                <a:cs typeface="Arial" panose="020B0604020202020204" pitchFamily="34" charset="0"/>
              </a:rPr>
              <a:t>.</a:t>
            </a:r>
          </a:p>
        </p:txBody>
      </p:sp>
      <p:sp>
        <p:nvSpPr>
          <p:cNvPr id="8" name="Footer Placeholder 3"/>
          <p:cNvSpPr>
            <a:spLocks noGrp="1"/>
          </p:cNvSpPr>
          <p:nvPr>
            <p:ph type="ftr" sz="quarter" idx="11"/>
          </p:nvPr>
        </p:nvSpPr>
        <p:spPr>
          <a:xfrm>
            <a:off x="3889419" y="6356350"/>
            <a:ext cx="5911517" cy="365125"/>
          </a:xfrm>
        </p:spPr>
        <p:txBody>
          <a:bodyPr/>
          <a:lstStyle/>
          <a:p>
            <a:r>
              <a:rPr lang="fr-CA" dirty="0" smtClean="0">
                <a:solidFill>
                  <a:srgbClr val="FFFFFF"/>
                </a:solidFill>
              </a:rPr>
              <a:t>La réalité des médecins </a:t>
            </a:r>
            <a:r>
              <a:rPr lang="fr-CA" dirty="0" err="1" smtClean="0">
                <a:solidFill>
                  <a:srgbClr val="FFFFFF"/>
                </a:solidFill>
              </a:rPr>
              <a:t>oeuvrant</a:t>
            </a:r>
            <a:r>
              <a:rPr lang="fr-CA" dirty="0" smtClean="0">
                <a:solidFill>
                  <a:srgbClr val="FFFFFF"/>
                </a:solidFill>
              </a:rPr>
              <a:t> en soins palliatifs, RQSPAL octobre 2019, </a:t>
            </a:r>
            <a:r>
              <a:rPr lang="fr-CA" dirty="0" err="1" smtClean="0">
                <a:solidFill>
                  <a:srgbClr val="FFFFFF"/>
                </a:solidFill>
              </a:rPr>
              <a:t>Elisa</a:t>
            </a:r>
            <a:r>
              <a:rPr lang="fr-CA" dirty="0" smtClean="0">
                <a:solidFill>
                  <a:srgbClr val="FFFFFF"/>
                </a:solidFill>
              </a:rPr>
              <a:t> </a:t>
            </a:r>
            <a:r>
              <a:rPr lang="fr-CA" dirty="0" err="1" smtClean="0">
                <a:solidFill>
                  <a:srgbClr val="FFFFFF"/>
                </a:solidFill>
              </a:rPr>
              <a:t>Pucella</a:t>
            </a:r>
            <a:r>
              <a:rPr lang="fr-CA" dirty="0" smtClean="0">
                <a:solidFill>
                  <a:srgbClr val="FFFFFF"/>
                </a:solidFill>
              </a:rPr>
              <a:t> MD</a:t>
            </a:r>
            <a:endParaRPr lang="en-US" dirty="0">
              <a:solidFill>
                <a:srgbClr val="FFFFFF"/>
              </a:solidFill>
            </a:endParaRPr>
          </a:p>
        </p:txBody>
      </p:sp>
    </p:spTree>
    <p:extLst>
      <p:ext uri="{BB962C8B-B14F-4D97-AF65-F5344CB8AC3E}">
        <p14:creationId xmlns:p14="http://schemas.microsoft.com/office/powerpoint/2010/main" val="40799296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CA" dirty="0" smtClean="0">
                <a:solidFill>
                  <a:schemeClr val="bg1"/>
                </a:solidFill>
              </a:rPr>
              <a:t>La réalité des médecins </a:t>
            </a:r>
            <a:r>
              <a:rPr lang="fr-CA" dirty="0" err="1" smtClean="0">
                <a:solidFill>
                  <a:schemeClr val="bg1"/>
                </a:solidFill>
              </a:rPr>
              <a:t>oeuvrant</a:t>
            </a:r>
            <a:r>
              <a:rPr lang="fr-CA" dirty="0" smtClean="0">
                <a:solidFill>
                  <a:schemeClr val="bg1"/>
                </a:solidFill>
              </a:rPr>
              <a:t> en soins palliatifs, RQSPAL octobre 2019, Elisa Pucella MD</a:t>
            </a:r>
            <a:endParaRPr lang="en-US" dirty="0">
              <a:solidFill>
                <a:schemeClr val="bg1"/>
              </a:solidFill>
            </a:endParaRPr>
          </a:p>
        </p:txBody>
      </p:sp>
      <p:sp>
        <p:nvSpPr>
          <p:cNvPr id="3" name="Slide Number Placeholder 2"/>
          <p:cNvSpPr>
            <a:spLocks noGrp="1"/>
          </p:cNvSpPr>
          <p:nvPr>
            <p:ph type="sldNum" sz="quarter" idx="12"/>
          </p:nvPr>
        </p:nvSpPr>
        <p:spPr/>
        <p:txBody>
          <a:bodyPr/>
          <a:lstStyle/>
          <a:p>
            <a:fld id="{4FAB73BC-B049-4115-A692-8D63A059BFB8}" type="slidenum">
              <a:rPr lang="en-US" smtClean="0"/>
              <a:pPr/>
              <a:t>24</a:t>
            </a:fld>
            <a:endParaRPr lang="en-US" dirty="0"/>
          </a:p>
        </p:txBody>
      </p:sp>
      <p:sp>
        <p:nvSpPr>
          <p:cNvPr id="4" name="Rectangle 3"/>
          <p:cNvSpPr/>
          <p:nvPr/>
        </p:nvSpPr>
        <p:spPr>
          <a:xfrm>
            <a:off x="-1" y="1630259"/>
            <a:ext cx="10378423" cy="4154984"/>
          </a:xfrm>
          <a:prstGeom prst="rect">
            <a:avLst/>
          </a:prstGeom>
        </p:spPr>
        <p:txBody>
          <a:bodyPr wrap="square">
            <a:spAutoFit/>
          </a:bodyPr>
          <a:lstStyle/>
          <a:p>
            <a:pPr lvl="1" defTabSz="914400"/>
            <a:r>
              <a:rPr lang="fr-CA" sz="2400" dirty="0">
                <a:solidFill>
                  <a:schemeClr val="bg1"/>
                </a:solidFill>
                <a:latin typeface="Arial" panose="020B0604020202020204" pitchFamily="34" charset="0"/>
                <a:cs typeface="Arial" panose="020B0604020202020204" pitchFamily="34" charset="0"/>
              </a:rPr>
              <a:t>On ne </a:t>
            </a:r>
            <a:r>
              <a:rPr lang="fr-CA" sz="2400" dirty="0" smtClean="0">
                <a:solidFill>
                  <a:schemeClr val="bg1"/>
                </a:solidFill>
                <a:latin typeface="Arial" panose="020B0604020202020204" pitchFamily="34" charset="0"/>
                <a:cs typeface="Arial" panose="020B0604020202020204" pitchFamily="34" charset="0"/>
              </a:rPr>
              <a:t>meurt pas à cause d’une hausse de morphine.                                                 </a:t>
            </a:r>
          </a:p>
          <a:p>
            <a:pPr lvl="1" defTabSz="914400"/>
            <a:r>
              <a:rPr lang="fr-CA" sz="2400" dirty="0" smtClean="0">
                <a:solidFill>
                  <a:schemeClr val="bg1"/>
                </a:solidFill>
                <a:latin typeface="Arial" panose="020B0604020202020204" pitchFamily="34" charset="0"/>
                <a:cs typeface="Arial" panose="020B0604020202020204" pitchFamily="34" charset="0"/>
                <a:sym typeface="Wingdings" panose="05000000000000000000" pitchFamily="2" charset="2"/>
              </a:rPr>
              <a:t> </a:t>
            </a:r>
            <a:r>
              <a:rPr lang="fr-CA" sz="2400" dirty="0">
                <a:solidFill>
                  <a:schemeClr val="bg1"/>
                </a:solidFill>
                <a:latin typeface="Arial" panose="020B0604020202020204" pitchFamily="34" charset="0"/>
                <a:cs typeface="Arial" panose="020B0604020202020204" pitchFamily="34" charset="0"/>
                <a:sym typeface="Wingdings" panose="05000000000000000000" pitchFamily="2" charset="2"/>
              </a:rPr>
              <a:t>C</a:t>
            </a:r>
            <a:r>
              <a:rPr lang="fr-CA" sz="2400" dirty="0" smtClean="0">
                <a:solidFill>
                  <a:schemeClr val="bg1"/>
                </a:solidFill>
                <a:latin typeface="Arial" panose="020B0604020202020204" pitchFamily="34" charset="0"/>
                <a:cs typeface="Arial" panose="020B0604020202020204" pitchFamily="34" charset="0"/>
              </a:rPr>
              <a:t>’est la hausse de douleur qui est prédicteur de décès.</a:t>
            </a:r>
          </a:p>
          <a:p>
            <a:pPr lvl="1" defTabSz="914400"/>
            <a:endParaRPr lang="fr-CA" sz="2400" dirty="0">
              <a:solidFill>
                <a:schemeClr val="bg1"/>
              </a:solidFill>
              <a:latin typeface="Arial" panose="020B0604020202020204" pitchFamily="34" charset="0"/>
              <a:cs typeface="Arial" panose="020B0604020202020204" pitchFamily="34" charset="0"/>
            </a:endParaRPr>
          </a:p>
          <a:p>
            <a:pPr lvl="1" defTabSz="914400"/>
            <a:r>
              <a:rPr lang="fr-CA" sz="2400" dirty="0">
                <a:solidFill>
                  <a:schemeClr val="bg1"/>
                </a:solidFill>
                <a:latin typeface="Arial" panose="020B0604020202020204" pitchFamily="34" charset="0"/>
                <a:cs typeface="Arial" panose="020B0604020202020204" pitchFamily="34" charset="0"/>
              </a:rPr>
              <a:t>On ne meurt </a:t>
            </a:r>
            <a:r>
              <a:rPr lang="fr-CA" sz="2400" dirty="0" smtClean="0">
                <a:solidFill>
                  <a:schemeClr val="bg1"/>
                </a:solidFill>
                <a:latin typeface="Arial" panose="020B0604020202020204" pitchFamily="34" charset="0"/>
                <a:cs typeface="Arial" panose="020B0604020202020204" pitchFamily="34" charset="0"/>
              </a:rPr>
              <a:t>pas à cause d’un </a:t>
            </a:r>
            <a:r>
              <a:rPr lang="fr-CA" sz="2400" dirty="0">
                <a:solidFill>
                  <a:schemeClr val="bg1"/>
                </a:solidFill>
                <a:latin typeface="Arial" panose="020B0604020202020204" pitchFamily="34" charset="0"/>
                <a:cs typeface="Arial" panose="020B0604020202020204" pitchFamily="34" charset="0"/>
              </a:rPr>
              <a:t>transfert aux soins </a:t>
            </a:r>
            <a:r>
              <a:rPr lang="fr-CA" sz="2400" dirty="0" smtClean="0">
                <a:solidFill>
                  <a:schemeClr val="bg1"/>
                </a:solidFill>
                <a:latin typeface="Arial" panose="020B0604020202020204" pitchFamily="34" charset="0"/>
                <a:cs typeface="Arial" panose="020B0604020202020204" pitchFamily="34" charset="0"/>
              </a:rPr>
              <a:t>palliatifs.          </a:t>
            </a:r>
          </a:p>
          <a:p>
            <a:pPr lvl="1" defTabSz="914400"/>
            <a:r>
              <a:rPr lang="fr-CA" sz="2400" dirty="0">
                <a:solidFill>
                  <a:schemeClr val="bg1"/>
                </a:solidFill>
                <a:latin typeface="Arial" panose="020B0604020202020204" pitchFamily="34" charset="0"/>
                <a:cs typeface="Arial" panose="020B0604020202020204" pitchFamily="34" charset="0"/>
                <a:sym typeface="Wingdings" panose="05000000000000000000" pitchFamily="2" charset="2"/>
              </a:rPr>
              <a:t> </a:t>
            </a:r>
            <a:r>
              <a:rPr lang="fr-CA" sz="2400" dirty="0" smtClean="0">
                <a:solidFill>
                  <a:schemeClr val="bg1"/>
                </a:solidFill>
                <a:latin typeface="Arial" panose="020B0604020202020204" pitchFamily="34" charset="0"/>
                <a:cs typeface="Arial" panose="020B0604020202020204" pitchFamily="34" charset="0"/>
              </a:rPr>
              <a:t>C’est l’atteinte fonctionnelle qui </a:t>
            </a:r>
            <a:r>
              <a:rPr lang="fr-CA" sz="2400" dirty="0">
                <a:solidFill>
                  <a:schemeClr val="bg1"/>
                </a:solidFill>
                <a:latin typeface="Arial" panose="020B0604020202020204" pitchFamily="34" charset="0"/>
                <a:cs typeface="Arial" panose="020B0604020202020204" pitchFamily="34" charset="0"/>
              </a:rPr>
              <a:t>est prédicteur de décès</a:t>
            </a:r>
            <a:r>
              <a:rPr lang="fr-CA" sz="2400" dirty="0" smtClean="0">
                <a:solidFill>
                  <a:schemeClr val="bg1"/>
                </a:solidFill>
                <a:latin typeface="Arial" panose="020B0604020202020204" pitchFamily="34" charset="0"/>
                <a:cs typeface="Arial" panose="020B0604020202020204" pitchFamily="34" charset="0"/>
              </a:rPr>
              <a:t>.</a:t>
            </a:r>
          </a:p>
          <a:p>
            <a:pPr lvl="1" defTabSz="914400"/>
            <a:endParaRPr lang="fr-CA" sz="2400" dirty="0">
              <a:solidFill>
                <a:schemeClr val="bg1"/>
              </a:solidFill>
              <a:latin typeface="Arial" panose="020B0604020202020204" pitchFamily="34" charset="0"/>
              <a:cs typeface="Arial" panose="020B0604020202020204" pitchFamily="34" charset="0"/>
            </a:endParaRPr>
          </a:p>
          <a:p>
            <a:pPr lvl="1" defTabSz="914400"/>
            <a:r>
              <a:rPr lang="fr-CA" sz="2400" dirty="0">
                <a:solidFill>
                  <a:schemeClr val="bg1"/>
                </a:solidFill>
                <a:latin typeface="Arial" panose="020B0604020202020204" pitchFamily="34" charset="0"/>
                <a:cs typeface="Arial" panose="020B0604020202020204" pitchFamily="34" charset="0"/>
              </a:rPr>
              <a:t>On ne meurt pas </a:t>
            </a:r>
            <a:r>
              <a:rPr lang="fr-CA" sz="2400" dirty="0" smtClean="0">
                <a:solidFill>
                  <a:schemeClr val="bg1"/>
                </a:solidFill>
                <a:latin typeface="Arial" panose="020B0604020202020204" pitchFamily="34" charset="0"/>
                <a:cs typeface="Arial" panose="020B0604020202020204" pitchFamily="34" charset="0"/>
              </a:rPr>
              <a:t>à cause d’une </a:t>
            </a:r>
            <a:r>
              <a:rPr lang="fr-CA" sz="2400" dirty="0">
                <a:solidFill>
                  <a:schemeClr val="bg1"/>
                </a:solidFill>
                <a:latin typeface="Arial" panose="020B0604020202020204" pitchFamily="34" charset="0"/>
                <a:cs typeface="Arial" panose="020B0604020202020204" pitchFamily="34" charset="0"/>
              </a:rPr>
              <a:t>sédation palliative </a:t>
            </a:r>
            <a:r>
              <a:rPr lang="fr-CA" sz="2400" dirty="0" smtClean="0">
                <a:solidFill>
                  <a:schemeClr val="bg1"/>
                </a:solidFill>
                <a:latin typeface="Arial" panose="020B0604020202020204" pitchFamily="34" charset="0"/>
                <a:cs typeface="Arial" panose="020B0604020202020204" pitchFamily="34" charset="0"/>
              </a:rPr>
              <a:t>continue.                                    </a:t>
            </a:r>
          </a:p>
          <a:p>
            <a:pPr lvl="1" defTabSz="914400"/>
            <a:r>
              <a:rPr lang="fr-CA" sz="2400" dirty="0">
                <a:solidFill>
                  <a:schemeClr val="bg1"/>
                </a:solidFill>
                <a:latin typeface="Arial" panose="020B0604020202020204" pitchFamily="34" charset="0"/>
                <a:cs typeface="Arial" panose="020B0604020202020204" pitchFamily="34" charset="0"/>
                <a:sym typeface="Wingdings" panose="05000000000000000000" pitchFamily="2" charset="2"/>
              </a:rPr>
              <a:t> </a:t>
            </a:r>
            <a:r>
              <a:rPr lang="fr-CA" sz="2400" dirty="0" smtClean="0">
                <a:solidFill>
                  <a:schemeClr val="bg1"/>
                </a:solidFill>
                <a:latin typeface="Arial" panose="020B0604020202020204" pitchFamily="34" charset="0"/>
                <a:cs typeface="Arial" panose="020B0604020202020204" pitchFamily="34" charset="0"/>
              </a:rPr>
              <a:t>C’est </a:t>
            </a:r>
            <a:r>
              <a:rPr lang="fr-CA" sz="2400" dirty="0">
                <a:solidFill>
                  <a:schemeClr val="bg1"/>
                </a:solidFill>
                <a:latin typeface="Arial" panose="020B0604020202020204" pitchFamily="34" charset="0"/>
                <a:cs typeface="Arial" panose="020B0604020202020204" pitchFamily="34" charset="0"/>
              </a:rPr>
              <a:t>le besoin </a:t>
            </a:r>
            <a:r>
              <a:rPr lang="fr-CA" sz="2400" dirty="0" smtClean="0">
                <a:solidFill>
                  <a:schemeClr val="bg1"/>
                </a:solidFill>
                <a:latin typeface="Arial" panose="020B0604020202020204" pitchFamily="34" charset="0"/>
                <a:cs typeface="Arial" panose="020B0604020202020204" pitchFamily="34" charset="0"/>
              </a:rPr>
              <a:t>de recourir à la SPC </a:t>
            </a:r>
            <a:r>
              <a:rPr lang="fr-CA" sz="2400" dirty="0">
                <a:solidFill>
                  <a:schemeClr val="bg1"/>
                </a:solidFill>
                <a:latin typeface="Arial" panose="020B0604020202020204" pitchFamily="34" charset="0"/>
                <a:cs typeface="Arial" panose="020B0604020202020204" pitchFamily="34" charset="0"/>
              </a:rPr>
              <a:t>qui est prédicteur de décès</a:t>
            </a:r>
            <a:r>
              <a:rPr lang="fr-CA" sz="2400" dirty="0" smtClean="0">
                <a:solidFill>
                  <a:schemeClr val="bg1"/>
                </a:solidFill>
                <a:latin typeface="Arial" panose="020B0604020202020204" pitchFamily="34" charset="0"/>
                <a:cs typeface="Arial" panose="020B0604020202020204" pitchFamily="34" charset="0"/>
              </a:rPr>
              <a:t>.</a:t>
            </a:r>
          </a:p>
          <a:p>
            <a:pPr lvl="1" defTabSz="914400"/>
            <a:endParaRPr lang="fr-CA" sz="2400" dirty="0">
              <a:solidFill>
                <a:schemeClr val="bg1"/>
              </a:solidFill>
              <a:latin typeface="Arial" panose="020B0604020202020204" pitchFamily="34" charset="0"/>
              <a:cs typeface="Arial" panose="020B0604020202020204" pitchFamily="34" charset="0"/>
            </a:endParaRPr>
          </a:p>
          <a:p>
            <a:pPr lvl="1" defTabSz="914400"/>
            <a:r>
              <a:rPr lang="fr-CA" sz="2400" dirty="0">
                <a:solidFill>
                  <a:schemeClr val="bg1"/>
                </a:solidFill>
                <a:latin typeface="Arial" panose="020B0604020202020204" pitchFamily="34" charset="0"/>
                <a:cs typeface="Arial" panose="020B0604020202020204" pitchFamily="34" charset="0"/>
              </a:rPr>
              <a:t>On ne meurt pas à cause d’une ordonnance de </a:t>
            </a:r>
            <a:r>
              <a:rPr lang="fr-CA" sz="2400" dirty="0" smtClean="0">
                <a:solidFill>
                  <a:schemeClr val="bg1"/>
                </a:solidFill>
                <a:latin typeface="Arial" panose="020B0604020202020204" pitchFamily="34" charset="0"/>
                <a:cs typeface="Arial" panose="020B0604020202020204" pitchFamily="34" charset="0"/>
              </a:rPr>
              <a:t>détresse.                            </a:t>
            </a:r>
          </a:p>
          <a:p>
            <a:pPr lvl="1" defTabSz="914400"/>
            <a:r>
              <a:rPr lang="fr-CA" sz="2400" dirty="0">
                <a:solidFill>
                  <a:schemeClr val="bg1"/>
                </a:solidFill>
                <a:latin typeface="Arial" panose="020B0604020202020204" pitchFamily="34" charset="0"/>
                <a:cs typeface="Arial" panose="020B0604020202020204" pitchFamily="34" charset="0"/>
                <a:sym typeface="Wingdings" panose="05000000000000000000" pitchFamily="2" charset="2"/>
              </a:rPr>
              <a:t> </a:t>
            </a:r>
            <a:r>
              <a:rPr lang="fr-CA" sz="2400" dirty="0" smtClean="0">
                <a:solidFill>
                  <a:schemeClr val="bg1"/>
                </a:solidFill>
                <a:latin typeface="Arial" panose="020B0604020202020204" pitchFamily="34" charset="0"/>
                <a:cs typeface="Arial" panose="020B0604020202020204" pitchFamily="34" charset="0"/>
              </a:rPr>
              <a:t>C’est la détresse respiratoire qui est prédicteur de décès.</a:t>
            </a:r>
            <a:endParaRPr lang="fr-CA" sz="2400"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2"/>
          <a:srcRect l="33888" t="180" r="31942" b="2"/>
          <a:stretch/>
        </p:blipFill>
        <p:spPr>
          <a:xfrm>
            <a:off x="9927101" y="1530959"/>
            <a:ext cx="2264899" cy="4353585"/>
          </a:xfrm>
          <a:prstGeom prst="rect">
            <a:avLst/>
          </a:prstGeom>
        </p:spPr>
      </p:pic>
      <p:sp>
        <p:nvSpPr>
          <p:cNvPr id="6" name="Rectangle 5"/>
          <p:cNvSpPr/>
          <p:nvPr/>
        </p:nvSpPr>
        <p:spPr>
          <a:xfrm>
            <a:off x="-1" y="-3275"/>
            <a:ext cx="12192001" cy="972000"/>
          </a:xfrm>
          <a:prstGeom prst="rect">
            <a:avLst/>
          </a:prstGeom>
          <a:solidFill>
            <a:schemeClr val="bg1"/>
          </a:solidFill>
        </p:spPr>
        <p:txBody>
          <a:bodyPr wrap="square" anchor="ctr">
            <a:spAutoFit/>
          </a:bodyPr>
          <a:lstStyle/>
          <a:p>
            <a:r>
              <a:rPr lang="fr-CA" sz="4800" b="1" dirty="0" smtClean="0">
                <a:solidFill>
                  <a:srgbClr val="00B0F0"/>
                </a:solidFill>
              </a:rPr>
              <a:t> </a:t>
            </a:r>
            <a:r>
              <a:rPr lang="fr-CA" sz="4800" b="1" dirty="0" smtClean="0">
                <a:solidFill>
                  <a:srgbClr val="40BAD2">
                    <a:lumMod val="75000"/>
                  </a:srgbClr>
                </a:solidFill>
              </a:rPr>
              <a:t>CORRÉLATION ≠ CAUSALITÉ</a:t>
            </a:r>
          </a:p>
        </p:txBody>
      </p:sp>
    </p:spTree>
    <p:extLst>
      <p:ext uri="{BB962C8B-B14F-4D97-AF65-F5344CB8AC3E}">
        <p14:creationId xmlns:p14="http://schemas.microsoft.com/office/powerpoint/2010/main" val="1229955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FAB73BC-B049-4115-A692-8D63A059BFB8}" type="slidenum">
              <a:rPr lang="en-US" smtClean="0"/>
              <a:pPr/>
              <a:t>25</a:t>
            </a:fld>
            <a:endParaRPr lang="en-US" dirty="0"/>
          </a:p>
        </p:txBody>
      </p:sp>
      <p:sp>
        <p:nvSpPr>
          <p:cNvPr id="4" name="Rectangle 3"/>
          <p:cNvSpPr/>
          <p:nvPr/>
        </p:nvSpPr>
        <p:spPr>
          <a:xfrm>
            <a:off x="5423801" y="1867727"/>
            <a:ext cx="5975797" cy="3724096"/>
          </a:xfrm>
          <a:prstGeom prst="rect">
            <a:avLst/>
          </a:prstGeom>
        </p:spPr>
        <p:txBody>
          <a:bodyPr wrap="square">
            <a:spAutoFit/>
          </a:bodyPr>
          <a:lstStyle/>
          <a:p>
            <a:r>
              <a:rPr lang="fr-CA" sz="2400" i="1" dirty="0" smtClean="0">
                <a:solidFill>
                  <a:schemeClr val="bg1"/>
                </a:solidFill>
                <a:latin typeface="Arial" panose="020B0604020202020204" pitchFamily="34" charset="0"/>
                <a:cs typeface="Arial" panose="020B0604020202020204" pitchFamily="34" charset="0"/>
              </a:rPr>
              <a:t>La saucisse </a:t>
            </a:r>
            <a:r>
              <a:rPr lang="fr-CA" sz="2400" i="1" dirty="0" err="1" smtClean="0">
                <a:solidFill>
                  <a:schemeClr val="bg1"/>
                </a:solidFill>
                <a:latin typeface="Arial" panose="020B0604020202020204" pitchFamily="34" charset="0"/>
                <a:cs typeface="Arial" panose="020B0604020202020204" pitchFamily="34" charset="0"/>
              </a:rPr>
              <a:t>Hygrade</a:t>
            </a:r>
            <a:endParaRPr lang="fr-CA" sz="2400" i="1" dirty="0" smtClean="0">
              <a:solidFill>
                <a:schemeClr val="bg1"/>
              </a:solidFill>
              <a:latin typeface="Arial" panose="020B0604020202020204" pitchFamily="34" charset="0"/>
              <a:cs typeface="Arial" panose="020B0604020202020204" pitchFamily="34" charset="0"/>
            </a:endParaRPr>
          </a:p>
          <a:p>
            <a:r>
              <a:rPr lang="fr-CA" sz="2400" dirty="0" smtClean="0">
                <a:solidFill>
                  <a:schemeClr val="bg1"/>
                </a:solidFill>
                <a:latin typeface="Arial" panose="020B0604020202020204" pitchFamily="34" charset="0"/>
                <a:cs typeface="Arial" panose="020B0604020202020204" pitchFamily="34" charset="0"/>
              </a:rPr>
              <a:t>Plus </a:t>
            </a:r>
            <a:r>
              <a:rPr lang="fr-CA" sz="2400" dirty="0">
                <a:solidFill>
                  <a:schemeClr val="bg1"/>
                </a:solidFill>
                <a:latin typeface="Arial" panose="020B0604020202020204" pitchFamily="34" charset="0"/>
                <a:cs typeface="Arial" panose="020B0604020202020204" pitchFamily="34" charset="0"/>
              </a:rPr>
              <a:t>de gens en mangent parce qu’elle est plus fraîche; </a:t>
            </a:r>
            <a:r>
              <a:rPr lang="fr-CA" sz="2400" dirty="0" smtClean="0">
                <a:solidFill>
                  <a:schemeClr val="bg1"/>
                </a:solidFill>
                <a:latin typeface="Arial" panose="020B0604020202020204" pitchFamily="34" charset="0"/>
                <a:cs typeface="Arial" panose="020B0604020202020204" pitchFamily="34" charset="0"/>
              </a:rPr>
              <a:t>elle </a:t>
            </a:r>
            <a:r>
              <a:rPr lang="fr-CA" sz="2400" dirty="0">
                <a:solidFill>
                  <a:schemeClr val="bg1"/>
                </a:solidFill>
                <a:latin typeface="Arial" panose="020B0604020202020204" pitchFamily="34" charset="0"/>
                <a:cs typeface="Arial" panose="020B0604020202020204" pitchFamily="34" charset="0"/>
              </a:rPr>
              <a:t>est plus fraîche parce que plus de gens en mangent.</a:t>
            </a:r>
          </a:p>
          <a:p>
            <a:endParaRPr lang="fr-CA" sz="1000" dirty="0">
              <a:solidFill>
                <a:schemeClr val="bg1"/>
              </a:solidFill>
              <a:latin typeface="Arial" panose="020B0604020202020204" pitchFamily="34" charset="0"/>
              <a:cs typeface="Arial" panose="020B0604020202020204" pitchFamily="34" charset="0"/>
            </a:endParaRPr>
          </a:p>
          <a:p>
            <a:pPr algn="ctr"/>
            <a:endParaRPr lang="fr-CA" sz="2400" dirty="0">
              <a:solidFill>
                <a:schemeClr val="bg1"/>
              </a:solidFill>
              <a:latin typeface="Arial" panose="020B0604020202020204" pitchFamily="34" charset="0"/>
              <a:cs typeface="Arial" panose="020B0604020202020204" pitchFamily="34" charset="0"/>
            </a:endParaRPr>
          </a:p>
          <a:p>
            <a:endParaRPr lang="fr-CA" sz="1000" dirty="0">
              <a:solidFill>
                <a:schemeClr val="bg1"/>
              </a:solidFill>
              <a:latin typeface="Arial" panose="020B0604020202020204" pitchFamily="34" charset="0"/>
              <a:cs typeface="Arial" panose="020B0604020202020204" pitchFamily="34" charset="0"/>
            </a:endParaRPr>
          </a:p>
          <a:p>
            <a:r>
              <a:rPr lang="fr-CA" sz="2400" i="1" dirty="0" smtClean="0">
                <a:solidFill>
                  <a:schemeClr val="bg1"/>
                </a:solidFill>
                <a:latin typeface="Arial" panose="020B0604020202020204" pitchFamily="34" charset="0"/>
                <a:cs typeface="Arial" panose="020B0604020202020204" pitchFamily="34" charset="0"/>
              </a:rPr>
              <a:t>Les soins palliatifs</a:t>
            </a:r>
          </a:p>
          <a:p>
            <a:r>
              <a:rPr lang="fr-CA" sz="2400" dirty="0" smtClean="0">
                <a:solidFill>
                  <a:schemeClr val="bg1"/>
                </a:solidFill>
                <a:latin typeface="Arial" panose="020B0604020202020204" pitchFamily="34" charset="0"/>
                <a:cs typeface="Arial" panose="020B0604020202020204" pitchFamily="34" charset="0"/>
              </a:rPr>
              <a:t>On réfère trop tard parce qu’ils sont associés à la mort; ils sont associés à la mort parce qu’on réfère trop tard.</a:t>
            </a:r>
            <a:endParaRPr lang="fr-CA" sz="2400" dirty="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2"/>
          <a:srcRect l="8533" t="-1847" r="12123" b="1"/>
          <a:stretch/>
        </p:blipFill>
        <p:spPr>
          <a:xfrm>
            <a:off x="0" y="1731654"/>
            <a:ext cx="4891882" cy="3996242"/>
          </a:xfrm>
          <a:prstGeom prst="rect">
            <a:avLst/>
          </a:prstGeom>
        </p:spPr>
      </p:pic>
      <p:sp>
        <p:nvSpPr>
          <p:cNvPr id="8" name="Rectangle 7"/>
          <p:cNvSpPr/>
          <p:nvPr/>
        </p:nvSpPr>
        <p:spPr>
          <a:xfrm>
            <a:off x="0" y="-17752"/>
            <a:ext cx="12192000" cy="972000"/>
          </a:xfrm>
          <a:prstGeom prst="rect">
            <a:avLst/>
          </a:prstGeom>
          <a:solidFill>
            <a:schemeClr val="bg1"/>
          </a:solidFill>
        </p:spPr>
        <p:txBody>
          <a:bodyPr wrap="square" anchor="ctr">
            <a:spAutoFit/>
          </a:bodyPr>
          <a:lstStyle/>
          <a:p>
            <a:r>
              <a:rPr lang="fr-CA" sz="4400" b="1" dirty="0" smtClean="0">
                <a:solidFill>
                  <a:schemeClr val="accent1">
                    <a:lumMod val="75000"/>
                  </a:schemeClr>
                </a:solidFill>
              </a:rPr>
              <a:t>Offre de SP: l’axiome de la référence tardive</a:t>
            </a:r>
            <a:endParaRPr lang="fr-CA" sz="4400" b="1" dirty="0">
              <a:solidFill>
                <a:schemeClr val="accent1">
                  <a:lumMod val="75000"/>
                </a:schemeClr>
              </a:solidFill>
              <a:latin typeface="Arial" panose="020B0604020202020204" pitchFamily="34" charset="0"/>
              <a:cs typeface="Arial" panose="020B0604020202020204" pitchFamily="34" charset="0"/>
            </a:endParaRPr>
          </a:p>
        </p:txBody>
      </p:sp>
      <p:sp>
        <p:nvSpPr>
          <p:cNvPr id="9" name="Footer Placeholder 3"/>
          <p:cNvSpPr>
            <a:spLocks noGrp="1"/>
          </p:cNvSpPr>
          <p:nvPr>
            <p:ph type="ftr" sz="quarter" idx="11"/>
          </p:nvPr>
        </p:nvSpPr>
        <p:spPr>
          <a:xfrm>
            <a:off x="3383486" y="6331461"/>
            <a:ext cx="5911517" cy="365125"/>
          </a:xfrm>
        </p:spPr>
        <p:txBody>
          <a:bodyPr/>
          <a:lstStyle/>
          <a:p>
            <a:r>
              <a:rPr lang="fr-CA" dirty="0" smtClean="0">
                <a:solidFill>
                  <a:schemeClr val="bg1"/>
                </a:solidFill>
              </a:rPr>
              <a:t>La réalité des médecins </a:t>
            </a:r>
            <a:r>
              <a:rPr lang="fr-CA" dirty="0" err="1" smtClean="0">
                <a:solidFill>
                  <a:schemeClr val="bg1"/>
                </a:solidFill>
              </a:rPr>
              <a:t>oeuvrant</a:t>
            </a:r>
            <a:r>
              <a:rPr lang="fr-CA" dirty="0" smtClean="0">
                <a:solidFill>
                  <a:schemeClr val="bg1"/>
                </a:solidFill>
              </a:rPr>
              <a:t> en soins palliatifs, RQSPAL octobre 2019, </a:t>
            </a:r>
            <a:r>
              <a:rPr lang="fr-CA" dirty="0" err="1" smtClean="0">
                <a:solidFill>
                  <a:schemeClr val="bg1"/>
                </a:solidFill>
              </a:rPr>
              <a:t>Elisa</a:t>
            </a:r>
            <a:r>
              <a:rPr lang="fr-CA" dirty="0" smtClean="0">
                <a:solidFill>
                  <a:schemeClr val="bg1"/>
                </a:solidFill>
              </a:rPr>
              <a:t> </a:t>
            </a:r>
            <a:r>
              <a:rPr lang="fr-CA" dirty="0" err="1" smtClean="0">
                <a:solidFill>
                  <a:schemeClr val="bg1"/>
                </a:solidFill>
              </a:rPr>
              <a:t>Pucella</a:t>
            </a:r>
            <a:r>
              <a:rPr lang="fr-CA" dirty="0" smtClean="0">
                <a:solidFill>
                  <a:schemeClr val="bg1"/>
                </a:solidFill>
              </a:rPr>
              <a:t> MD</a:t>
            </a:r>
            <a:endParaRPr lang="en-US" dirty="0">
              <a:solidFill>
                <a:schemeClr val="bg1"/>
              </a:solidFill>
            </a:endParaRPr>
          </a:p>
        </p:txBody>
      </p:sp>
    </p:spTree>
    <p:extLst>
      <p:ext uri="{BB962C8B-B14F-4D97-AF65-F5344CB8AC3E}">
        <p14:creationId xmlns:p14="http://schemas.microsoft.com/office/powerpoint/2010/main" val="16106115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CA" dirty="0" smtClean="0">
                <a:solidFill>
                  <a:schemeClr val="bg1"/>
                </a:solidFill>
              </a:rPr>
              <a:t>La réalité des médecins </a:t>
            </a:r>
            <a:r>
              <a:rPr lang="fr-CA" dirty="0" err="1" smtClean="0">
                <a:solidFill>
                  <a:schemeClr val="bg1"/>
                </a:solidFill>
              </a:rPr>
              <a:t>oeuvrant</a:t>
            </a:r>
            <a:r>
              <a:rPr lang="fr-CA" dirty="0" smtClean="0">
                <a:solidFill>
                  <a:schemeClr val="bg1"/>
                </a:solidFill>
              </a:rPr>
              <a:t> en soins palliatifs, RQSPAL octobre 2019, Elisa Pucella MD</a:t>
            </a:r>
            <a:endParaRPr lang="en-US" dirty="0">
              <a:solidFill>
                <a:schemeClr val="bg1"/>
              </a:solidFill>
            </a:endParaRPr>
          </a:p>
        </p:txBody>
      </p:sp>
      <p:sp>
        <p:nvSpPr>
          <p:cNvPr id="3" name="Slide Number Placeholder 2"/>
          <p:cNvSpPr>
            <a:spLocks noGrp="1"/>
          </p:cNvSpPr>
          <p:nvPr>
            <p:ph type="sldNum" sz="quarter" idx="12"/>
          </p:nvPr>
        </p:nvSpPr>
        <p:spPr/>
        <p:txBody>
          <a:bodyPr/>
          <a:lstStyle/>
          <a:p>
            <a:fld id="{4FAB73BC-B049-4115-A692-8D63A059BFB8}" type="slidenum">
              <a:rPr lang="en-US" smtClean="0"/>
              <a:pPr/>
              <a:t>26</a:t>
            </a:fld>
            <a:endParaRPr lang="en-US" dirty="0"/>
          </a:p>
        </p:txBody>
      </p:sp>
      <p:sp>
        <p:nvSpPr>
          <p:cNvPr id="4" name="Rectangle 3"/>
          <p:cNvSpPr/>
          <p:nvPr/>
        </p:nvSpPr>
        <p:spPr>
          <a:xfrm>
            <a:off x="-26938" y="681906"/>
            <a:ext cx="12192000" cy="4832092"/>
          </a:xfrm>
          <a:prstGeom prst="rect">
            <a:avLst/>
          </a:prstGeom>
          <a:noFill/>
        </p:spPr>
        <p:txBody>
          <a:bodyPr wrap="square" anchor="ctr">
            <a:spAutoFit/>
          </a:bodyPr>
          <a:lstStyle/>
          <a:p>
            <a:pPr algn="ctr"/>
            <a:r>
              <a:rPr lang="fr-CA" sz="3600" dirty="0">
                <a:solidFill>
                  <a:srgbClr val="00B0F0"/>
                </a:solidFill>
              </a:rPr>
              <a:t> </a:t>
            </a:r>
            <a:r>
              <a:rPr lang="fr-CA" sz="3600" dirty="0" smtClean="0">
                <a:solidFill>
                  <a:schemeClr val="bg1"/>
                </a:solidFill>
              </a:rPr>
              <a:t>On sait que les BESOINS sont supérieurs à la DEMANDE.</a:t>
            </a:r>
            <a:endParaRPr lang="fr-CA" sz="3600" dirty="0">
              <a:solidFill>
                <a:schemeClr val="bg1"/>
              </a:solidFill>
            </a:endParaRPr>
          </a:p>
          <a:p>
            <a:pPr algn="ctr"/>
            <a:r>
              <a:rPr lang="fr-CA" sz="3600" dirty="0" smtClean="0">
                <a:solidFill>
                  <a:schemeClr val="bg1"/>
                </a:solidFill>
              </a:rPr>
              <a:t>Comment savoir si l’OFFRE répond à la demande?</a:t>
            </a:r>
            <a:endParaRPr lang="fr-CA" sz="3600" dirty="0">
              <a:solidFill>
                <a:schemeClr val="bg1"/>
              </a:solidFill>
            </a:endParaRPr>
          </a:p>
          <a:p>
            <a:pPr algn="ctr"/>
            <a:endParaRPr lang="fr-CA" b="1" dirty="0" smtClean="0">
              <a:solidFill>
                <a:schemeClr val="bg1"/>
              </a:solidFill>
            </a:endParaRPr>
          </a:p>
          <a:p>
            <a:pPr algn="ctr"/>
            <a:endParaRPr lang="fr-CA" b="1" dirty="0" smtClean="0">
              <a:solidFill>
                <a:schemeClr val="bg1"/>
              </a:solidFill>
            </a:endParaRPr>
          </a:p>
          <a:p>
            <a:pPr algn="ctr"/>
            <a:r>
              <a:rPr lang="fr-CA" sz="3600" dirty="0" smtClean="0">
                <a:solidFill>
                  <a:schemeClr val="bg1"/>
                </a:solidFill>
              </a:rPr>
              <a:t>Constat sur le terrain:</a:t>
            </a:r>
          </a:p>
          <a:p>
            <a:pPr algn="ctr"/>
            <a:r>
              <a:rPr lang="fr-CA" sz="8000" b="1" dirty="0" smtClean="0">
                <a:solidFill>
                  <a:schemeClr val="accent4">
                    <a:lumMod val="60000"/>
                    <a:lumOff val="40000"/>
                  </a:schemeClr>
                </a:solidFill>
              </a:rPr>
              <a:t>BESOINS</a:t>
            </a:r>
            <a:r>
              <a:rPr lang="fr-CA" sz="4800" b="1" dirty="0" smtClean="0">
                <a:solidFill>
                  <a:schemeClr val="accent4">
                    <a:lumMod val="60000"/>
                    <a:lumOff val="40000"/>
                  </a:schemeClr>
                </a:solidFill>
              </a:rPr>
              <a:t> &gt; DEMANDE &gt; </a:t>
            </a:r>
            <a:r>
              <a:rPr lang="fr-CA" sz="2800" b="1" dirty="0" smtClean="0">
                <a:solidFill>
                  <a:schemeClr val="accent4">
                    <a:lumMod val="60000"/>
                    <a:lumOff val="40000"/>
                  </a:schemeClr>
                </a:solidFill>
              </a:rPr>
              <a:t>OFFRE</a:t>
            </a:r>
          </a:p>
          <a:p>
            <a:pPr algn="ctr"/>
            <a:r>
              <a:rPr lang="fr-CA" sz="3600" dirty="0" smtClean="0">
                <a:solidFill>
                  <a:schemeClr val="bg1"/>
                </a:solidFill>
              </a:rPr>
              <a:t>Objectif:</a:t>
            </a:r>
          </a:p>
          <a:p>
            <a:pPr algn="ctr"/>
            <a:r>
              <a:rPr lang="fr-CA" sz="4800" b="1" dirty="0" smtClean="0">
                <a:solidFill>
                  <a:schemeClr val="bg1"/>
                </a:solidFill>
              </a:rPr>
              <a:t>BESOINS = </a:t>
            </a:r>
            <a:r>
              <a:rPr lang="fr-CA" sz="4800" b="1" dirty="0" smtClean="0">
                <a:solidFill>
                  <a:srgbClr val="FFFF00"/>
                </a:solidFill>
              </a:rPr>
              <a:t>DEMANDE</a:t>
            </a:r>
            <a:r>
              <a:rPr lang="fr-CA" sz="4800" b="1" dirty="0" smtClean="0">
                <a:solidFill>
                  <a:schemeClr val="bg1"/>
                </a:solidFill>
              </a:rPr>
              <a:t> = OFFRE</a:t>
            </a:r>
          </a:p>
        </p:txBody>
      </p:sp>
    </p:spTree>
    <p:extLst>
      <p:ext uri="{BB962C8B-B14F-4D97-AF65-F5344CB8AC3E}">
        <p14:creationId xmlns:p14="http://schemas.microsoft.com/office/powerpoint/2010/main" val="2870765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FAB73BC-B049-4115-A692-8D63A059BFB8}" type="slidenum">
              <a:rPr lang="en-US" smtClean="0">
                <a:solidFill>
                  <a:srgbClr val="40BAD2"/>
                </a:solidFill>
              </a:rPr>
              <a:pPr/>
              <a:t>27</a:t>
            </a:fld>
            <a:endParaRPr lang="en-US" dirty="0">
              <a:solidFill>
                <a:srgbClr val="40BAD2"/>
              </a:solidFill>
            </a:endParaRPr>
          </a:p>
        </p:txBody>
      </p:sp>
      <p:sp>
        <p:nvSpPr>
          <p:cNvPr id="4" name="Rectangle 3"/>
          <p:cNvSpPr/>
          <p:nvPr/>
        </p:nvSpPr>
        <p:spPr>
          <a:xfrm>
            <a:off x="4222883" y="1622386"/>
            <a:ext cx="7421386" cy="4401205"/>
          </a:xfrm>
          <a:prstGeom prst="rect">
            <a:avLst/>
          </a:prstGeom>
        </p:spPr>
        <p:txBody>
          <a:bodyPr wrap="square">
            <a:spAutoFit/>
          </a:bodyPr>
          <a:lstStyle/>
          <a:p>
            <a:r>
              <a:rPr lang="fr-CA" sz="2000" dirty="0" smtClean="0">
                <a:solidFill>
                  <a:schemeClr val="bg1"/>
                </a:solidFill>
                <a:latin typeface="Arial" panose="020B0604020202020204" pitchFamily="34" charset="0"/>
                <a:cs typeface="Arial" panose="020B0604020202020204" pitchFamily="34" charset="0"/>
              </a:rPr>
              <a:t>« Au 31 </a:t>
            </a:r>
            <a:r>
              <a:rPr lang="fr-CA" sz="2000" dirty="0">
                <a:solidFill>
                  <a:schemeClr val="bg1"/>
                </a:solidFill>
                <a:latin typeface="Arial" panose="020B0604020202020204" pitchFamily="34" charset="0"/>
                <a:cs typeface="Arial" panose="020B0604020202020204" pitchFamily="34" charset="0"/>
              </a:rPr>
              <a:t>mars 2018, 22 793 usagers ont bénéficié de tels services, soit </a:t>
            </a:r>
            <a:r>
              <a:rPr lang="fr-CA" sz="2000" dirty="0" smtClean="0">
                <a:solidFill>
                  <a:schemeClr val="bg1"/>
                </a:solidFill>
                <a:latin typeface="Arial" panose="020B0604020202020204" pitchFamily="34" charset="0"/>
                <a:cs typeface="Arial" panose="020B0604020202020204" pitchFamily="34" charset="0"/>
              </a:rPr>
              <a:t>1174 </a:t>
            </a:r>
            <a:r>
              <a:rPr lang="fr-CA" sz="2000" dirty="0">
                <a:solidFill>
                  <a:schemeClr val="bg1"/>
                </a:solidFill>
                <a:latin typeface="Arial" panose="020B0604020202020204" pitchFamily="34" charset="0"/>
                <a:cs typeface="Arial" panose="020B0604020202020204" pitchFamily="34" charset="0"/>
              </a:rPr>
              <a:t>de moins que la cible de 23 967 usagers établie </a:t>
            </a:r>
            <a:r>
              <a:rPr lang="fr-CA" sz="2000" dirty="0" smtClean="0">
                <a:solidFill>
                  <a:schemeClr val="bg1"/>
                </a:solidFill>
                <a:latin typeface="Arial" panose="020B0604020202020204" pitchFamily="34" charset="0"/>
                <a:cs typeface="Arial" panose="020B0604020202020204" pitchFamily="34" charset="0"/>
              </a:rPr>
              <a:t>pour 2017-2018</a:t>
            </a:r>
            <a:r>
              <a:rPr lang="fr-CA" sz="2000" dirty="0">
                <a:solidFill>
                  <a:schemeClr val="bg1"/>
                </a:solidFill>
                <a:latin typeface="Arial" panose="020B0604020202020204" pitchFamily="34" charset="0"/>
                <a:cs typeface="Arial" panose="020B0604020202020204" pitchFamily="34" charset="0"/>
              </a:rPr>
              <a:t>. Malgré l’écart encore plus grand </a:t>
            </a:r>
            <a:r>
              <a:rPr lang="fr-CA" sz="2000" dirty="0" smtClean="0">
                <a:solidFill>
                  <a:schemeClr val="bg1"/>
                </a:solidFill>
                <a:latin typeface="Arial" panose="020B0604020202020204" pitchFamily="34" charset="0"/>
                <a:cs typeface="Arial" panose="020B0604020202020204" pitchFamily="34" charset="0"/>
              </a:rPr>
              <a:t>par rapport </a:t>
            </a:r>
            <a:r>
              <a:rPr lang="fr-CA" sz="2000" dirty="0">
                <a:solidFill>
                  <a:schemeClr val="bg1"/>
                </a:solidFill>
                <a:latin typeface="Arial" panose="020B0604020202020204" pitchFamily="34" charset="0"/>
                <a:cs typeface="Arial" panose="020B0604020202020204" pitchFamily="34" charset="0"/>
              </a:rPr>
              <a:t>à la cible fixée pour 2020, </a:t>
            </a:r>
            <a:r>
              <a:rPr lang="fr-CA" sz="2000" b="1" dirty="0">
                <a:solidFill>
                  <a:srgbClr val="FAB900">
                    <a:lumMod val="60000"/>
                    <a:lumOff val="40000"/>
                  </a:srgbClr>
                </a:solidFill>
                <a:latin typeface="Arial" panose="020B0604020202020204" pitchFamily="34" charset="0"/>
                <a:cs typeface="Arial" panose="020B0604020202020204" pitchFamily="34" charset="0"/>
              </a:rPr>
              <a:t>les autorités de la plupart </a:t>
            </a:r>
            <a:r>
              <a:rPr lang="fr-CA" sz="2000" b="1" dirty="0" smtClean="0">
                <a:solidFill>
                  <a:srgbClr val="FAB900">
                    <a:lumMod val="60000"/>
                    <a:lumOff val="40000"/>
                  </a:srgbClr>
                </a:solidFill>
                <a:latin typeface="Arial" panose="020B0604020202020204" pitchFamily="34" charset="0"/>
                <a:cs typeface="Arial" panose="020B0604020202020204" pitchFamily="34" charset="0"/>
              </a:rPr>
              <a:t>des établissements </a:t>
            </a:r>
            <a:r>
              <a:rPr lang="fr-CA" sz="2000" b="1" dirty="0">
                <a:solidFill>
                  <a:srgbClr val="FAB900">
                    <a:lumMod val="60000"/>
                    <a:lumOff val="40000"/>
                  </a:srgbClr>
                </a:solidFill>
                <a:latin typeface="Arial" panose="020B0604020202020204" pitchFamily="34" charset="0"/>
                <a:cs typeface="Arial" panose="020B0604020202020204" pitchFamily="34" charset="0"/>
              </a:rPr>
              <a:t>affirment ne pas avoir de liste d’attente pour les </a:t>
            </a:r>
            <a:r>
              <a:rPr lang="fr-CA" sz="2000" b="1" dirty="0" smtClean="0">
                <a:solidFill>
                  <a:srgbClr val="FAB900">
                    <a:lumMod val="60000"/>
                    <a:lumOff val="40000"/>
                  </a:srgbClr>
                </a:solidFill>
                <a:latin typeface="Arial" panose="020B0604020202020204" pitchFamily="34" charset="0"/>
                <a:cs typeface="Arial" panose="020B0604020202020204" pitchFamily="34" charset="0"/>
              </a:rPr>
              <a:t>soins palliatifs </a:t>
            </a:r>
            <a:r>
              <a:rPr lang="fr-CA" sz="2000" b="1" dirty="0">
                <a:solidFill>
                  <a:srgbClr val="FAB900">
                    <a:lumMod val="60000"/>
                    <a:lumOff val="40000"/>
                  </a:srgbClr>
                </a:solidFill>
                <a:latin typeface="Arial" panose="020B0604020202020204" pitchFamily="34" charset="0"/>
                <a:cs typeface="Arial" panose="020B0604020202020204" pitchFamily="34" charset="0"/>
              </a:rPr>
              <a:t>à domicile. </a:t>
            </a:r>
            <a:r>
              <a:rPr lang="fr-CA" sz="2000" dirty="0">
                <a:solidFill>
                  <a:srgbClr val="FFFFFF"/>
                </a:solidFill>
                <a:latin typeface="Arial" panose="020B0604020202020204" pitchFamily="34" charset="0"/>
                <a:cs typeface="Arial" panose="020B0604020202020204" pitchFamily="34" charset="0"/>
              </a:rPr>
              <a:t>Il faut dire que le maintien </a:t>
            </a:r>
            <a:r>
              <a:rPr lang="fr-CA" sz="2000" dirty="0" smtClean="0">
                <a:solidFill>
                  <a:srgbClr val="FFFFFF"/>
                </a:solidFill>
                <a:latin typeface="Arial" panose="020B0604020202020204" pitchFamily="34" charset="0"/>
                <a:cs typeface="Arial" panose="020B0604020202020204" pitchFamily="34" charset="0"/>
              </a:rPr>
              <a:t>à domicile </a:t>
            </a:r>
            <a:r>
              <a:rPr lang="fr-CA" sz="2000" dirty="0">
                <a:solidFill>
                  <a:srgbClr val="FFFFFF"/>
                </a:solidFill>
                <a:latin typeface="Arial" panose="020B0604020202020204" pitchFamily="34" charset="0"/>
                <a:cs typeface="Arial" panose="020B0604020202020204" pitchFamily="34" charset="0"/>
              </a:rPr>
              <a:t>des personnes </a:t>
            </a:r>
            <a:r>
              <a:rPr lang="fr-CA" sz="2000" dirty="0" smtClean="0">
                <a:solidFill>
                  <a:srgbClr val="FFFFFF"/>
                </a:solidFill>
                <a:latin typeface="Arial" panose="020B0604020202020204" pitchFamily="34" charset="0"/>
                <a:cs typeface="Arial" panose="020B0604020202020204" pitchFamily="34" charset="0"/>
              </a:rPr>
              <a:t>en fin </a:t>
            </a:r>
            <a:r>
              <a:rPr lang="fr-CA" sz="2000" dirty="0">
                <a:solidFill>
                  <a:srgbClr val="FFFFFF"/>
                </a:solidFill>
                <a:latin typeface="Arial" panose="020B0604020202020204" pitchFamily="34" charset="0"/>
                <a:cs typeface="Arial" panose="020B0604020202020204" pitchFamily="34" charset="0"/>
              </a:rPr>
              <a:t>de vie s’avère une question encore épineuse en raison, notamment, de </a:t>
            </a:r>
            <a:r>
              <a:rPr lang="fr-CA" sz="2000" dirty="0" smtClean="0">
                <a:solidFill>
                  <a:srgbClr val="FFFFFF"/>
                </a:solidFill>
                <a:latin typeface="Arial" panose="020B0604020202020204" pitchFamily="34" charset="0"/>
                <a:cs typeface="Arial" panose="020B0604020202020204" pitchFamily="34" charset="0"/>
              </a:rPr>
              <a:t>la difficulté </a:t>
            </a:r>
            <a:r>
              <a:rPr lang="fr-CA" sz="2000" dirty="0">
                <a:solidFill>
                  <a:srgbClr val="FFFFFF"/>
                </a:solidFill>
                <a:latin typeface="Arial" panose="020B0604020202020204" pitchFamily="34" charset="0"/>
                <a:cs typeface="Arial" panose="020B0604020202020204" pitchFamily="34" charset="0"/>
              </a:rPr>
              <a:t>à </a:t>
            </a:r>
            <a:r>
              <a:rPr lang="fr-CA" sz="2000" dirty="0" smtClean="0">
                <a:solidFill>
                  <a:srgbClr val="FFFFFF"/>
                </a:solidFill>
                <a:latin typeface="Arial" panose="020B0604020202020204" pitchFamily="34" charset="0"/>
                <a:cs typeface="Arial" panose="020B0604020202020204" pitchFamily="34" charset="0"/>
              </a:rPr>
              <a:t>assurer une </a:t>
            </a:r>
            <a:r>
              <a:rPr lang="fr-CA" sz="2000" dirty="0">
                <a:solidFill>
                  <a:srgbClr val="FFFFFF"/>
                </a:solidFill>
                <a:latin typeface="Arial" panose="020B0604020202020204" pitchFamily="34" charset="0"/>
                <a:cs typeface="Arial" panose="020B0604020202020204" pitchFamily="34" charset="0"/>
              </a:rPr>
              <a:t>couverture médicale à toute heure du jour et de la nuit</a:t>
            </a:r>
            <a:r>
              <a:rPr lang="fr-CA" sz="2000" dirty="0" smtClean="0">
                <a:solidFill>
                  <a:srgbClr val="FFFFFF"/>
                </a:solidFill>
                <a:latin typeface="Arial" panose="020B0604020202020204" pitchFamily="34" charset="0"/>
                <a:cs typeface="Arial" panose="020B0604020202020204" pitchFamily="34" charset="0"/>
              </a:rPr>
              <a:t>. </a:t>
            </a:r>
            <a:r>
              <a:rPr lang="fr-CA" sz="2000" dirty="0">
                <a:solidFill>
                  <a:srgbClr val="FFFFFF"/>
                </a:solidFill>
                <a:latin typeface="Arial" panose="020B0604020202020204" pitchFamily="34" charset="0"/>
                <a:cs typeface="Arial" panose="020B0604020202020204" pitchFamily="34" charset="0"/>
              </a:rPr>
              <a:t>Toutefois, la mise en place d’une offre de service de base concernant les soins palliatifs à domicile permettra d’augmenter le nombre d’usagers qui pourront en bénéficier au cours des prochaines années.» </a:t>
            </a:r>
            <a:endParaRPr lang="fr-CA" sz="2000" dirty="0" smtClean="0">
              <a:solidFill>
                <a:srgbClr val="FFFFFF"/>
              </a:solidFill>
              <a:latin typeface="Arial" panose="020B0604020202020204" pitchFamily="34" charset="0"/>
              <a:cs typeface="Arial" panose="020B0604020202020204" pitchFamily="34" charset="0"/>
            </a:endParaRPr>
          </a:p>
          <a:p>
            <a:r>
              <a:rPr lang="fr-CA" sz="2000" dirty="0" smtClean="0">
                <a:solidFill>
                  <a:srgbClr val="FFFFFF"/>
                </a:solidFill>
                <a:latin typeface="Arial" panose="020B0604020202020204" pitchFamily="34" charset="0"/>
                <a:cs typeface="Arial" panose="020B0604020202020204" pitchFamily="34" charset="0"/>
              </a:rPr>
              <a:t>p.27</a:t>
            </a:r>
            <a:r>
              <a:rPr lang="fr-CA" sz="2000" dirty="0">
                <a:solidFill>
                  <a:srgbClr val="FFFFFF"/>
                </a:solidFill>
                <a:latin typeface="Arial" panose="020B0604020202020204" pitchFamily="34" charset="0"/>
                <a:cs typeface="Arial" panose="020B0604020202020204" pitchFamily="34" charset="0"/>
              </a:rPr>
              <a:t>, </a:t>
            </a:r>
            <a:r>
              <a:rPr lang="fr-CA" sz="2000" dirty="0" err="1">
                <a:solidFill>
                  <a:srgbClr val="FFFFFF"/>
                </a:solidFill>
                <a:latin typeface="Arial" panose="020B0604020202020204" pitchFamily="34" charset="0"/>
                <a:cs typeface="Arial" panose="020B0604020202020204" pitchFamily="34" charset="0"/>
              </a:rPr>
              <a:t>fév</a:t>
            </a:r>
            <a:r>
              <a:rPr lang="fr-CA" sz="2000" dirty="0">
                <a:solidFill>
                  <a:srgbClr val="FFFFFF"/>
                </a:solidFill>
                <a:latin typeface="Arial" panose="020B0604020202020204" pitchFamily="34" charset="0"/>
                <a:cs typeface="Arial" panose="020B0604020202020204" pitchFamily="34" charset="0"/>
              </a:rPr>
              <a:t> 2019</a:t>
            </a:r>
            <a:r>
              <a:rPr lang="fr-CA" sz="2000" dirty="0" smtClean="0">
                <a:solidFill>
                  <a:srgbClr val="FFFFFF"/>
                </a:solidFill>
                <a:latin typeface="Arial" panose="020B0604020202020204" pitchFamily="34" charset="0"/>
                <a:cs typeface="Arial" panose="020B0604020202020204" pitchFamily="34" charset="0"/>
              </a:rPr>
              <a:t>. </a:t>
            </a:r>
            <a:endParaRPr lang="fr-CA" sz="2000" dirty="0">
              <a:solidFill>
                <a:srgbClr val="FFFFFF"/>
              </a:solidFill>
              <a:latin typeface="Arial" panose="020B0604020202020204" pitchFamily="34" charset="0"/>
              <a:cs typeface="Arial" panose="020B0604020202020204" pitchFamily="34" charset="0"/>
            </a:endParaRPr>
          </a:p>
        </p:txBody>
      </p:sp>
      <p:sp>
        <p:nvSpPr>
          <p:cNvPr id="8" name="Rectangle 7"/>
          <p:cNvSpPr/>
          <p:nvPr/>
        </p:nvSpPr>
        <p:spPr>
          <a:xfrm>
            <a:off x="0" y="0"/>
            <a:ext cx="12192000" cy="972000"/>
          </a:xfrm>
          <a:prstGeom prst="rect">
            <a:avLst/>
          </a:prstGeom>
          <a:solidFill>
            <a:schemeClr val="bg1"/>
          </a:solidFill>
        </p:spPr>
        <p:txBody>
          <a:bodyPr wrap="square" anchor="ctr">
            <a:spAutoFit/>
          </a:bodyPr>
          <a:lstStyle/>
          <a:p>
            <a:r>
              <a:rPr lang="fr-CA" sz="4000" b="1" dirty="0" smtClean="0">
                <a:solidFill>
                  <a:srgbClr val="40BAD2">
                    <a:lumMod val="75000"/>
                  </a:srgbClr>
                </a:solidFill>
              </a:rPr>
              <a:t>Est-ce que les listes d’attentes reflètent la demande?</a:t>
            </a:r>
            <a:endParaRPr lang="fr-CA" sz="4000" b="1" dirty="0">
              <a:solidFill>
                <a:srgbClr val="40BAD2">
                  <a:lumMod val="75000"/>
                </a:srgbClr>
              </a:solidFill>
              <a:latin typeface="Arial" panose="020B0604020202020204" pitchFamily="34" charset="0"/>
              <a:cs typeface="Arial" panose="020B0604020202020204" pitchFamily="34" charset="0"/>
            </a:endParaRPr>
          </a:p>
        </p:txBody>
      </p:sp>
      <p:sp>
        <p:nvSpPr>
          <p:cNvPr id="9" name="Footer Placeholder 3"/>
          <p:cNvSpPr>
            <a:spLocks noGrp="1"/>
          </p:cNvSpPr>
          <p:nvPr>
            <p:ph type="ftr" sz="quarter" idx="11"/>
          </p:nvPr>
        </p:nvSpPr>
        <p:spPr>
          <a:xfrm>
            <a:off x="3718322" y="6338787"/>
            <a:ext cx="5911517" cy="365125"/>
          </a:xfrm>
        </p:spPr>
        <p:txBody>
          <a:bodyPr/>
          <a:lstStyle/>
          <a:p>
            <a:r>
              <a:rPr lang="fr-CA" dirty="0" smtClean="0">
                <a:solidFill>
                  <a:srgbClr val="FFFFFF"/>
                </a:solidFill>
              </a:rPr>
              <a:t>La réalité des médecins </a:t>
            </a:r>
            <a:r>
              <a:rPr lang="fr-CA" dirty="0" err="1" smtClean="0">
                <a:solidFill>
                  <a:srgbClr val="FFFFFF"/>
                </a:solidFill>
              </a:rPr>
              <a:t>oeuvrant</a:t>
            </a:r>
            <a:r>
              <a:rPr lang="fr-CA" dirty="0" smtClean="0">
                <a:solidFill>
                  <a:srgbClr val="FFFFFF"/>
                </a:solidFill>
              </a:rPr>
              <a:t> en soins palliatifs, RQSPAL octobre 2019, </a:t>
            </a:r>
            <a:r>
              <a:rPr lang="fr-CA" dirty="0" err="1" smtClean="0">
                <a:solidFill>
                  <a:srgbClr val="FFFFFF"/>
                </a:solidFill>
              </a:rPr>
              <a:t>Elisa</a:t>
            </a:r>
            <a:r>
              <a:rPr lang="fr-CA" dirty="0" smtClean="0">
                <a:solidFill>
                  <a:srgbClr val="FFFFFF"/>
                </a:solidFill>
              </a:rPr>
              <a:t> </a:t>
            </a:r>
            <a:r>
              <a:rPr lang="fr-CA" dirty="0" err="1" smtClean="0">
                <a:solidFill>
                  <a:srgbClr val="FFFFFF"/>
                </a:solidFill>
              </a:rPr>
              <a:t>Pucella</a:t>
            </a:r>
            <a:r>
              <a:rPr lang="fr-CA" dirty="0" smtClean="0">
                <a:solidFill>
                  <a:srgbClr val="FFFFFF"/>
                </a:solidFill>
              </a:rPr>
              <a:t> MD</a:t>
            </a:r>
            <a:endParaRPr lang="en-US" dirty="0">
              <a:solidFill>
                <a:srgbClr val="FFFFFF"/>
              </a:solidFill>
            </a:endParaRPr>
          </a:p>
        </p:txBody>
      </p:sp>
      <p:pic>
        <p:nvPicPr>
          <p:cNvPr id="2" name="Picture 1"/>
          <p:cNvPicPr>
            <a:picLocks noChangeAspect="1"/>
          </p:cNvPicPr>
          <p:nvPr/>
        </p:nvPicPr>
        <p:blipFill>
          <a:blip r:embed="rId2"/>
          <a:stretch>
            <a:fillRect/>
          </a:stretch>
        </p:blipFill>
        <p:spPr>
          <a:xfrm>
            <a:off x="-1" y="1222422"/>
            <a:ext cx="3896751" cy="5084333"/>
          </a:xfrm>
          <a:prstGeom prst="rect">
            <a:avLst/>
          </a:prstGeom>
        </p:spPr>
      </p:pic>
    </p:spTree>
    <p:extLst>
      <p:ext uri="{BB962C8B-B14F-4D97-AF65-F5344CB8AC3E}">
        <p14:creationId xmlns:p14="http://schemas.microsoft.com/office/powerpoint/2010/main" val="29658470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t>Leadership des médecins en soins palliatifs</a:t>
            </a:r>
            <a:endParaRPr lang="fr-CA" dirty="0"/>
          </a:p>
        </p:txBody>
      </p:sp>
      <p:sp>
        <p:nvSpPr>
          <p:cNvPr id="3" name="Content Placeholder 2"/>
          <p:cNvSpPr>
            <a:spLocks noGrp="1"/>
          </p:cNvSpPr>
          <p:nvPr>
            <p:ph idx="1"/>
          </p:nvPr>
        </p:nvSpPr>
        <p:spPr>
          <a:xfrm>
            <a:off x="3530990" y="868680"/>
            <a:ext cx="8239936" cy="5120640"/>
          </a:xfrm>
        </p:spPr>
        <p:txBody>
          <a:bodyPr>
            <a:noAutofit/>
          </a:bodyPr>
          <a:lstStyle/>
          <a:p>
            <a:pPr marL="0" indent="0">
              <a:buNone/>
            </a:pPr>
            <a:r>
              <a:rPr lang="fr-CA" sz="2400" b="1" dirty="0" smtClean="0">
                <a:solidFill>
                  <a:schemeClr val="accent1">
                    <a:lumMod val="75000"/>
                  </a:schemeClr>
                </a:solidFill>
              </a:rPr>
              <a:t>Formation de nos pairs:</a:t>
            </a:r>
          </a:p>
          <a:p>
            <a:endParaRPr lang="fr-CA" sz="1000" dirty="0" smtClean="0"/>
          </a:p>
          <a:p>
            <a:pPr lvl="1"/>
            <a:r>
              <a:rPr lang="fr-CA" sz="2400" dirty="0" smtClean="0"/>
              <a:t>Cibler les </a:t>
            </a:r>
            <a:r>
              <a:rPr lang="fr-CA" sz="2400" b="1" dirty="0" smtClean="0">
                <a:solidFill>
                  <a:schemeClr val="accent1">
                    <a:lumMod val="75000"/>
                  </a:schemeClr>
                </a:solidFill>
              </a:rPr>
              <a:t>MD traitants </a:t>
            </a:r>
            <a:r>
              <a:rPr lang="fr-CA" sz="2400" dirty="0" smtClean="0"/>
              <a:t>des patients atteints de maladies graves et incurables (</a:t>
            </a:r>
            <a:r>
              <a:rPr lang="fr-CA" sz="2400" dirty="0" err="1" smtClean="0"/>
              <a:t>onco</a:t>
            </a:r>
            <a:r>
              <a:rPr lang="fr-CA" sz="2400" dirty="0"/>
              <a:t>, cardio, pneumo, </a:t>
            </a:r>
            <a:r>
              <a:rPr lang="fr-CA" sz="2400" dirty="0" err="1"/>
              <a:t>néphro</a:t>
            </a:r>
            <a:r>
              <a:rPr lang="fr-CA" sz="2400" dirty="0"/>
              <a:t>, </a:t>
            </a:r>
            <a:r>
              <a:rPr lang="fr-CA" sz="2400" dirty="0" smtClean="0"/>
              <a:t>neuro)</a:t>
            </a:r>
          </a:p>
          <a:p>
            <a:pPr lvl="1"/>
            <a:r>
              <a:rPr lang="fr-CA" sz="2400" dirty="0" smtClean="0"/>
              <a:t>Les outiller en vue du </a:t>
            </a:r>
            <a:r>
              <a:rPr lang="fr-CA" sz="2400" b="1" dirty="0">
                <a:solidFill>
                  <a:schemeClr val="accent1">
                    <a:lumMod val="75000"/>
                  </a:schemeClr>
                </a:solidFill>
              </a:rPr>
              <a:t>repérage précoce </a:t>
            </a:r>
            <a:r>
              <a:rPr lang="fr-CA" sz="2400" dirty="0"/>
              <a:t>des patients pouvant bénéficier d’une approche </a:t>
            </a:r>
            <a:r>
              <a:rPr lang="fr-CA" sz="2400" dirty="0" smtClean="0"/>
              <a:t>palliative</a:t>
            </a:r>
          </a:p>
          <a:p>
            <a:pPr lvl="1"/>
            <a:r>
              <a:rPr lang="fr-CA" sz="2400" dirty="0" smtClean="0"/>
              <a:t>Offrir des conférences dans leurs </a:t>
            </a:r>
            <a:r>
              <a:rPr lang="fr-CA" sz="2400" b="1" dirty="0" smtClean="0">
                <a:solidFill>
                  <a:schemeClr val="accent1">
                    <a:lumMod val="75000"/>
                  </a:schemeClr>
                </a:solidFill>
              </a:rPr>
              <a:t>congrès</a:t>
            </a:r>
            <a:r>
              <a:rPr lang="fr-CA" sz="2400" dirty="0" smtClean="0"/>
              <a:t> afin de partager les données probantes en soins palliatifs</a:t>
            </a:r>
          </a:p>
          <a:p>
            <a:pPr lvl="1"/>
            <a:r>
              <a:rPr lang="fr-CA" sz="2400" dirty="0" smtClean="0"/>
              <a:t>Proposer les soins palliatifs comme </a:t>
            </a:r>
            <a:r>
              <a:rPr lang="fr-CA" sz="2400" b="1" dirty="0" smtClean="0">
                <a:solidFill>
                  <a:schemeClr val="accent1">
                    <a:lumMod val="75000"/>
                  </a:schemeClr>
                </a:solidFill>
              </a:rPr>
              <a:t>un soin médicalement requis et au lieu d’un soin facultatif </a:t>
            </a:r>
          </a:p>
          <a:p>
            <a:pPr lvl="1"/>
            <a:r>
              <a:rPr lang="fr-CA" sz="2400" dirty="0" smtClean="0"/>
              <a:t>Sensibiliser aux doubles méfaits des traitements disproportionnés et futiles: </a:t>
            </a:r>
            <a:r>
              <a:rPr lang="fr-CA" sz="2400" b="1" dirty="0" smtClean="0">
                <a:solidFill>
                  <a:schemeClr val="accent1">
                    <a:lumMod val="75000"/>
                  </a:schemeClr>
                </a:solidFill>
              </a:rPr>
              <a:t>(1) induire des souffrances inutiles et (2) priver le patient d’une trajectoire de fin de vie sereine</a:t>
            </a:r>
          </a:p>
        </p:txBody>
      </p:sp>
      <p:sp>
        <p:nvSpPr>
          <p:cNvPr id="4" name="Footer Placeholder 3"/>
          <p:cNvSpPr>
            <a:spLocks noGrp="1"/>
          </p:cNvSpPr>
          <p:nvPr>
            <p:ph type="ftr" sz="quarter" idx="11"/>
          </p:nvPr>
        </p:nvSpPr>
        <p:spPr/>
        <p:txBody>
          <a:bodyPr/>
          <a:lstStyle/>
          <a:p>
            <a:r>
              <a:rPr lang="fr-CA" smtClean="0"/>
              <a:t>La réalité des médecins oeuvrant en soins palliatifs, RQSPAL octobre 2019, Elisa Pucella MD</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28</a:t>
            </a:fld>
            <a:endParaRPr lang="en-US" dirty="0"/>
          </a:p>
        </p:txBody>
      </p:sp>
    </p:spTree>
    <p:extLst>
      <p:ext uri="{BB962C8B-B14F-4D97-AF65-F5344CB8AC3E}">
        <p14:creationId xmlns:p14="http://schemas.microsoft.com/office/powerpoint/2010/main" val="7037033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t>Leadership des médecins en soins palliatifs</a:t>
            </a:r>
          </a:p>
        </p:txBody>
      </p:sp>
      <p:sp>
        <p:nvSpPr>
          <p:cNvPr id="3" name="Content Placeholder 2"/>
          <p:cNvSpPr>
            <a:spLocks noGrp="1"/>
          </p:cNvSpPr>
          <p:nvPr>
            <p:ph idx="1"/>
          </p:nvPr>
        </p:nvSpPr>
        <p:spPr>
          <a:xfrm>
            <a:off x="3699803" y="864108"/>
            <a:ext cx="7982123" cy="5120640"/>
          </a:xfrm>
        </p:spPr>
        <p:txBody>
          <a:bodyPr/>
          <a:lstStyle/>
          <a:p>
            <a:r>
              <a:rPr lang="fr-CA" sz="2400" dirty="0" smtClean="0"/>
              <a:t>S’impliquer au niveau </a:t>
            </a:r>
            <a:r>
              <a:rPr lang="fr-CA" sz="2400" dirty="0"/>
              <a:t>des </a:t>
            </a:r>
            <a:r>
              <a:rPr lang="fr-CA" sz="2400" b="1" dirty="0" smtClean="0">
                <a:solidFill>
                  <a:schemeClr val="accent1">
                    <a:lumMod val="75000"/>
                  </a:schemeClr>
                </a:solidFill>
              </a:rPr>
              <a:t>facultés de médecine</a:t>
            </a:r>
            <a:r>
              <a:rPr lang="fr-CA" sz="2400" dirty="0" smtClean="0"/>
              <a:t>: </a:t>
            </a:r>
            <a:r>
              <a:rPr lang="fr-CA" sz="2400" dirty="0"/>
              <a:t>création d’un département de soins palliatifs </a:t>
            </a:r>
            <a:r>
              <a:rPr lang="fr-CA" sz="2400" dirty="0" smtClean="0"/>
              <a:t>(message du Dr </a:t>
            </a:r>
            <a:r>
              <a:rPr lang="fr-CA" sz="2400" dirty="0" err="1"/>
              <a:t>Bruera</a:t>
            </a:r>
            <a:r>
              <a:rPr lang="fr-CA" sz="2400" dirty="0" smtClean="0"/>
              <a:t>)</a:t>
            </a:r>
          </a:p>
          <a:p>
            <a:r>
              <a:rPr lang="fr-CA" sz="2400" dirty="0" smtClean="0"/>
              <a:t>S’impliquer au niveau de la </a:t>
            </a:r>
            <a:r>
              <a:rPr lang="fr-CA" sz="2400" b="1" dirty="0" smtClean="0">
                <a:solidFill>
                  <a:schemeClr val="accent1">
                    <a:lumMod val="75000"/>
                  </a:schemeClr>
                </a:solidFill>
              </a:rPr>
              <a:t>recherche</a:t>
            </a:r>
          </a:p>
          <a:p>
            <a:r>
              <a:rPr lang="fr-CA" sz="2400" dirty="0" smtClean="0"/>
              <a:t>Contribuer à </a:t>
            </a:r>
            <a:r>
              <a:rPr lang="fr-CA" sz="2400" b="1" dirty="0" smtClean="0">
                <a:solidFill>
                  <a:schemeClr val="accent1">
                    <a:lumMod val="75000"/>
                  </a:schemeClr>
                </a:solidFill>
              </a:rPr>
              <a:t>l’amélioration des pratiques cliniques </a:t>
            </a:r>
            <a:r>
              <a:rPr lang="fr-CA" sz="2400" dirty="0" smtClean="0"/>
              <a:t>en soins palliatifs (SQMDSP, AQSP, </a:t>
            </a:r>
            <a:r>
              <a:rPr lang="fr-CA" sz="2400" dirty="0" err="1" smtClean="0"/>
              <a:t>Palli</a:t>
            </a:r>
            <a:r>
              <a:rPr lang="fr-CA" sz="2400" dirty="0" smtClean="0"/>
              <a:t>-science, CMQ, INESSS)</a:t>
            </a:r>
          </a:p>
          <a:p>
            <a:r>
              <a:rPr lang="fr-CA" sz="2400" dirty="0" smtClean="0"/>
              <a:t>Participer à l’</a:t>
            </a:r>
            <a:r>
              <a:rPr lang="fr-CA" sz="2400" b="1" dirty="0" smtClean="0">
                <a:solidFill>
                  <a:schemeClr val="accent1">
                    <a:lumMod val="75000"/>
                  </a:schemeClr>
                </a:solidFill>
              </a:rPr>
              <a:t>organisation des services </a:t>
            </a:r>
            <a:r>
              <a:rPr lang="fr-CA" sz="2400" dirty="0" smtClean="0"/>
              <a:t>au niveau local, régional et provincial</a:t>
            </a:r>
            <a:endParaRPr lang="fr-CA" sz="2400" dirty="0"/>
          </a:p>
          <a:p>
            <a:r>
              <a:rPr lang="fr-CA" sz="2400" dirty="0"/>
              <a:t>Démystifier les soins palliatifs </a:t>
            </a:r>
            <a:r>
              <a:rPr lang="fr-CA" sz="2400" b="1" dirty="0">
                <a:solidFill>
                  <a:schemeClr val="accent1">
                    <a:lumMod val="75000"/>
                  </a:schemeClr>
                </a:solidFill>
              </a:rPr>
              <a:t>auprès de la </a:t>
            </a:r>
            <a:r>
              <a:rPr lang="fr-CA" sz="2400" b="1" dirty="0" smtClean="0">
                <a:solidFill>
                  <a:schemeClr val="accent1">
                    <a:lumMod val="75000"/>
                  </a:schemeClr>
                </a:solidFill>
              </a:rPr>
              <a:t>population </a:t>
            </a:r>
            <a:r>
              <a:rPr lang="fr-CA" sz="2400" dirty="0" smtClean="0"/>
              <a:t>par des conférences grand-public, </a:t>
            </a:r>
            <a:r>
              <a:rPr lang="fr-CA" sz="2400" dirty="0"/>
              <a:t>afin </a:t>
            </a:r>
            <a:r>
              <a:rPr lang="fr-CA" sz="2400" dirty="0" smtClean="0"/>
              <a:t>qu’ils puissent exercer </a:t>
            </a:r>
            <a:r>
              <a:rPr lang="fr-CA" sz="2400" dirty="0"/>
              <a:t>leurs droits en matière de soins de fin de </a:t>
            </a:r>
            <a:r>
              <a:rPr lang="fr-CA" sz="2400" dirty="0" smtClean="0"/>
              <a:t>vie</a:t>
            </a:r>
          </a:p>
          <a:p>
            <a:pPr marL="0" indent="0">
              <a:buNone/>
            </a:pPr>
            <a:r>
              <a:rPr lang="fr-CA" dirty="0"/>
              <a:t> </a:t>
            </a:r>
            <a:r>
              <a:rPr lang="fr-CA" dirty="0" smtClean="0"/>
              <a:t>                 </a:t>
            </a:r>
            <a:endParaRPr lang="fr-CA" sz="3200" b="1" dirty="0" smtClean="0">
              <a:solidFill>
                <a:schemeClr val="accent1">
                  <a:lumMod val="75000"/>
                </a:schemeClr>
              </a:solidFill>
            </a:endParaRPr>
          </a:p>
        </p:txBody>
      </p:sp>
      <p:sp>
        <p:nvSpPr>
          <p:cNvPr id="4" name="Footer Placeholder 3"/>
          <p:cNvSpPr>
            <a:spLocks noGrp="1"/>
          </p:cNvSpPr>
          <p:nvPr>
            <p:ph type="ftr" sz="quarter" idx="11"/>
          </p:nvPr>
        </p:nvSpPr>
        <p:spPr/>
        <p:txBody>
          <a:bodyPr/>
          <a:lstStyle/>
          <a:p>
            <a:r>
              <a:rPr lang="fr-CA" smtClean="0"/>
              <a:t>La réalité des médecins oeuvrant en soins palliatifs, RQSPAL octobre 2019, Elisa Pucella MD</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29</a:t>
            </a:fld>
            <a:endParaRPr lang="en-US" dirty="0"/>
          </a:p>
        </p:txBody>
      </p:sp>
    </p:spTree>
    <p:extLst>
      <p:ext uri="{BB962C8B-B14F-4D97-AF65-F5344CB8AC3E}">
        <p14:creationId xmlns:p14="http://schemas.microsoft.com/office/powerpoint/2010/main" val="23649475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t>Objectifs</a:t>
            </a:r>
            <a:endParaRPr lang="fr-CA" dirty="0"/>
          </a:p>
        </p:txBody>
      </p:sp>
      <p:sp>
        <p:nvSpPr>
          <p:cNvPr id="3" name="Content Placeholder 2"/>
          <p:cNvSpPr>
            <a:spLocks noGrp="1"/>
          </p:cNvSpPr>
          <p:nvPr>
            <p:ph idx="1"/>
          </p:nvPr>
        </p:nvSpPr>
        <p:spPr/>
        <p:txBody>
          <a:bodyPr>
            <a:normAutofit/>
          </a:bodyPr>
          <a:lstStyle/>
          <a:p>
            <a:pPr marL="457200" indent="-457200">
              <a:buFont typeface="+mj-lt"/>
              <a:buAutoNum type="arabicPeriod"/>
            </a:pPr>
            <a:r>
              <a:rPr lang="fr-CA" sz="2400" dirty="0" smtClean="0"/>
              <a:t>Dresser le portrait des effectifs médicaux en soins palliatifs au Québec </a:t>
            </a:r>
          </a:p>
          <a:p>
            <a:pPr marL="457200" indent="-457200">
              <a:buFont typeface="+mj-lt"/>
              <a:buAutoNum type="arabicPeriod"/>
            </a:pPr>
            <a:r>
              <a:rPr lang="fr-CA" sz="2400" dirty="0" smtClean="0"/>
              <a:t>Décrire en quoi consiste </a:t>
            </a:r>
            <a:r>
              <a:rPr lang="fr-CA" sz="2400" dirty="0"/>
              <a:t>l’expertise des médecins en soins </a:t>
            </a:r>
            <a:r>
              <a:rPr lang="fr-CA" sz="2400" dirty="0" smtClean="0"/>
              <a:t>palliatifs</a:t>
            </a:r>
          </a:p>
          <a:p>
            <a:pPr marL="457200" indent="-457200">
              <a:buFont typeface="+mj-lt"/>
              <a:buAutoNum type="arabicPeriod"/>
            </a:pPr>
            <a:r>
              <a:rPr lang="fr-CA" sz="2400" dirty="0" smtClean="0"/>
              <a:t>Énumérer les obstacles à la pratique médicale en soins palliatifs</a:t>
            </a:r>
            <a:endParaRPr lang="fr-CA" sz="2400" dirty="0"/>
          </a:p>
          <a:p>
            <a:pPr marL="457200" indent="-457200">
              <a:buFont typeface="+mj-lt"/>
              <a:buAutoNum type="arabicPeriod"/>
            </a:pPr>
            <a:r>
              <a:rPr lang="fr-CA" sz="2400" dirty="0" smtClean="0"/>
              <a:t>Discuter de l’accès aux soins palliatifs à travers les besoins, la demande et l’offre </a:t>
            </a:r>
          </a:p>
          <a:p>
            <a:pPr marL="457200" indent="-457200">
              <a:buFont typeface="+mj-lt"/>
              <a:buAutoNum type="arabicPeriod"/>
            </a:pPr>
            <a:r>
              <a:rPr lang="fr-CA" sz="2400" dirty="0" smtClean="0"/>
              <a:t>Décrire comment les médecins en soins palliatifs peuvent exercer un leadership pour améliorer l’accès aux soins palliatifs</a:t>
            </a:r>
            <a:endParaRPr lang="fr-CA" sz="2400" dirty="0"/>
          </a:p>
        </p:txBody>
      </p:sp>
      <p:sp>
        <p:nvSpPr>
          <p:cNvPr id="4" name="Footer Placeholder 3"/>
          <p:cNvSpPr>
            <a:spLocks noGrp="1"/>
          </p:cNvSpPr>
          <p:nvPr>
            <p:ph type="ftr" sz="quarter" idx="11"/>
          </p:nvPr>
        </p:nvSpPr>
        <p:spPr/>
        <p:txBody>
          <a:bodyPr/>
          <a:lstStyle/>
          <a:p>
            <a:r>
              <a:rPr lang="fr-CA" smtClean="0"/>
              <a:t>La réalité des médecins oeuvrant en soins palliatifs, RQSPAL octobre 2019, Elisa Pucella MD</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3</a:t>
            </a:fld>
            <a:endParaRPr lang="en-US" dirty="0"/>
          </a:p>
        </p:txBody>
      </p:sp>
    </p:spTree>
    <p:extLst>
      <p:ext uri="{BB962C8B-B14F-4D97-AF65-F5344CB8AC3E}">
        <p14:creationId xmlns:p14="http://schemas.microsoft.com/office/powerpoint/2010/main" val="23284433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CA" smtClean="0"/>
              <a:t>La réalité des médecins oeuvrant en soins palliatifs, RQSPAL octobre 2019, Elisa Pucella MD</a:t>
            </a:r>
            <a:endParaRPr lang="en-US" dirty="0"/>
          </a:p>
        </p:txBody>
      </p:sp>
      <p:sp>
        <p:nvSpPr>
          <p:cNvPr id="3" name="Slide Number Placeholder 2"/>
          <p:cNvSpPr>
            <a:spLocks noGrp="1"/>
          </p:cNvSpPr>
          <p:nvPr>
            <p:ph type="sldNum" sz="quarter" idx="12"/>
          </p:nvPr>
        </p:nvSpPr>
        <p:spPr/>
        <p:txBody>
          <a:bodyPr/>
          <a:lstStyle/>
          <a:p>
            <a:fld id="{4FAB73BC-B049-4115-A692-8D63A059BFB8}" type="slidenum">
              <a:rPr lang="en-US" smtClean="0"/>
              <a:pPr/>
              <a:t>30</a:t>
            </a:fld>
            <a:endParaRPr lang="en-US" dirty="0"/>
          </a:p>
        </p:txBody>
      </p:sp>
      <p:pic>
        <p:nvPicPr>
          <p:cNvPr id="4" name="Picture 3"/>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20262842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568127" y="6454393"/>
            <a:ext cx="5911517" cy="365125"/>
          </a:xfrm>
        </p:spPr>
        <p:txBody>
          <a:bodyPr/>
          <a:lstStyle/>
          <a:p>
            <a:r>
              <a:rPr lang="fr-CA" dirty="0" smtClean="0">
                <a:solidFill>
                  <a:schemeClr val="bg1"/>
                </a:solidFill>
              </a:rPr>
              <a:t>La réalité des médecins </a:t>
            </a:r>
            <a:r>
              <a:rPr lang="fr-CA" dirty="0" err="1" smtClean="0">
                <a:solidFill>
                  <a:schemeClr val="bg1"/>
                </a:solidFill>
              </a:rPr>
              <a:t>oeuvrant</a:t>
            </a:r>
            <a:r>
              <a:rPr lang="fr-CA" dirty="0" smtClean="0">
                <a:solidFill>
                  <a:schemeClr val="bg1"/>
                </a:solidFill>
              </a:rPr>
              <a:t> en soins palliatifs, RQSPAL octobre 2019, Elisa Pucella MD</a:t>
            </a:r>
            <a:endParaRPr lang="en-US" dirty="0">
              <a:solidFill>
                <a:schemeClr val="bg1"/>
              </a:solidFill>
            </a:endParaRPr>
          </a:p>
        </p:txBody>
      </p:sp>
      <p:sp>
        <p:nvSpPr>
          <p:cNvPr id="3" name="Slide Number Placeholder 2"/>
          <p:cNvSpPr>
            <a:spLocks noGrp="1"/>
          </p:cNvSpPr>
          <p:nvPr>
            <p:ph type="sldNum" sz="quarter" idx="12"/>
          </p:nvPr>
        </p:nvSpPr>
        <p:spPr/>
        <p:txBody>
          <a:bodyPr/>
          <a:lstStyle/>
          <a:p>
            <a:fld id="{4FAB73BC-B049-4115-A692-8D63A059BFB8}" type="slidenum">
              <a:rPr lang="en-US" smtClean="0"/>
              <a:pPr/>
              <a:t>31</a:t>
            </a:fld>
            <a:endParaRPr lang="en-US" dirty="0"/>
          </a:p>
        </p:txBody>
      </p:sp>
      <p:pic>
        <p:nvPicPr>
          <p:cNvPr id="4" name="Picture 3"/>
          <p:cNvPicPr>
            <a:picLocks noChangeAspect="1"/>
          </p:cNvPicPr>
          <p:nvPr/>
        </p:nvPicPr>
        <p:blipFill>
          <a:blip r:embed="rId2"/>
          <a:stretch>
            <a:fillRect/>
          </a:stretch>
        </p:blipFill>
        <p:spPr>
          <a:xfrm>
            <a:off x="6239584" y="3320539"/>
            <a:ext cx="2729290" cy="3333604"/>
          </a:xfrm>
          <a:prstGeom prst="rect">
            <a:avLst/>
          </a:prstGeom>
          <a:ln>
            <a:solidFill>
              <a:schemeClr val="bg1"/>
            </a:solidFill>
          </a:ln>
        </p:spPr>
      </p:pic>
      <p:pic>
        <p:nvPicPr>
          <p:cNvPr id="6" name="Picture 5"/>
          <p:cNvPicPr>
            <a:picLocks noChangeAspect="1"/>
          </p:cNvPicPr>
          <p:nvPr/>
        </p:nvPicPr>
        <p:blipFill rotWithShape="1">
          <a:blip r:embed="rId3"/>
          <a:srcRect l="2558" t="19865" r="-13" b="47739"/>
          <a:stretch/>
        </p:blipFill>
        <p:spPr>
          <a:xfrm>
            <a:off x="3689047" y="1445014"/>
            <a:ext cx="2388195" cy="1412102"/>
          </a:xfrm>
          <a:prstGeom prst="rect">
            <a:avLst/>
          </a:prstGeom>
          <a:ln>
            <a:solidFill>
              <a:schemeClr val="bg2">
                <a:lumMod val="50000"/>
              </a:schemeClr>
            </a:solidFill>
          </a:ln>
        </p:spPr>
      </p:pic>
      <p:pic>
        <p:nvPicPr>
          <p:cNvPr id="7" name="Picture 6"/>
          <p:cNvPicPr>
            <a:picLocks noChangeAspect="1"/>
          </p:cNvPicPr>
          <p:nvPr/>
        </p:nvPicPr>
        <p:blipFill rotWithShape="1">
          <a:blip r:embed="rId4"/>
          <a:srcRect l="3717" t="15782" r="1041" b="9146"/>
          <a:stretch/>
        </p:blipFill>
        <p:spPr>
          <a:xfrm>
            <a:off x="9063782" y="1865868"/>
            <a:ext cx="3054818" cy="4282743"/>
          </a:xfrm>
          <a:prstGeom prst="rect">
            <a:avLst/>
          </a:prstGeom>
          <a:ln>
            <a:solidFill>
              <a:schemeClr val="bg2">
                <a:lumMod val="50000"/>
              </a:schemeClr>
            </a:solidFill>
          </a:ln>
        </p:spPr>
      </p:pic>
      <p:sp>
        <p:nvSpPr>
          <p:cNvPr id="8" name="Rectangle 7"/>
          <p:cNvSpPr/>
          <p:nvPr/>
        </p:nvSpPr>
        <p:spPr>
          <a:xfrm>
            <a:off x="0" y="0"/>
            <a:ext cx="12192000" cy="1323439"/>
          </a:xfrm>
          <a:prstGeom prst="rect">
            <a:avLst/>
          </a:prstGeom>
          <a:solidFill>
            <a:schemeClr val="bg1"/>
          </a:solidFill>
        </p:spPr>
        <p:txBody>
          <a:bodyPr wrap="square" anchor="ctr">
            <a:spAutoFit/>
          </a:bodyPr>
          <a:lstStyle/>
          <a:p>
            <a:r>
              <a:rPr lang="fr-CA" sz="4000" b="1" dirty="0" smtClean="0">
                <a:solidFill>
                  <a:schemeClr val="accent1">
                    <a:lumMod val="75000"/>
                  </a:schemeClr>
                </a:solidFill>
              </a:rPr>
              <a:t>Réseaux sociaux: partage de données scientifiques, vulgarisation, discussions</a:t>
            </a:r>
            <a:endParaRPr lang="fr-CA" sz="4000" b="1" dirty="0">
              <a:solidFill>
                <a:schemeClr val="accent1">
                  <a:lumMod val="75000"/>
                </a:schemeClr>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5"/>
          <a:srcRect t="12390" r="237" b="50986"/>
          <a:stretch/>
        </p:blipFill>
        <p:spPr>
          <a:xfrm>
            <a:off x="6502972" y="1560896"/>
            <a:ext cx="2436726" cy="1594268"/>
          </a:xfrm>
          <a:prstGeom prst="rect">
            <a:avLst/>
          </a:prstGeom>
        </p:spPr>
      </p:pic>
      <p:pic>
        <p:nvPicPr>
          <p:cNvPr id="10" name="Picture 9"/>
          <p:cNvPicPr>
            <a:picLocks noChangeAspect="1"/>
          </p:cNvPicPr>
          <p:nvPr/>
        </p:nvPicPr>
        <p:blipFill rotWithShape="1">
          <a:blip r:embed="rId6"/>
          <a:srcRect l="-1" t="11268" r="-659" b="46291"/>
          <a:stretch/>
        </p:blipFill>
        <p:spPr>
          <a:xfrm>
            <a:off x="281302" y="1431901"/>
            <a:ext cx="2042523" cy="1531770"/>
          </a:xfrm>
          <a:prstGeom prst="rect">
            <a:avLst/>
          </a:prstGeom>
        </p:spPr>
      </p:pic>
      <p:pic>
        <p:nvPicPr>
          <p:cNvPr id="11" name="Picture 10"/>
          <p:cNvPicPr>
            <a:picLocks noChangeAspect="1"/>
          </p:cNvPicPr>
          <p:nvPr/>
        </p:nvPicPr>
        <p:blipFill rotWithShape="1">
          <a:blip r:embed="rId7"/>
          <a:srcRect t="14854" r="2439" b="50959"/>
          <a:stretch/>
        </p:blipFill>
        <p:spPr>
          <a:xfrm>
            <a:off x="281302" y="3252082"/>
            <a:ext cx="2025525" cy="1262433"/>
          </a:xfrm>
          <a:prstGeom prst="rect">
            <a:avLst/>
          </a:prstGeom>
        </p:spPr>
      </p:pic>
      <p:pic>
        <p:nvPicPr>
          <p:cNvPr id="12" name="Picture 11"/>
          <p:cNvPicPr>
            <a:picLocks noChangeAspect="1"/>
          </p:cNvPicPr>
          <p:nvPr/>
        </p:nvPicPr>
        <p:blipFill rotWithShape="1">
          <a:blip r:embed="rId8"/>
          <a:srcRect t="17845" r="-229" b="47282"/>
          <a:stretch/>
        </p:blipFill>
        <p:spPr>
          <a:xfrm>
            <a:off x="3864454" y="5061944"/>
            <a:ext cx="2250095" cy="1392449"/>
          </a:xfrm>
          <a:prstGeom prst="rect">
            <a:avLst/>
          </a:prstGeom>
        </p:spPr>
      </p:pic>
      <p:pic>
        <p:nvPicPr>
          <p:cNvPr id="13" name="Picture 12"/>
          <p:cNvPicPr>
            <a:picLocks noChangeAspect="1"/>
          </p:cNvPicPr>
          <p:nvPr/>
        </p:nvPicPr>
        <p:blipFill rotWithShape="1">
          <a:blip r:embed="rId9"/>
          <a:srcRect l="1" t="17231" r="-228" b="54051"/>
          <a:stretch/>
        </p:blipFill>
        <p:spPr>
          <a:xfrm>
            <a:off x="3223974" y="3834863"/>
            <a:ext cx="2363692" cy="1204616"/>
          </a:xfrm>
          <a:prstGeom prst="rect">
            <a:avLst/>
          </a:prstGeom>
        </p:spPr>
      </p:pic>
      <p:pic>
        <p:nvPicPr>
          <p:cNvPr id="14" name="Picture 13"/>
          <p:cNvPicPr>
            <a:picLocks noChangeAspect="1"/>
          </p:cNvPicPr>
          <p:nvPr/>
        </p:nvPicPr>
        <p:blipFill rotWithShape="1">
          <a:blip r:embed="rId10"/>
          <a:srcRect l="-1" t="16615" r="501" b="50975"/>
          <a:stretch/>
        </p:blipFill>
        <p:spPr>
          <a:xfrm>
            <a:off x="781016" y="4778503"/>
            <a:ext cx="2250095" cy="1303650"/>
          </a:xfrm>
          <a:prstGeom prst="rect">
            <a:avLst/>
          </a:prstGeom>
        </p:spPr>
      </p:pic>
      <p:pic>
        <p:nvPicPr>
          <p:cNvPr id="15" name="Picture 14"/>
          <p:cNvPicPr>
            <a:picLocks noChangeAspect="1"/>
          </p:cNvPicPr>
          <p:nvPr/>
        </p:nvPicPr>
        <p:blipFill rotWithShape="1">
          <a:blip r:embed="rId11"/>
          <a:srcRect l="-1" t="17026" r="501" b="56513"/>
          <a:stretch/>
        </p:blipFill>
        <p:spPr>
          <a:xfrm>
            <a:off x="2636840" y="2680862"/>
            <a:ext cx="2352662" cy="1112890"/>
          </a:xfrm>
          <a:prstGeom prst="rect">
            <a:avLst/>
          </a:prstGeom>
        </p:spPr>
      </p:pic>
    </p:spTree>
    <p:extLst>
      <p:ext uri="{BB962C8B-B14F-4D97-AF65-F5344CB8AC3E}">
        <p14:creationId xmlns:p14="http://schemas.microsoft.com/office/powerpoint/2010/main" val="24504556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096000" y="6356350"/>
            <a:ext cx="5911517" cy="365125"/>
          </a:xfrm>
        </p:spPr>
        <p:txBody>
          <a:bodyPr/>
          <a:lstStyle/>
          <a:p>
            <a:r>
              <a:rPr lang="fr-CA" dirty="0" smtClean="0"/>
              <a:t>La réalité des médecins </a:t>
            </a:r>
            <a:r>
              <a:rPr lang="fr-CA" dirty="0" err="1" smtClean="0"/>
              <a:t>oeuvrant</a:t>
            </a:r>
            <a:r>
              <a:rPr lang="fr-CA" dirty="0" smtClean="0"/>
              <a:t> en soins palliatifs, RQSPAL octobre 2019, Elisa Pucella MD</a:t>
            </a:r>
            <a:endParaRPr lang="en-US" dirty="0"/>
          </a:p>
        </p:txBody>
      </p:sp>
      <p:sp>
        <p:nvSpPr>
          <p:cNvPr id="3" name="Slide Number Placeholder 2"/>
          <p:cNvSpPr>
            <a:spLocks noGrp="1"/>
          </p:cNvSpPr>
          <p:nvPr>
            <p:ph type="sldNum" sz="quarter" idx="12"/>
          </p:nvPr>
        </p:nvSpPr>
        <p:spPr/>
        <p:txBody>
          <a:bodyPr/>
          <a:lstStyle/>
          <a:p>
            <a:fld id="{4FAB73BC-B049-4115-A692-8D63A059BFB8}" type="slidenum">
              <a:rPr lang="en-US" smtClean="0"/>
              <a:pPr/>
              <a:t>32</a:t>
            </a:fld>
            <a:endParaRPr lang="en-US" dirty="0"/>
          </a:p>
        </p:txBody>
      </p:sp>
      <p:pic>
        <p:nvPicPr>
          <p:cNvPr id="4" name="Picture 3"/>
          <p:cNvPicPr>
            <a:picLocks noChangeAspect="1"/>
          </p:cNvPicPr>
          <p:nvPr/>
        </p:nvPicPr>
        <p:blipFill>
          <a:blip r:embed="rId2"/>
          <a:stretch>
            <a:fillRect/>
          </a:stretch>
        </p:blipFill>
        <p:spPr>
          <a:xfrm>
            <a:off x="0" y="566670"/>
            <a:ext cx="4906851" cy="5724659"/>
          </a:xfrm>
          <a:prstGeom prst="rect">
            <a:avLst/>
          </a:prstGeom>
        </p:spPr>
      </p:pic>
      <p:sp>
        <p:nvSpPr>
          <p:cNvPr id="5" name="Content Placeholder 2"/>
          <p:cNvSpPr txBox="1">
            <a:spLocks/>
          </p:cNvSpPr>
          <p:nvPr/>
        </p:nvSpPr>
        <p:spPr>
          <a:xfrm>
            <a:off x="5816118" y="2168838"/>
            <a:ext cx="5260664" cy="1555535"/>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fr-CA" sz="2800" b="1" dirty="0" smtClean="0">
                <a:solidFill>
                  <a:schemeClr val="accent1">
                    <a:lumMod val="75000"/>
                  </a:schemeClr>
                </a:solidFill>
              </a:rPr>
              <a:t>MERCI DE VOTRE ATTENTION !</a:t>
            </a:r>
          </a:p>
          <a:p>
            <a:pPr marL="0" indent="0">
              <a:buNone/>
            </a:pPr>
            <a:r>
              <a:rPr lang="fr-CA" sz="2800" b="1" dirty="0" smtClean="0">
                <a:solidFill>
                  <a:schemeClr val="accent1">
                    <a:lumMod val="75000"/>
                  </a:schemeClr>
                </a:solidFill>
              </a:rPr>
              <a:t>AVEZ-VOUS DES QUESTIONS?</a:t>
            </a:r>
            <a:endParaRPr lang="fr-CA" sz="2800" b="1" dirty="0">
              <a:solidFill>
                <a:schemeClr val="accent1">
                  <a:lumMod val="75000"/>
                </a:schemeClr>
              </a:solidFill>
            </a:endParaRPr>
          </a:p>
        </p:txBody>
      </p:sp>
    </p:spTree>
    <p:extLst>
      <p:ext uri="{BB962C8B-B14F-4D97-AF65-F5344CB8AC3E}">
        <p14:creationId xmlns:p14="http://schemas.microsoft.com/office/powerpoint/2010/main" val="16141570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t>Portrait des effectifs médicaux en soins palliatifs au Québec</a:t>
            </a:r>
            <a:endParaRPr lang="fr-CA" dirty="0"/>
          </a:p>
        </p:txBody>
      </p:sp>
      <p:sp>
        <p:nvSpPr>
          <p:cNvPr id="3" name="Content Placeholder 2"/>
          <p:cNvSpPr>
            <a:spLocks noGrp="1"/>
          </p:cNvSpPr>
          <p:nvPr>
            <p:ph idx="1"/>
          </p:nvPr>
        </p:nvSpPr>
        <p:spPr/>
        <p:txBody>
          <a:bodyPr/>
          <a:lstStyle/>
          <a:p>
            <a:pPr marL="0" indent="0">
              <a:buNone/>
            </a:pPr>
            <a:r>
              <a:rPr lang="fr-CA" sz="2400" dirty="0"/>
              <a:t>A</a:t>
            </a:r>
            <a:r>
              <a:rPr lang="fr-CA" sz="2400" dirty="0" smtClean="0"/>
              <a:t>vril 2017: </a:t>
            </a:r>
          </a:p>
          <a:p>
            <a:pPr marL="0" indent="0">
              <a:buNone/>
            </a:pPr>
            <a:r>
              <a:rPr lang="fr-CA" sz="2400" dirty="0" smtClean="0"/>
              <a:t>Recensement par la SQMDSP des médecins œuvrant en soins palliatifs au Québec</a:t>
            </a:r>
          </a:p>
          <a:p>
            <a:pPr marL="0" indent="0">
              <a:buNone/>
            </a:pPr>
            <a:r>
              <a:rPr lang="fr-CA" sz="2400" dirty="0"/>
              <a:t>V</a:t>
            </a:r>
            <a:r>
              <a:rPr lang="fr-CA" sz="2400" dirty="0" smtClean="0"/>
              <a:t>ia les 4 RUIS (Réseau universitaire intégré en santé)</a:t>
            </a:r>
          </a:p>
          <a:p>
            <a:pPr marL="0" indent="0">
              <a:buNone/>
            </a:pPr>
            <a:endParaRPr lang="fr-CA" sz="2400" dirty="0" smtClean="0"/>
          </a:p>
          <a:p>
            <a:pPr marL="0" indent="0">
              <a:buNone/>
            </a:pPr>
            <a:r>
              <a:rPr lang="fr-CA" sz="2400" dirty="0" smtClean="0"/>
              <a:t>RUIS = territoire assigné par le MSSS à chaque facultés </a:t>
            </a:r>
            <a:r>
              <a:rPr lang="fr-CA" sz="2400" dirty="0"/>
              <a:t>de médecine </a:t>
            </a:r>
            <a:r>
              <a:rPr lang="fr-CA" sz="2400" dirty="0" smtClean="0"/>
              <a:t>(Université </a:t>
            </a:r>
            <a:r>
              <a:rPr lang="fr-CA" sz="2400" dirty="0"/>
              <a:t>McGill, </a:t>
            </a:r>
            <a:r>
              <a:rPr lang="fr-CA" sz="2400" dirty="0" smtClean="0"/>
              <a:t>Université </a:t>
            </a:r>
            <a:r>
              <a:rPr lang="fr-CA" sz="2400" dirty="0"/>
              <a:t>de Montréal, </a:t>
            </a:r>
            <a:r>
              <a:rPr lang="fr-CA" sz="2400" dirty="0" smtClean="0"/>
              <a:t>Université </a:t>
            </a:r>
            <a:r>
              <a:rPr lang="fr-CA" sz="2400" dirty="0"/>
              <a:t>de </a:t>
            </a:r>
            <a:r>
              <a:rPr lang="fr-CA" sz="2400" dirty="0" smtClean="0"/>
              <a:t>Sherbrooke, Université </a:t>
            </a:r>
            <a:r>
              <a:rPr lang="fr-CA" sz="2400" dirty="0"/>
              <a:t>Laval) </a:t>
            </a:r>
            <a:r>
              <a:rPr lang="fr-CA" sz="2400" dirty="0" smtClean="0"/>
              <a:t>visant à faciliter l’accès en région :</a:t>
            </a:r>
          </a:p>
          <a:p>
            <a:pPr lvl="1">
              <a:buFont typeface="Wingdings" panose="05000000000000000000" pitchFamily="2" charset="2"/>
              <a:buChar char="ü"/>
            </a:pPr>
            <a:r>
              <a:rPr lang="fr-CA" sz="2400" b="1" dirty="0" smtClean="0"/>
              <a:t> </a:t>
            </a:r>
            <a:r>
              <a:rPr lang="fr-CA" sz="2400" dirty="0" smtClean="0"/>
              <a:t>aux soins spécialisés</a:t>
            </a:r>
            <a:endParaRPr lang="fr-CA" sz="2400" dirty="0"/>
          </a:p>
          <a:p>
            <a:pPr lvl="1">
              <a:buFont typeface="Wingdings" panose="05000000000000000000" pitchFamily="2" charset="2"/>
              <a:buChar char="ü"/>
            </a:pPr>
            <a:r>
              <a:rPr lang="fr-CA" sz="2400" dirty="0" smtClean="0"/>
              <a:t> à l’enseignement médical</a:t>
            </a:r>
            <a:endParaRPr lang="fr-CA" sz="2400" dirty="0"/>
          </a:p>
          <a:p>
            <a:pPr lvl="1">
              <a:buFont typeface="Wingdings" panose="05000000000000000000" pitchFamily="2" charset="2"/>
              <a:buChar char="ü"/>
            </a:pPr>
            <a:r>
              <a:rPr lang="fr-CA" sz="2400" dirty="0" smtClean="0"/>
              <a:t> à la recherche médicale</a:t>
            </a:r>
          </a:p>
        </p:txBody>
      </p:sp>
      <p:sp>
        <p:nvSpPr>
          <p:cNvPr id="4" name="Footer Placeholder 3"/>
          <p:cNvSpPr>
            <a:spLocks noGrp="1"/>
          </p:cNvSpPr>
          <p:nvPr>
            <p:ph type="ftr" sz="quarter" idx="11"/>
          </p:nvPr>
        </p:nvSpPr>
        <p:spPr/>
        <p:txBody>
          <a:bodyPr/>
          <a:lstStyle/>
          <a:p>
            <a:r>
              <a:rPr lang="fr-CA" dirty="0" smtClean="0"/>
              <a:t>La réalité des médecins </a:t>
            </a:r>
            <a:r>
              <a:rPr lang="fr-CA" dirty="0" err="1" smtClean="0"/>
              <a:t>oeuvrant</a:t>
            </a:r>
            <a:r>
              <a:rPr lang="fr-CA" dirty="0" smtClean="0"/>
              <a:t> en soins palliatifs, RQSPAL octobre 2019, </a:t>
            </a:r>
            <a:r>
              <a:rPr lang="fr-CA" dirty="0" err="1" smtClean="0"/>
              <a:t>Elisa</a:t>
            </a:r>
            <a:r>
              <a:rPr lang="fr-CA" dirty="0" smtClean="0"/>
              <a:t> </a:t>
            </a:r>
            <a:r>
              <a:rPr lang="fr-CA" dirty="0" err="1" smtClean="0"/>
              <a:t>Pucella</a:t>
            </a:r>
            <a:r>
              <a:rPr lang="fr-CA" dirty="0" smtClean="0"/>
              <a:t> MD</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4</a:t>
            </a:fld>
            <a:endParaRPr lang="en-US" dirty="0"/>
          </a:p>
        </p:txBody>
      </p:sp>
    </p:spTree>
    <p:extLst>
      <p:ext uri="{BB962C8B-B14F-4D97-AF65-F5344CB8AC3E}">
        <p14:creationId xmlns:p14="http://schemas.microsoft.com/office/powerpoint/2010/main" val="39974468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CA" dirty="0" smtClean="0"/>
              <a:t>La réalité des médecins </a:t>
            </a:r>
            <a:r>
              <a:rPr lang="fr-CA" dirty="0" err="1" smtClean="0"/>
              <a:t>oeuvrant</a:t>
            </a:r>
            <a:r>
              <a:rPr lang="fr-CA" dirty="0" smtClean="0"/>
              <a:t> en soins palliatifs, RQSPAL octobre 2019, </a:t>
            </a:r>
            <a:r>
              <a:rPr lang="fr-CA" dirty="0" err="1" smtClean="0"/>
              <a:t>Elisa</a:t>
            </a:r>
            <a:r>
              <a:rPr lang="fr-CA" dirty="0" smtClean="0"/>
              <a:t> </a:t>
            </a:r>
            <a:r>
              <a:rPr lang="fr-CA" dirty="0" err="1" smtClean="0"/>
              <a:t>Pucella</a:t>
            </a:r>
            <a:r>
              <a:rPr lang="fr-CA" dirty="0" smtClean="0"/>
              <a:t> MD</a:t>
            </a:r>
            <a:endParaRPr lang="en-US" dirty="0"/>
          </a:p>
        </p:txBody>
      </p:sp>
      <p:sp>
        <p:nvSpPr>
          <p:cNvPr id="3" name="Slide Number Placeholder 2"/>
          <p:cNvSpPr>
            <a:spLocks noGrp="1"/>
          </p:cNvSpPr>
          <p:nvPr>
            <p:ph type="sldNum" sz="quarter" idx="12"/>
          </p:nvPr>
        </p:nvSpPr>
        <p:spPr/>
        <p:txBody>
          <a:bodyPr/>
          <a:lstStyle/>
          <a:p>
            <a:fld id="{4FAB73BC-B049-4115-A692-8D63A059BFB8}" type="slidenum">
              <a:rPr lang="en-US" smtClean="0"/>
              <a:pPr/>
              <a:t>5</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928722939"/>
              </p:ext>
            </p:extLst>
          </p:nvPr>
        </p:nvGraphicFramePr>
        <p:xfrm>
          <a:off x="712236" y="420165"/>
          <a:ext cx="10767528" cy="5936185"/>
        </p:xfrm>
        <a:graphic>
          <a:graphicData uri="http://schemas.openxmlformats.org/drawingml/2006/table">
            <a:tbl>
              <a:tblPr firstRow="1" bandRow="1">
                <a:tableStyleId>{5C22544A-7EE6-4342-B048-85BDC9FD1C3A}</a:tableStyleId>
              </a:tblPr>
              <a:tblGrid>
                <a:gridCol w="2287221"/>
                <a:gridCol w="1516559"/>
                <a:gridCol w="3582955"/>
                <a:gridCol w="3380793"/>
              </a:tblGrid>
              <a:tr h="890196">
                <a:tc>
                  <a:txBody>
                    <a:bodyPr/>
                    <a:lstStyle/>
                    <a:p>
                      <a:pPr algn="ctr"/>
                      <a:r>
                        <a:rPr lang="fr-CA" sz="2000" dirty="0" smtClean="0"/>
                        <a:t>Portion de la pratique</a:t>
                      </a:r>
                      <a:r>
                        <a:rPr lang="fr-CA" sz="2000" baseline="0" dirty="0" smtClean="0"/>
                        <a:t> </a:t>
                      </a:r>
                      <a:r>
                        <a:rPr lang="fr-CA" sz="2000" dirty="0" smtClean="0"/>
                        <a:t> dédiée aux soins palliatifs</a:t>
                      </a:r>
                      <a:endParaRPr lang="fr-CA" sz="2000" dirty="0"/>
                    </a:p>
                  </a:txBody>
                  <a:tcPr anchor="ctr"/>
                </a:tc>
                <a:tc>
                  <a:txBody>
                    <a:bodyPr/>
                    <a:lstStyle/>
                    <a:p>
                      <a:pPr algn="ctr"/>
                      <a:r>
                        <a:rPr lang="fr-CA" sz="2000" dirty="0" smtClean="0"/>
                        <a:t>Nombre</a:t>
                      </a:r>
                      <a:r>
                        <a:rPr lang="fr-CA" sz="2000" baseline="0" dirty="0" smtClean="0"/>
                        <a:t> de médecins</a:t>
                      </a:r>
                      <a:endParaRPr lang="fr-CA" sz="2000" dirty="0"/>
                    </a:p>
                  </a:txBody>
                  <a:tcPr anchor="ctr"/>
                </a:tc>
                <a:tc>
                  <a:txBody>
                    <a:bodyPr/>
                    <a:lstStyle/>
                    <a:p>
                      <a:pPr algn="ctr"/>
                      <a:r>
                        <a:rPr lang="fr-CA" sz="2000" dirty="0" smtClean="0"/>
                        <a:t>Lieux de pratique principal</a:t>
                      </a:r>
                      <a:endParaRPr lang="fr-CA" sz="2000" dirty="0"/>
                    </a:p>
                  </a:txBody>
                  <a:tcPr anchor="ctr"/>
                </a:tc>
                <a:tc>
                  <a:txBody>
                    <a:bodyPr/>
                    <a:lstStyle/>
                    <a:p>
                      <a:pPr algn="ctr"/>
                      <a:r>
                        <a:rPr lang="fr-CA" sz="2000" dirty="0" smtClean="0"/>
                        <a:t>Rôle dans le système de santé</a:t>
                      </a:r>
                      <a:endParaRPr lang="fr-CA" sz="2000" dirty="0"/>
                    </a:p>
                  </a:txBody>
                  <a:tcPr anchor="ctr"/>
                </a:tc>
              </a:tr>
              <a:tr h="1429709">
                <a:tc>
                  <a:txBody>
                    <a:bodyPr/>
                    <a:lstStyle/>
                    <a:p>
                      <a:pPr algn="ctr"/>
                      <a:r>
                        <a:rPr lang="fr-CA" sz="2800" b="1" dirty="0" smtClean="0"/>
                        <a:t>100%</a:t>
                      </a:r>
                      <a:endParaRPr lang="fr-CA" sz="2800" b="1" dirty="0"/>
                    </a:p>
                  </a:txBody>
                  <a:tcPr anchor="ctr"/>
                </a:tc>
                <a:tc>
                  <a:txBody>
                    <a:bodyPr/>
                    <a:lstStyle/>
                    <a:p>
                      <a:pPr algn="ctr"/>
                      <a:r>
                        <a:rPr lang="fr-CA" sz="2800" b="1" dirty="0" smtClean="0"/>
                        <a:t>50</a:t>
                      </a:r>
                      <a:endParaRPr lang="fr-CA" sz="28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2000" dirty="0" smtClean="0"/>
                        <a:t>Unité</a:t>
                      </a:r>
                      <a:r>
                        <a:rPr lang="fr-CA" sz="2000" baseline="0" dirty="0" smtClean="0"/>
                        <a:t> de soins palliatifs</a:t>
                      </a:r>
                      <a:r>
                        <a:rPr lang="fr-CA" sz="2000" dirty="0" smtClean="0"/>
                        <a:t> (USP) en Centre</a:t>
                      </a:r>
                      <a:r>
                        <a:rPr lang="fr-CA" sz="2000" baseline="0" dirty="0" smtClean="0"/>
                        <a:t> hospitalier de soins de courte durée (CHSCD)</a:t>
                      </a:r>
                      <a:endParaRPr lang="fr-CA" sz="2000" dirty="0" smtClean="0"/>
                    </a:p>
                  </a:txBody>
                  <a:tcPr anchor="ctr"/>
                </a:tc>
                <a:tc>
                  <a:txBody>
                    <a:bodyPr/>
                    <a:lstStyle/>
                    <a:p>
                      <a:pPr algn="ctr"/>
                      <a:r>
                        <a:rPr lang="fr-CA" sz="2000" dirty="0" smtClean="0"/>
                        <a:t>Soins palliatifs de 3</a:t>
                      </a:r>
                      <a:r>
                        <a:rPr lang="fr-CA" sz="2000" baseline="30000" dirty="0" smtClean="0"/>
                        <a:t>e</a:t>
                      </a:r>
                      <a:r>
                        <a:rPr lang="fr-CA" sz="2000" dirty="0" smtClean="0"/>
                        <a:t> ligne</a:t>
                      </a:r>
                    </a:p>
                    <a:p>
                      <a:pPr algn="ctr"/>
                      <a:r>
                        <a:rPr lang="fr-CA" sz="2000" dirty="0" smtClean="0"/>
                        <a:t>Soutien à la 1</a:t>
                      </a:r>
                      <a:r>
                        <a:rPr lang="fr-CA" sz="2000" baseline="30000" dirty="0" smtClean="0"/>
                        <a:t>e</a:t>
                      </a:r>
                      <a:r>
                        <a:rPr lang="fr-CA" sz="2000" dirty="0" smtClean="0"/>
                        <a:t> et 2</a:t>
                      </a:r>
                      <a:r>
                        <a:rPr lang="fr-CA" sz="2000" baseline="30000" dirty="0" smtClean="0"/>
                        <a:t>e</a:t>
                      </a:r>
                      <a:r>
                        <a:rPr lang="fr-CA" sz="2000" dirty="0" smtClean="0"/>
                        <a:t> ligne</a:t>
                      </a:r>
                    </a:p>
                    <a:p>
                      <a:pPr algn="ctr"/>
                      <a:r>
                        <a:rPr lang="fr-CA" sz="2000" dirty="0" smtClean="0"/>
                        <a:t>Enseignement aux résidents</a:t>
                      </a:r>
                      <a:r>
                        <a:rPr lang="fr-CA" sz="2000" baseline="0" dirty="0" smtClean="0"/>
                        <a:t> en pratique avancée (R3)</a:t>
                      </a:r>
                      <a:endParaRPr lang="fr-CA" sz="2000" dirty="0" smtClean="0"/>
                    </a:p>
                    <a:p>
                      <a:pPr algn="ctr"/>
                      <a:r>
                        <a:rPr lang="fr-CA" sz="2000" dirty="0" smtClean="0"/>
                        <a:t>Recherche</a:t>
                      </a:r>
                    </a:p>
                  </a:txBody>
                  <a:tcPr anchor="ctr"/>
                </a:tc>
              </a:tr>
              <a:tr h="1699465">
                <a:tc>
                  <a:txBody>
                    <a:bodyPr/>
                    <a:lstStyle/>
                    <a:p>
                      <a:pPr algn="ctr"/>
                      <a:r>
                        <a:rPr lang="fr-CA" sz="2800" b="1" dirty="0" smtClean="0"/>
                        <a:t>40 - 100%</a:t>
                      </a:r>
                      <a:endParaRPr lang="fr-CA" sz="2800" b="1" dirty="0"/>
                    </a:p>
                  </a:txBody>
                  <a:tcPr anchor="ctr"/>
                </a:tc>
                <a:tc>
                  <a:txBody>
                    <a:bodyPr/>
                    <a:lstStyle/>
                    <a:p>
                      <a:pPr algn="ctr"/>
                      <a:r>
                        <a:rPr lang="fr-CA" sz="2800" b="1" dirty="0" smtClean="0"/>
                        <a:t>85</a:t>
                      </a:r>
                      <a:endParaRPr lang="fr-CA" sz="28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2000" dirty="0" smtClean="0"/>
                        <a:t>USP en CHSCD</a:t>
                      </a:r>
                    </a:p>
                    <a:p>
                      <a:pPr algn="ctr"/>
                      <a:r>
                        <a:rPr lang="fr-CA" sz="2000" dirty="0" smtClean="0"/>
                        <a:t>Maison</a:t>
                      </a:r>
                      <a:r>
                        <a:rPr lang="fr-CA" sz="2000" baseline="0" dirty="0" smtClean="0"/>
                        <a:t> de soins palliatifs (MSP)</a:t>
                      </a:r>
                      <a:endParaRPr lang="fr-CA" sz="2000" dirty="0" smtClean="0"/>
                    </a:p>
                    <a:p>
                      <a:pPr algn="ctr"/>
                      <a:r>
                        <a:rPr lang="fr-CA" sz="2000" dirty="0" smtClean="0"/>
                        <a:t>Centre</a:t>
                      </a:r>
                      <a:r>
                        <a:rPr lang="fr-CA" sz="2000" baseline="0" dirty="0" smtClean="0"/>
                        <a:t> hospitalier de soins de longue durée (CHSLD)</a:t>
                      </a:r>
                      <a:endParaRPr lang="fr-CA" sz="2000" dirty="0" smtClean="0"/>
                    </a:p>
                    <a:p>
                      <a:pPr algn="ctr"/>
                      <a:r>
                        <a:rPr lang="fr-CA" sz="2000" dirty="0" smtClean="0"/>
                        <a:t>Soutien</a:t>
                      </a:r>
                      <a:r>
                        <a:rPr lang="fr-CA" sz="2000" baseline="0" dirty="0" smtClean="0"/>
                        <a:t> à domicile (SAD)</a:t>
                      </a:r>
                      <a:endParaRPr lang="fr-CA" sz="2000" dirty="0" smtClean="0"/>
                    </a:p>
                  </a:txBody>
                  <a:tcPr anchor="ctr"/>
                </a:tc>
                <a:tc>
                  <a:txBody>
                    <a:bodyPr/>
                    <a:lstStyle/>
                    <a:p>
                      <a:pPr algn="ctr"/>
                      <a:r>
                        <a:rPr lang="fr-CA" sz="2000" dirty="0" smtClean="0"/>
                        <a:t>Soins palliatifs de 2</a:t>
                      </a:r>
                      <a:r>
                        <a:rPr lang="fr-CA" sz="2000" baseline="30000" dirty="0" smtClean="0"/>
                        <a:t>e</a:t>
                      </a:r>
                      <a:r>
                        <a:rPr lang="fr-CA" sz="2000" dirty="0" smtClean="0"/>
                        <a:t> ligne</a:t>
                      </a:r>
                    </a:p>
                    <a:p>
                      <a:pPr algn="ctr"/>
                      <a:r>
                        <a:rPr lang="fr-CA" sz="2000" dirty="0" smtClean="0"/>
                        <a:t>Soutien à la 1</a:t>
                      </a:r>
                      <a:r>
                        <a:rPr lang="fr-CA" sz="2000" baseline="30000" dirty="0" smtClean="0"/>
                        <a:t>e</a:t>
                      </a:r>
                      <a:r>
                        <a:rPr lang="fr-CA" sz="2000" dirty="0" smtClean="0"/>
                        <a:t> ligne</a:t>
                      </a:r>
                    </a:p>
                    <a:p>
                      <a:pPr algn="ctr"/>
                      <a:r>
                        <a:rPr lang="fr-CA" sz="2000" dirty="0" smtClean="0"/>
                        <a:t>Enseignement clinique aux résidents</a:t>
                      </a:r>
                      <a:r>
                        <a:rPr lang="fr-CA" sz="2000" baseline="0" dirty="0" smtClean="0"/>
                        <a:t> en médecine de toutes les spécialités</a:t>
                      </a:r>
                      <a:endParaRPr lang="fr-CA" sz="2000" dirty="0"/>
                    </a:p>
                  </a:txBody>
                  <a:tcPr anchor="ctr"/>
                </a:tc>
              </a:tr>
              <a:tr h="1429709">
                <a:tc>
                  <a:txBody>
                    <a:bodyPr/>
                    <a:lstStyle/>
                    <a:p>
                      <a:pPr algn="ctr"/>
                      <a:r>
                        <a:rPr lang="fr-CA" sz="2800" b="1" dirty="0" smtClean="0"/>
                        <a:t>&lt;</a:t>
                      </a:r>
                      <a:r>
                        <a:rPr lang="fr-CA" sz="2800" b="1" baseline="0" dirty="0" smtClean="0"/>
                        <a:t> </a:t>
                      </a:r>
                      <a:r>
                        <a:rPr lang="fr-CA" sz="2800" b="1" dirty="0" smtClean="0"/>
                        <a:t>40%</a:t>
                      </a:r>
                      <a:endParaRPr lang="fr-CA" sz="2800" b="1" dirty="0"/>
                    </a:p>
                  </a:txBody>
                  <a:tcPr anchor="ctr"/>
                </a:tc>
                <a:tc>
                  <a:txBody>
                    <a:bodyPr/>
                    <a:lstStyle/>
                    <a:p>
                      <a:pPr algn="ctr"/>
                      <a:r>
                        <a:rPr lang="fr-CA" sz="2800" b="1" dirty="0" smtClean="0"/>
                        <a:t>+/-</a:t>
                      </a:r>
                      <a:r>
                        <a:rPr lang="fr-CA" sz="2800" b="1" baseline="0" dirty="0" smtClean="0"/>
                        <a:t> </a:t>
                      </a:r>
                      <a:r>
                        <a:rPr lang="fr-CA" sz="2800" b="1" dirty="0" smtClean="0"/>
                        <a:t> 200</a:t>
                      </a:r>
                      <a:endParaRPr lang="fr-CA" sz="2800" b="1" dirty="0"/>
                    </a:p>
                  </a:txBody>
                  <a:tcPr anchor="ctr"/>
                </a:tc>
                <a:tc>
                  <a:txBody>
                    <a:bodyPr/>
                    <a:lstStyle/>
                    <a:p>
                      <a:pPr algn="ctr"/>
                      <a:r>
                        <a:rPr lang="fr-CA" sz="2000" dirty="0" smtClean="0"/>
                        <a:t>USP en CHSCD</a:t>
                      </a:r>
                    </a:p>
                    <a:p>
                      <a:pPr algn="ctr"/>
                      <a:r>
                        <a:rPr lang="fr-CA" sz="2000" dirty="0" smtClean="0"/>
                        <a:t>MSP</a:t>
                      </a:r>
                    </a:p>
                    <a:p>
                      <a:pPr algn="ctr"/>
                      <a:r>
                        <a:rPr lang="fr-CA" sz="2000" dirty="0" smtClean="0"/>
                        <a:t>CHSLD</a:t>
                      </a:r>
                    </a:p>
                    <a:p>
                      <a:pPr algn="ctr"/>
                      <a:r>
                        <a:rPr lang="fr-CA" sz="2000" dirty="0" smtClean="0"/>
                        <a:t>SAD</a:t>
                      </a:r>
                    </a:p>
                    <a:p>
                      <a:pPr algn="ctr"/>
                      <a:r>
                        <a:rPr lang="fr-CA" sz="2000" dirty="0" smtClean="0"/>
                        <a:t>Milieux</a:t>
                      </a:r>
                      <a:r>
                        <a:rPr lang="fr-CA" sz="2000" baseline="0" dirty="0" smtClean="0"/>
                        <a:t> de soins non dédiés</a:t>
                      </a:r>
                      <a:endParaRPr lang="fr-CA" sz="2000" dirty="0" smtClean="0"/>
                    </a:p>
                  </a:txBody>
                  <a:tcPr anchor="ctr"/>
                </a:tc>
                <a:tc>
                  <a:txBody>
                    <a:bodyPr/>
                    <a:lstStyle/>
                    <a:p>
                      <a:pPr algn="ctr"/>
                      <a:r>
                        <a:rPr lang="fr-CA" sz="2000" dirty="0" smtClean="0"/>
                        <a:t>Soins</a:t>
                      </a:r>
                      <a:r>
                        <a:rPr lang="fr-CA" sz="2000" baseline="0" dirty="0" smtClean="0"/>
                        <a:t> palliatifs de 1</a:t>
                      </a:r>
                      <a:r>
                        <a:rPr lang="fr-CA" sz="2000" baseline="30000" dirty="0" smtClean="0"/>
                        <a:t>e</a:t>
                      </a:r>
                      <a:r>
                        <a:rPr lang="fr-CA" sz="2000" baseline="0" dirty="0" smtClean="0"/>
                        <a:t> ligne </a:t>
                      </a:r>
                    </a:p>
                    <a:p>
                      <a:pPr algn="ctr"/>
                      <a:r>
                        <a:rPr lang="fr-CA" sz="2000" baseline="0" dirty="0" smtClean="0"/>
                        <a:t>et de 2</a:t>
                      </a:r>
                      <a:r>
                        <a:rPr lang="fr-CA" sz="2000" baseline="30000" dirty="0" smtClean="0"/>
                        <a:t>e</a:t>
                      </a:r>
                      <a:r>
                        <a:rPr lang="fr-CA" sz="2000" baseline="0" dirty="0" smtClean="0"/>
                        <a:t> ligne</a:t>
                      </a:r>
                    </a:p>
                  </a:txBody>
                  <a:tcPr anchor="ctr"/>
                </a:tc>
              </a:tr>
            </a:tbl>
          </a:graphicData>
        </a:graphic>
      </p:graphicFrame>
    </p:spTree>
    <p:extLst>
      <p:ext uri="{BB962C8B-B14F-4D97-AF65-F5344CB8AC3E}">
        <p14:creationId xmlns:p14="http://schemas.microsoft.com/office/powerpoint/2010/main" val="14519511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smtClean="0"/>
              <a:t>Des craintes sérieuses de perdre l’expertise en soins palliatifs</a:t>
            </a:r>
            <a:endParaRPr lang="fr-CA" dirty="0"/>
          </a:p>
        </p:txBody>
      </p:sp>
      <p:sp>
        <p:nvSpPr>
          <p:cNvPr id="3" name="Content Placeholder 2"/>
          <p:cNvSpPr>
            <a:spLocks noGrp="1"/>
          </p:cNvSpPr>
          <p:nvPr>
            <p:ph idx="1"/>
          </p:nvPr>
        </p:nvSpPr>
        <p:spPr/>
        <p:txBody>
          <a:bodyPr>
            <a:normAutofit/>
          </a:bodyPr>
          <a:lstStyle/>
          <a:p>
            <a:r>
              <a:rPr lang="fr-CA" sz="2400" dirty="0" smtClean="0"/>
              <a:t>La presque totalité des médecins œuvrant en soins palliatifs sont des médecins de famille</a:t>
            </a:r>
          </a:p>
          <a:p>
            <a:r>
              <a:rPr lang="fr-CA" sz="2400" dirty="0" smtClean="0"/>
              <a:t>Un </a:t>
            </a:r>
            <a:r>
              <a:rPr lang="fr-CA" sz="2400" dirty="0"/>
              <a:t>total de 335 médecins au Québec œuvrent en soins palliatifs, dans des proportions </a:t>
            </a:r>
            <a:r>
              <a:rPr lang="fr-CA" sz="2400" dirty="0" smtClean="0"/>
              <a:t>variées, soit moins de 4% du total des médecins de famille (total=9684 en 2017, CMQ)</a:t>
            </a:r>
            <a:endParaRPr lang="fr-CA" sz="2400" dirty="0"/>
          </a:p>
          <a:p>
            <a:r>
              <a:rPr lang="fr-CA" sz="2400" dirty="0"/>
              <a:t>L’enseignement et la recherche en soins palliatifs reposent sur un très petit nombre de </a:t>
            </a:r>
            <a:r>
              <a:rPr lang="fr-CA" sz="2400" dirty="0" smtClean="0"/>
              <a:t>médecins</a:t>
            </a:r>
          </a:p>
          <a:p>
            <a:r>
              <a:rPr lang="fr-CA" sz="2400" dirty="0" smtClean="0"/>
              <a:t>En 2017, parmi les 50 médecins œuvrant à temps plein, on prévoit que la moitié allaient prendre leur retraite dans les 5 années suivantes</a:t>
            </a:r>
            <a:endParaRPr lang="fr-CA" sz="2400" dirty="0"/>
          </a:p>
        </p:txBody>
      </p:sp>
      <p:sp>
        <p:nvSpPr>
          <p:cNvPr id="4" name="Footer Placeholder 3"/>
          <p:cNvSpPr>
            <a:spLocks noGrp="1"/>
          </p:cNvSpPr>
          <p:nvPr>
            <p:ph type="ftr" sz="quarter" idx="11"/>
          </p:nvPr>
        </p:nvSpPr>
        <p:spPr/>
        <p:txBody>
          <a:bodyPr/>
          <a:lstStyle/>
          <a:p>
            <a:r>
              <a:rPr lang="fr-CA" smtClean="0"/>
              <a:t>La réalité des médecins oeuvrant en soins palliatifs, RQSPAL octobre 2019, Elisa Pucella MD</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6</a:t>
            </a:fld>
            <a:endParaRPr lang="en-US" dirty="0"/>
          </a:p>
        </p:txBody>
      </p:sp>
    </p:spTree>
    <p:extLst>
      <p:ext uri="{BB962C8B-B14F-4D97-AF65-F5344CB8AC3E}">
        <p14:creationId xmlns:p14="http://schemas.microsoft.com/office/powerpoint/2010/main" val="41544158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FAB73BC-B049-4115-A692-8D63A059BFB8}" type="slidenum">
              <a:rPr lang="en-US" smtClean="0">
                <a:solidFill>
                  <a:srgbClr val="40BAD2"/>
                </a:solidFill>
              </a:rPr>
              <a:pPr/>
              <a:t>7</a:t>
            </a:fld>
            <a:endParaRPr lang="en-US" dirty="0">
              <a:solidFill>
                <a:srgbClr val="40BAD2"/>
              </a:solidFill>
            </a:endParaRPr>
          </a:p>
        </p:txBody>
      </p:sp>
      <p:sp>
        <p:nvSpPr>
          <p:cNvPr id="6" name="Rectangle 5"/>
          <p:cNvSpPr/>
          <p:nvPr/>
        </p:nvSpPr>
        <p:spPr>
          <a:xfrm>
            <a:off x="-1" y="0"/>
            <a:ext cx="12192001" cy="1323439"/>
          </a:xfrm>
          <a:prstGeom prst="rect">
            <a:avLst/>
          </a:prstGeom>
          <a:solidFill>
            <a:schemeClr val="bg1"/>
          </a:solidFill>
        </p:spPr>
        <p:txBody>
          <a:bodyPr wrap="square" anchor="ctr">
            <a:spAutoFit/>
          </a:bodyPr>
          <a:lstStyle/>
          <a:p>
            <a:r>
              <a:rPr lang="fr-CA" sz="4000" b="1" dirty="0" smtClean="0">
                <a:solidFill>
                  <a:srgbClr val="40BAD2">
                    <a:lumMod val="75000"/>
                  </a:srgbClr>
                </a:solidFill>
              </a:rPr>
              <a:t>Le médecin avec expertise en soins palliatifs au sein de l’équipe multidisciplinaire</a:t>
            </a:r>
          </a:p>
        </p:txBody>
      </p:sp>
      <p:sp>
        <p:nvSpPr>
          <p:cNvPr id="7" name="Rectangle 6"/>
          <p:cNvSpPr/>
          <p:nvPr/>
        </p:nvSpPr>
        <p:spPr>
          <a:xfrm>
            <a:off x="4230692" y="1585813"/>
            <a:ext cx="7839635" cy="4770537"/>
          </a:xfrm>
          <a:prstGeom prst="rect">
            <a:avLst/>
          </a:prstGeom>
        </p:spPr>
        <p:txBody>
          <a:bodyPr wrap="square">
            <a:spAutoFit/>
          </a:bodyPr>
          <a:lstStyle/>
          <a:p>
            <a:r>
              <a:rPr lang="fr-CA" sz="2200" dirty="0" smtClean="0">
                <a:solidFill>
                  <a:srgbClr val="FFFFFF"/>
                </a:solidFill>
                <a:latin typeface="Arial" panose="020B0604020202020204" pitchFamily="34" charset="0"/>
                <a:cs typeface="Arial" panose="020B0604020202020204" pitchFamily="34" charset="0"/>
              </a:rPr>
              <a:t>Gestion de problèmes complexes: délirium, douleur neuropathique, nausées réfractaires, anxiété, dépression, détresse existentielle.</a:t>
            </a:r>
          </a:p>
          <a:p>
            <a:endParaRPr lang="fr-CA" sz="2200" dirty="0">
              <a:solidFill>
                <a:srgbClr val="FFFFFF"/>
              </a:solidFill>
              <a:latin typeface="Arial" panose="020B0604020202020204" pitchFamily="34" charset="0"/>
              <a:cs typeface="Arial" panose="020B0604020202020204" pitchFamily="34" charset="0"/>
            </a:endParaRPr>
          </a:p>
          <a:p>
            <a:r>
              <a:rPr lang="fr-CA" sz="2200" dirty="0" smtClean="0">
                <a:solidFill>
                  <a:srgbClr val="FFFFFF"/>
                </a:solidFill>
                <a:latin typeface="Arial" panose="020B0604020202020204" pitchFamily="34" charset="0"/>
                <a:cs typeface="Arial" panose="020B0604020202020204" pitchFamily="34" charset="0"/>
              </a:rPr>
              <a:t>Estime </a:t>
            </a:r>
            <a:r>
              <a:rPr lang="fr-CA" sz="2200" dirty="0">
                <a:solidFill>
                  <a:srgbClr val="FFFFFF"/>
                </a:solidFill>
                <a:latin typeface="Arial" panose="020B0604020202020204" pitchFamily="34" charset="0"/>
                <a:cs typeface="Arial" panose="020B0604020202020204" pitchFamily="34" charset="0"/>
              </a:rPr>
              <a:t>le </a:t>
            </a:r>
            <a:r>
              <a:rPr lang="fr-CA" sz="2200" dirty="0" smtClean="0">
                <a:solidFill>
                  <a:srgbClr val="FFFFFF"/>
                </a:solidFill>
                <a:latin typeface="Arial" panose="020B0604020202020204" pitchFamily="34" charset="0"/>
                <a:cs typeface="Arial" panose="020B0604020202020204" pitchFamily="34" charset="0"/>
              </a:rPr>
              <a:t>pronostic, discute de la futilité des traitements, identifie précocement les complications reliées à la maladie.</a:t>
            </a:r>
          </a:p>
          <a:p>
            <a:endParaRPr lang="fr-CA" sz="2200" dirty="0" smtClean="0">
              <a:solidFill>
                <a:srgbClr val="FFFFFF"/>
              </a:solidFill>
              <a:latin typeface="Arial" panose="020B0604020202020204" pitchFamily="34" charset="0"/>
              <a:cs typeface="Arial" panose="020B0604020202020204" pitchFamily="34" charset="0"/>
            </a:endParaRPr>
          </a:p>
          <a:p>
            <a:r>
              <a:rPr lang="fr-CA" sz="2200" dirty="0" smtClean="0">
                <a:solidFill>
                  <a:srgbClr val="FFFFFF"/>
                </a:solidFill>
                <a:latin typeface="Arial" panose="020B0604020202020204" pitchFamily="34" charset="0"/>
                <a:cs typeface="Arial" panose="020B0604020202020204" pitchFamily="34" charset="0"/>
              </a:rPr>
              <a:t>Contribue à la résolution de conflits </a:t>
            </a:r>
            <a:r>
              <a:rPr lang="fr-CA" sz="2200" dirty="0" err="1" smtClean="0">
                <a:solidFill>
                  <a:srgbClr val="FFFFFF"/>
                </a:solidFill>
                <a:latin typeface="Arial" panose="020B0604020202020204" pitchFamily="34" charset="0"/>
                <a:cs typeface="Arial" panose="020B0604020202020204" pitchFamily="34" charset="0"/>
              </a:rPr>
              <a:t>intra-familiaux</a:t>
            </a:r>
            <a:r>
              <a:rPr lang="fr-CA" sz="2200" dirty="0">
                <a:solidFill>
                  <a:srgbClr val="FFFFFF"/>
                </a:solidFill>
                <a:latin typeface="Arial" panose="020B0604020202020204" pitchFamily="34" charset="0"/>
                <a:cs typeface="Arial" panose="020B0604020202020204" pitchFamily="34" charset="0"/>
              </a:rPr>
              <a:t> </a:t>
            </a:r>
            <a:r>
              <a:rPr lang="fr-CA" sz="2200" dirty="0" smtClean="0">
                <a:solidFill>
                  <a:srgbClr val="FFFFFF"/>
                </a:solidFill>
                <a:latin typeface="Arial" panose="020B0604020202020204" pitchFamily="34" charset="0"/>
                <a:cs typeface="Arial" panose="020B0604020202020204" pitchFamily="34" charset="0"/>
              </a:rPr>
              <a:t>et au sein de l’équipe soignante au sujet de la planification des soins.</a:t>
            </a:r>
          </a:p>
          <a:p>
            <a:endParaRPr lang="fr-CA" sz="2200" dirty="0">
              <a:solidFill>
                <a:srgbClr val="FFFFFF"/>
              </a:solidFill>
              <a:latin typeface="Arial" panose="020B0604020202020204" pitchFamily="34" charset="0"/>
              <a:cs typeface="Arial" panose="020B0604020202020204" pitchFamily="34" charset="0"/>
            </a:endParaRPr>
          </a:p>
          <a:p>
            <a:r>
              <a:rPr lang="fr-CA" sz="2200" dirty="0" smtClean="0">
                <a:solidFill>
                  <a:srgbClr val="FFFFFF"/>
                </a:solidFill>
                <a:latin typeface="Arial" panose="020B0604020202020204" pitchFamily="34" charset="0"/>
                <a:cs typeface="Arial" panose="020B0604020202020204" pitchFamily="34" charset="0"/>
              </a:rPr>
              <a:t>Contribue à l’enseignement et à la recherche.</a:t>
            </a:r>
          </a:p>
          <a:p>
            <a:endParaRPr lang="fr-CA" sz="2200" dirty="0" smtClean="0">
              <a:solidFill>
                <a:srgbClr val="FFFFFF"/>
              </a:solidFill>
              <a:latin typeface="Arial" panose="020B0604020202020204" pitchFamily="34" charset="0"/>
              <a:cs typeface="Arial" panose="020B0604020202020204" pitchFamily="34" charset="0"/>
            </a:endParaRPr>
          </a:p>
          <a:p>
            <a:r>
              <a:rPr lang="fr-CA" sz="1600" dirty="0" err="1" smtClean="0">
                <a:solidFill>
                  <a:srgbClr val="FFFFFF"/>
                </a:solidFill>
                <a:latin typeface="Arial" panose="020B0604020202020204" pitchFamily="34" charset="0"/>
                <a:cs typeface="Arial" panose="020B0604020202020204" pitchFamily="34" charset="0"/>
              </a:rPr>
              <a:t>Quill</a:t>
            </a:r>
            <a:r>
              <a:rPr lang="fr-CA" sz="1600" dirty="0" smtClean="0">
                <a:solidFill>
                  <a:srgbClr val="FFFFFF"/>
                </a:solidFill>
                <a:latin typeface="Arial" panose="020B0604020202020204" pitchFamily="34" charset="0"/>
                <a:cs typeface="Arial" panose="020B0604020202020204" pitchFamily="34" charset="0"/>
              </a:rPr>
              <a:t> </a:t>
            </a:r>
            <a:r>
              <a:rPr lang="fr-CA" sz="1600" dirty="0" smtClean="0">
                <a:solidFill>
                  <a:srgbClr val="FFFFFF"/>
                </a:solidFill>
                <a:latin typeface="Arial" panose="020B0604020202020204" pitchFamily="34" charset="0"/>
                <a:cs typeface="Arial" panose="020B0604020202020204" pitchFamily="34" charset="0"/>
              </a:rPr>
              <a:t>et </a:t>
            </a:r>
            <a:r>
              <a:rPr lang="fr-CA" sz="1600" dirty="0" err="1">
                <a:solidFill>
                  <a:srgbClr val="FFFFFF"/>
                </a:solidFill>
                <a:latin typeface="Arial" panose="020B0604020202020204" pitchFamily="34" charset="0"/>
                <a:cs typeface="Arial" panose="020B0604020202020204" pitchFamily="34" charset="0"/>
              </a:rPr>
              <a:t>Abernethy</a:t>
            </a:r>
            <a:r>
              <a:rPr lang="fr-CA" sz="1600" dirty="0">
                <a:solidFill>
                  <a:srgbClr val="FFFFFF"/>
                </a:solidFill>
                <a:latin typeface="Arial" panose="020B0604020202020204" pitchFamily="34" charset="0"/>
                <a:cs typeface="Arial" panose="020B0604020202020204" pitchFamily="34" charset="0"/>
              </a:rPr>
              <a:t>, </a:t>
            </a:r>
            <a:r>
              <a:rPr lang="en-US" sz="1600" i="1" dirty="0">
                <a:solidFill>
                  <a:srgbClr val="FFFFFF"/>
                </a:solidFill>
                <a:latin typeface="Arial" panose="020B0604020202020204" pitchFamily="34" charset="0"/>
                <a:cs typeface="Arial" panose="020B0604020202020204" pitchFamily="34" charset="0"/>
              </a:rPr>
              <a:t>Generalist plus Specialist Palliative Care — Creating a More Sustainable Model</a:t>
            </a:r>
            <a:r>
              <a:rPr lang="en-US" sz="1600" dirty="0">
                <a:solidFill>
                  <a:srgbClr val="FFFFFF"/>
                </a:solidFill>
                <a:latin typeface="Arial" panose="020B0604020202020204" pitchFamily="34" charset="0"/>
                <a:cs typeface="Arial" panose="020B0604020202020204" pitchFamily="34" charset="0"/>
              </a:rPr>
              <a:t>, </a:t>
            </a:r>
            <a:r>
              <a:rPr lang="fr-CA" sz="1600" dirty="0" smtClean="0">
                <a:solidFill>
                  <a:srgbClr val="FFFFFF"/>
                </a:solidFill>
                <a:latin typeface="Arial" panose="020B0604020202020204" pitchFamily="34" charset="0"/>
                <a:cs typeface="Arial" panose="020B0604020202020204" pitchFamily="34" charset="0"/>
              </a:rPr>
              <a:t>NEJM, 28 mars </a:t>
            </a:r>
            <a:r>
              <a:rPr lang="fr-CA" sz="1600" dirty="0" smtClean="0">
                <a:solidFill>
                  <a:srgbClr val="FFFFFF"/>
                </a:solidFill>
                <a:latin typeface="Arial" panose="020B0604020202020204" pitchFamily="34" charset="0"/>
                <a:cs typeface="Arial" panose="020B0604020202020204" pitchFamily="34" charset="0"/>
              </a:rPr>
              <a:t>2013</a:t>
            </a:r>
            <a:endParaRPr lang="fr-CA" sz="1600" dirty="0">
              <a:solidFill>
                <a:srgbClr val="FFFFFF"/>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2"/>
          <a:srcRect l="14035" t="-1092" r="21364"/>
          <a:stretch/>
        </p:blipFill>
        <p:spPr>
          <a:xfrm>
            <a:off x="-1" y="1925376"/>
            <a:ext cx="3846913" cy="3402348"/>
          </a:xfrm>
          <a:prstGeom prst="rect">
            <a:avLst/>
          </a:prstGeom>
          <a:noFill/>
        </p:spPr>
      </p:pic>
      <p:sp>
        <p:nvSpPr>
          <p:cNvPr id="9" name="Footer Placeholder 1"/>
          <p:cNvSpPr>
            <a:spLocks noGrp="1"/>
          </p:cNvSpPr>
          <p:nvPr>
            <p:ph type="ftr" sz="quarter" idx="11"/>
          </p:nvPr>
        </p:nvSpPr>
        <p:spPr>
          <a:xfrm>
            <a:off x="4333502" y="6356349"/>
            <a:ext cx="5911517" cy="365125"/>
          </a:xfrm>
        </p:spPr>
        <p:txBody>
          <a:bodyPr/>
          <a:lstStyle/>
          <a:p>
            <a:r>
              <a:rPr lang="fr-CA" dirty="0" smtClean="0">
                <a:solidFill>
                  <a:srgbClr val="FFFFFF"/>
                </a:solidFill>
              </a:rPr>
              <a:t>La réalité des médecins </a:t>
            </a:r>
            <a:r>
              <a:rPr lang="fr-CA" dirty="0" err="1" smtClean="0">
                <a:solidFill>
                  <a:srgbClr val="FFFFFF"/>
                </a:solidFill>
              </a:rPr>
              <a:t>oeuvrant</a:t>
            </a:r>
            <a:r>
              <a:rPr lang="fr-CA" dirty="0" smtClean="0">
                <a:solidFill>
                  <a:srgbClr val="FFFFFF"/>
                </a:solidFill>
              </a:rPr>
              <a:t> en soins palliatifs, RQSPAL octobre 2019, Elisa Pucella MD</a:t>
            </a:r>
            <a:endParaRPr lang="en-US" dirty="0">
              <a:solidFill>
                <a:srgbClr val="FFFFFF"/>
              </a:solidFill>
            </a:endParaRPr>
          </a:p>
        </p:txBody>
      </p:sp>
    </p:spTree>
    <p:extLst>
      <p:ext uri="{BB962C8B-B14F-4D97-AF65-F5344CB8AC3E}">
        <p14:creationId xmlns:p14="http://schemas.microsoft.com/office/powerpoint/2010/main" val="8347392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D22F896-40B5-4ADD-8801-0D06FADFA095}" type="slidenum">
              <a:rPr lang="en-US"/>
              <a:pPr/>
              <a:t>8</a:t>
            </a:fld>
            <a:endParaRPr lang="en-US" dirty="0"/>
          </a:p>
        </p:txBody>
      </p:sp>
      <p:sp>
        <p:nvSpPr>
          <p:cNvPr id="7" name="Rectangle 6"/>
          <p:cNvSpPr/>
          <p:nvPr/>
        </p:nvSpPr>
        <p:spPr>
          <a:xfrm>
            <a:off x="1" y="0"/>
            <a:ext cx="12192000" cy="1077218"/>
          </a:xfrm>
          <a:prstGeom prst="rect">
            <a:avLst/>
          </a:prstGeom>
          <a:solidFill>
            <a:schemeClr val="bg1"/>
          </a:solidFill>
        </p:spPr>
        <p:txBody>
          <a:bodyPr wrap="square" anchor="ctr">
            <a:spAutoFit/>
          </a:bodyPr>
          <a:lstStyle/>
          <a:p>
            <a:r>
              <a:rPr lang="fr-CA" sz="3200" b="1" dirty="0" smtClean="0">
                <a:solidFill>
                  <a:srgbClr val="40BAD2">
                    <a:lumMod val="75000"/>
                  </a:srgbClr>
                </a:solidFill>
                <a:latin typeface="Arial" panose="020B0604020202020204" pitchFamily="34" charset="0"/>
              </a:rPr>
              <a:t>Alignement des besoins en soins palliatifs avec l’expertise des fournisseurs </a:t>
            </a:r>
            <a:r>
              <a:rPr lang="fr-CA" sz="2800" dirty="0" smtClean="0">
                <a:solidFill>
                  <a:srgbClr val="40BAD2">
                    <a:lumMod val="75000"/>
                  </a:srgbClr>
                </a:solidFill>
                <a:latin typeface="Arial" panose="020B0604020202020204" pitchFamily="34" charset="0"/>
              </a:rPr>
              <a:t>(Palliative </a:t>
            </a:r>
            <a:r>
              <a:rPr lang="fr-CA" sz="2800" dirty="0">
                <a:solidFill>
                  <a:srgbClr val="40BAD2">
                    <a:lumMod val="75000"/>
                  </a:srgbClr>
                </a:solidFill>
                <a:latin typeface="Arial" panose="020B0604020202020204" pitchFamily="34" charset="0"/>
              </a:rPr>
              <a:t>Care </a:t>
            </a:r>
            <a:r>
              <a:rPr lang="fr-CA" sz="2800" dirty="0" err="1">
                <a:solidFill>
                  <a:srgbClr val="40BAD2">
                    <a:lumMod val="75000"/>
                  </a:srgbClr>
                </a:solidFill>
                <a:latin typeface="Arial" panose="020B0604020202020204" pitchFamily="34" charset="0"/>
              </a:rPr>
              <a:t>Australia</a:t>
            </a:r>
            <a:r>
              <a:rPr lang="fr-CA" sz="2800" dirty="0">
                <a:solidFill>
                  <a:srgbClr val="40BAD2">
                    <a:lumMod val="75000"/>
                  </a:srgbClr>
                </a:solidFill>
                <a:latin typeface="Arial" panose="020B0604020202020204" pitchFamily="34" charset="0"/>
              </a:rPr>
              <a:t>, janvier </a:t>
            </a:r>
            <a:r>
              <a:rPr lang="fr-CA" sz="2800" dirty="0" smtClean="0">
                <a:solidFill>
                  <a:srgbClr val="40BAD2">
                    <a:lumMod val="75000"/>
                  </a:srgbClr>
                </a:solidFill>
                <a:latin typeface="Arial" panose="020B0604020202020204" pitchFamily="34" charset="0"/>
              </a:rPr>
              <a:t>2018) </a:t>
            </a:r>
            <a:endParaRPr lang="fr-CA" sz="2800" dirty="0">
              <a:solidFill>
                <a:srgbClr val="40BAD2">
                  <a:lumMod val="75000"/>
                </a:srgbClr>
              </a:solidFill>
              <a:latin typeface="Arial" panose="020B0604020202020204" pitchFamily="34" charset="0"/>
              <a:cs typeface="Arial" panose="020B0604020202020204" pitchFamily="34" charset="0"/>
            </a:endParaRPr>
          </a:p>
        </p:txBody>
      </p:sp>
      <p:sp>
        <p:nvSpPr>
          <p:cNvPr id="8" name="Footer Placeholder 1"/>
          <p:cNvSpPr txBox="1">
            <a:spLocks/>
          </p:cNvSpPr>
          <p:nvPr/>
        </p:nvSpPr>
        <p:spPr>
          <a:xfrm>
            <a:off x="3681153" y="6492875"/>
            <a:ext cx="5911517" cy="365125"/>
          </a:xfrm>
          <a:prstGeom prst="rect">
            <a:avLst/>
          </a:prstGeom>
        </p:spPr>
        <p:txBody>
          <a:bodyPr vert="horz" lIns="91440" tIns="45720" rIns="91440" bIns="45720" rtlCol="0" anchor="ctr"/>
          <a:lstStyle>
            <a:defPPr>
              <a:defRPr lang="en-US"/>
            </a:defPPr>
            <a:lvl1pPr marL="0" algn="l" defTabSz="457200" rtl="0" eaLnBrk="1" latinLnBrk="0" hangingPunct="1">
              <a:defRPr sz="1100" kern="1200">
                <a:solidFill>
                  <a:schemeClr val="tx1">
                    <a:lumMod val="50000"/>
                    <a:lumOff val="50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CA" dirty="0" smtClean="0">
                <a:solidFill>
                  <a:srgbClr val="FFFFFF"/>
                </a:solidFill>
              </a:rPr>
              <a:t>La réalité des médecins </a:t>
            </a:r>
            <a:r>
              <a:rPr lang="fr-CA" dirty="0" err="1" smtClean="0">
                <a:solidFill>
                  <a:srgbClr val="FFFFFF"/>
                </a:solidFill>
              </a:rPr>
              <a:t>oeuvrant</a:t>
            </a:r>
            <a:r>
              <a:rPr lang="fr-CA" dirty="0" smtClean="0">
                <a:solidFill>
                  <a:srgbClr val="FFFFFF"/>
                </a:solidFill>
              </a:rPr>
              <a:t> en soins palliatifs, RQSPAL octobre 2019, </a:t>
            </a:r>
            <a:r>
              <a:rPr lang="fr-CA" dirty="0" err="1" smtClean="0">
                <a:solidFill>
                  <a:srgbClr val="FFFFFF"/>
                </a:solidFill>
              </a:rPr>
              <a:t>Elisa</a:t>
            </a:r>
            <a:r>
              <a:rPr lang="fr-CA" dirty="0" smtClean="0">
                <a:solidFill>
                  <a:srgbClr val="FFFFFF"/>
                </a:solidFill>
              </a:rPr>
              <a:t> </a:t>
            </a:r>
            <a:r>
              <a:rPr lang="fr-CA" dirty="0" err="1" smtClean="0">
                <a:solidFill>
                  <a:srgbClr val="FFFFFF"/>
                </a:solidFill>
              </a:rPr>
              <a:t>Pucella</a:t>
            </a:r>
            <a:r>
              <a:rPr lang="fr-CA" dirty="0" smtClean="0">
                <a:solidFill>
                  <a:srgbClr val="FFFFFF"/>
                </a:solidFill>
              </a:rPr>
              <a:t> MD</a:t>
            </a:r>
            <a:endParaRPr lang="en-US" dirty="0">
              <a:solidFill>
                <a:srgbClr val="FFFFFF"/>
              </a:solidFill>
            </a:endParaRPr>
          </a:p>
        </p:txBody>
      </p:sp>
      <p:pic>
        <p:nvPicPr>
          <p:cNvPr id="11" name="Picture 10"/>
          <p:cNvPicPr>
            <a:picLocks noChangeAspect="1"/>
          </p:cNvPicPr>
          <p:nvPr/>
        </p:nvPicPr>
        <p:blipFill rotWithShape="1">
          <a:blip r:embed="rId3"/>
          <a:srcRect b="1878"/>
          <a:stretch/>
        </p:blipFill>
        <p:spPr>
          <a:xfrm>
            <a:off x="1066799" y="1341233"/>
            <a:ext cx="9775064" cy="5197679"/>
          </a:xfrm>
          <a:prstGeom prst="rect">
            <a:avLst/>
          </a:prstGeom>
        </p:spPr>
      </p:pic>
    </p:spTree>
    <p:extLst>
      <p:ext uri="{BB962C8B-B14F-4D97-AF65-F5344CB8AC3E}">
        <p14:creationId xmlns:p14="http://schemas.microsoft.com/office/powerpoint/2010/main" val="7838130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CA" smtClean="0">
                <a:solidFill>
                  <a:schemeClr val="bg1"/>
                </a:solidFill>
              </a:rPr>
              <a:t>La réalité des médecins oeuvrant en soins palliatifs, RQSPAL octobre 2019, Elisa Pucella MD</a:t>
            </a:r>
            <a:endParaRPr lang="en-US" dirty="0">
              <a:solidFill>
                <a:schemeClr val="bg1"/>
              </a:solidFill>
            </a:endParaRPr>
          </a:p>
        </p:txBody>
      </p:sp>
      <p:sp>
        <p:nvSpPr>
          <p:cNvPr id="3" name="Slide Number Placeholder 2"/>
          <p:cNvSpPr>
            <a:spLocks noGrp="1"/>
          </p:cNvSpPr>
          <p:nvPr>
            <p:ph type="sldNum" sz="quarter" idx="12"/>
          </p:nvPr>
        </p:nvSpPr>
        <p:spPr/>
        <p:txBody>
          <a:bodyPr/>
          <a:lstStyle/>
          <a:p>
            <a:fld id="{4FAB73BC-B049-4115-A692-8D63A059BFB8}" type="slidenum">
              <a:rPr lang="en-US" smtClean="0"/>
              <a:pPr/>
              <a:t>9</a:t>
            </a:fld>
            <a:endParaRPr lang="en-US" dirty="0"/>
          </a:p>
        </p:txBody>
      </p:sp>
      <p:pic>
        <p:nvPicPr>
          <p:cNvPr id="4" name="Picture 3"/>
          <p:cNvPicPr>
            <a:picLocks noChangeAspect="1"/>
          </p:cNvPicPr>
          <p:nvPr/>
        </p:nvPicPr>
        <p:blipFill rotWithShape="1">
          <a:blip r:embed="rId2"/>
          <a:srcRect l="27231" t="33429" r="26961" b="35992"/>
          <a:stretch/>
        </p:blipFill>
        <p:spPr>
          <a:xfrm>
            <a:off x="3869268" y="3605812"/>
            <a:ext cx="7328615" cy="2750538"/>
          </a:xfrm>
          <a:prstGeom prst="rect">
            <a:avLst/>
          </a:prstGeom>
        </p:spPr>
      </p:pic>
      <p:sp>
        <p:nvSpPr>
          <p:cNvPr id="5" name="Rectangle 4"/>
          <p:cNvSpPr/>
          <p:nvPr/>
        </p:nvSpPr>
        <p:spPr>
          <a:xfrm>
            <a:off x="207524" y="1259709"/>
            <a:ext cx="11496796" cy="2462213"/>
          </a:xfrm>
          <a:prstGeom prst="rect">
            <a:avLst/>
          </a:prstGeom>
        </p:spPr>
        <p:txBody>
          <a:bodyPr wrap="square">
            <a:spAutoFit/>
          </a:bodyPr>
          <a:lstStyle/>
          <a:p>
            <a:r>
              <a:rPr lang="fr-CA" sz="2200" dirty="0" smtClean="0">
                <a:solidFill>
                  <a:srgbClr val="FFFFFF"/>
                </a:solidFill>
                <a:latin typeface="Arial" panose="020B0604020202020204" pitchFamily="34" charset="0"/>
                <a:cs typeface="Arial" panose="020B0604020202020204" pitchFamily="34" charset="0"/>
              </a:rPr>
              <a:t>75% des décès annuels sont susceptibles de bénéficier de soins palliatifs:</a:t>
            </a:r>
          </a:p>
          <a:p>
            <a:pPr marL="800100" lvl="1" indent="-342900">
              <a:buFont typeface="Wingdings" panose="05000000000000000000" pitchFamily="2" charset="2"/>
              <a:buChar char="ü"/>
            </a:pPr>
            <a:r>
              <a:rPr lang="fr-CA" sz="2200" dirty="0" smtClean="0">
                <a:solidFill>
                  <a:srgbClr val="FFFFFF"/>
                </a:solidFill>
                <a:latin typeface="Arial" panose="020B0604020202020204" pitchFamily="34" charset="0"/>
                <a:cs typeface="Arial" panose="020B0604020202020204" pitchFamily="34" charset="0"/>
              </a:rPr>
              <a:t>10% sont des décès subits</a:t>
            </a:r>
          </a:p>
          <a:p>
            <a:pPr marL="800100" lvl="1" indent="-342900">
              <a:buFont typeface="Wingdings" panose="05000000000000000000" pitchFamily="2" charset="2"/>
              <a:buChar char="ü"/>
            </a:pPr>
            <a:r>
              <a:rPr lang="fr-CA" sz="2200" dirty="0" smtClean="0">
                <a:solidFill>
                  <a:srgbClr val="FFFFFF"/>
                </a:solidFill>
                <a:latin typeface="Arial" panose="020B0604020202020204" pitchFamily="34" charset="0"/>
                <a:cs typeface="Arial" panose="020B0604020202020204" pitchFamily="34" charset="0"/>
              </a:rPr>
              <a:t>15% sont des cas peu complexes gérés par la 1</a:t>
            </a:r>
            <a:r>
              <a:rPr lang="fr-CA" sz="2200" baseline="30000" dirty="0" smtClean="0">
                <a:solidFill>
                  <a:srgbClr val="FFFFFF"/>
                </a:solidFill>
                <a:latin typeface="Arial" panose="020B0604020202020204" pitchFamily="34" charset="0"/>
                <a:cs typeface="Arial" panose="020B0604020202020204" pitchFamily="34" charset="0"/>
              </a:rPr>
              <a:t>e</a:t>
            </a:r>
            <a:r>
              <a:rPr lang="fr-CA" sz="2200" dirty="0" smtClean="0">
                <a:solidFill>
                  <a:srgbClr val="FFFFFF"/>
                </a:solidFill>
                <a:latin typeface="Arial" panose="020B0604020202020204" pitchFamily="34" charset="0"/>
                <a:cs typeface="Arial" panose="020B0604020202020204" pitchFamily="34" charset="0"/>
              </a:rPr>
              <a:t> ligne</a:t>
            </a:r>
          </a:p>
          <a:p>
            <a:pPr marL="800100" lvl="1" indent="-342900">
              <a:buFont typeface="Wingdings" panose="05000000000000000000" pitchFamily="2" charset="2"/>
              <a:buChar char="ü"/>
            </a:pPr>
            <a:r>
              <a:rPr lang="fr-CA" sz="2200" dirty="0" smtClean="0">
                <a:solidFill>
                  <a:srgbClr val="FFFFFF"/>
                </a:solidFill>
                <a:latin typeface="Arial" panose="020B0604020202020204" pitchFamily="34" charset="0"/>
                <a:cs typeface="Arial" panose="020B0604020202020204" pitchFamily="34" charset="0"/>
              </a:rPr>
              <a:t>65% sont des cas gérés par la 1</a:t>
            </a:r>
            <a:r>
              <a:rPr lang="fr-CA" sz="2200" baseline="30000" dirty="0" smtClean="0">
                <a:solidFill>
                  <a:srgbClr val="FFFFFF"/>
                </a:solidFill>
                <a:latin typeface="Arial" panose="020B0604020202020204" pitchFamily="34" charset="0"/>
                <a:cs typeface="Arial" panose="020B0604020202020204" pitchFamily="34" charset="0"/>
              </a:rPr>
              <a:t>e</a:t>
            </a:r>
            <a:r>
              <a:rPr lang="fr-CA" sz="2200" dirty="0" smtClean="0">
                <a:solidFill>
                  <a:srgbClr val="FFFFFF"/>
                </a:solidFill>
                <a:latin typeface="Arial" panose="020B0604020202020204" pitchFamily="34" charset="0"/>
                <a:cs typeface="Arial" panose="020B0604020202020204" pitchFamily="34" charset="0"/>
              </a:rPr>
              <a:t> ligne et consultations intermittentes avec l’équipe de soins palliatifs spécialisés</a:t>
            </a:r>
          </a:p>
          <a:p>
            <a:pPr marL="800100" lvl="1" indent="-342900">
              <a:buFont typeface="Wingdings" panose="05000000000000000000" pitchFamily="2" charset="2"/>
              <a:buChar char="ü"/>
            </a:pPr>
            <a:r>
              <a:rPr lang="fr-CA" sz="2200" dirty="0" smtClean="0">
                <a:solidFill>
                  <a:srgbClr val="FFFFFF"/>
                </a:solidFill>
                <a:latin typeface="Arial" panose="020B0604020202020204" pitchFamily="34" charset="0"/>
                <a:cs typeface="Arial" panose="020B0604020202020204" pitchFamily="34" charset="0"/>
              </a:rPr>
              <a:t>10% sont des cas complexes transférés à une équipe de soins palliatifs spécialisée ou en suivi conjoint</a:t>
            </a:r>
          </a:p>
        </p:txBody>
      </p:sp>
      <p:sp>
        <p:nvSpPr>
          <p:cNvPr id="6" name="Rectangle 5"/>
          <p:cNvSpPr/>
          <p:nvPr/>
        </p:nvSpPr>
        <p:spPr>
          <a:xfrm>
            <a:off x="1" y="0"/>
            <a:ext cx="12192000" cy="1080000"/>
          </a:xfrm>
          <a:prstGeom prst="rect">
            <a:avLst/>
          </a:prstGeom>
          <a:solidFill>
            <a:schemeClr val="bg1"/>
          </a:solidFill>
        </p:spPr>
        <p:txBody>
          <a:bodyPr wrap="square" anchor="ctr">
            <a:spAutoFit/>
          </a:bodyPr>
          <a:lstStyle/>
          <a:p>
            <a:r>
              <a:rPr lang="fr-CA" sz="3200" b="1" i="1" dirty="0">
                <a:solidFill>
                  <a:srgbClr val="40BAD2">
                    <a:lumMod val="75000"/>
                  </a:srgbClr>
                </a:solidFill>
                <a:latin typeface="Arial" panose="020B0604020202020204" pitchFamily="34" charset="0"/>
              </a:rPr>
              <a:t>Staffing Model for Palliative Care Programs </a:t>
            </a:r>
            <a:endParaRPr lang="fr-CA" sz="3200" b="1" i="1" dirty="0" smtClean="0">
              <a:solidFill>
                <a:srgbClr val="40BAD2">
                  <a:lumMod val="75000"/>
                </a:srgbClr>
              </a:solidFill>
              <a:latin typeface="Arial" panose="020B0604020202020204" pitchFamily="34" charset="0"/>
            </a:endParaRPr>
          </a:p>
          <a:p>
            <a:r>
              <a:rPr lang="fr-CA" sz="3200" b="1" dirty="0" smtClean="0">
                <a:solidFill>
                  <a:srgbClr val="40BAD2">
                    <a:lumMod val="75000"/>
                  </a:srgbClr>
                </a:solidFill>
                <a:latin typeface="Arial" panose="020B0604020202020204" pitchFamily="34" charset="0"/>
              </a:rPr>
              <a:t>Société </a:t>
            </a:r>
            <a:r>
              <a:rPr lang="fr-CA" sz="3200" b="1" dirty="0">
                <a:solidFill>
                  <a:srgbClr val="40BAD2">
                    <a:lumMod val="75000"/>
                  </a:srgbClr>
                </a:solidFill>
                <a:latin typeface="Arial" panose="020B0604020202020204" pitchFamily="34" charset="0"/>
              </a:rPr>
              <a:t>canadienne des médecins de soins </a:t>
            </a:r>
            <a:r>
              <a:rPr lang="fr-CA" sz="3200" b="1" dirty="0" smtClean="0">
                <a:solidFill>
                  <a:srgbClr val="40BAD2">
                    <a:lumMod val="75000"/>
                  </a:srgbClr>
                </a:solidFill>
                <a:latin typeface="Arial" panose="020B0604020202020204" pitchFamily="34" charset="0"/>
              </a:rPr>
              <a:t>palliatifs, 08-2019</a:t>
            </a:r>
            <a:endParaRPr lang="fr-CA" sz="3200" b="1" dirty="0">
              <a:solidFill>
                <a:srgbClr val="40BAD2">
                  <a:lumMod val="75000"/>
                </a:srgbClr>
              </a:solidFill>
              <a:latin typeface="Arial" panose="020B0604020202020204" pitchFamily="34" charset="0"/>
            </a:endParaRPr>
          </a:p>
        </p:txBody>
      </p:sp>
    </p:spTree>
    <p:extLst>
      <p:ext uri="{BB962C8B-B14F-4D97-AF65-F5344CB8AC3E}">
        <p14:creationId xmlns:p14="http://schemas.microsoft.com/office/powerpoint/2010/main" val="857465956"/>
      </p:ext>
    </p:extLst>
  </p:cSld>
  <p:clrMapOvr>
    <a:masterClrMapping/>
  </p:clrMapOvr>
  <p:timing>
    <p:tnLst>
      <p:par>
        <p:cTn id="1" dur="indefinite" restart="never" nodeType="tmRoot"/>
      </p:par>
    </p:tnLst>
  </p:timing>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Frame</Template>
  <TotalTime>1074</TotalTime>
  <Words>2725</Words>
  <Application>Microsoft Office PowerPoint</Application>
  <PresentationFormat>Widescreen</PresentationFormat>
  <Paragraphs>268</Paragraphs>
  <Slides>32</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Corbel</vt:lpstr>
      <vt:lpstr>Volkhov</vt:lpstr>
      <vt:lpstr>Wingdings</vt:lpstr>
      <vt:lpstr>Wingdings 2</vt:lpstr>
      <vt:lpstr>Frame</vt:lpstr>
      <vt:lpstr>La réalité des médecins œuvrant en soins palliatifs au Québec ou Peut-on rénover le rez-de-chaussée sans porter attention au toit qui coule?</vt:lpstr>
      <vt:lpstr>Déclaration de conflit d’intérêt</vt:lpstr>
      <vt:lpstr>Objectifs</vt:lpstr>
      <vt:lpstr>Portrait des effectifs médicaux en soins palliatifs au Québec</vt:lpstr>
      <vt:lpstr>PowerPoint Presentation</vt:lpstr>
      <vt:lpstr>Des craintes sérieuses de perdre l’expertise en soins palliatifs</vt:lpstr>
      <vt:lpstr>PowerPoint Presentation</vt:lpstr>
      <vt:lpstr>PowerPoint Presentation</vt:lpstr>
      <vt:lpstr>PowerPoint Presentation</vt:lpstr>
      <vt:lpstr>PowerPoint Presentation</vt:lpstr>
      <vt:lpstr>Y a-t-il des obstacles à la pratique médicale en soins palliatifs?</vt:lpstr>
      <vt:lpstr>Gestion des effectifs médicaux en médecine familiale au Québec</vt:lpstr>
      <vt:lpstr>Gestion des effectifs médicaux en médecine familiale au Québec</vt:lpstr>
      <vt:lpstr>Gestion des effectifs médicaux en médecine familiale au Québec</vt:lpstr>
      <vt:lpstr>PowerPoint Presentation</vt:lpstr>
      <vt:lpstr>PowerPoint Presentation</vt:lpstr>
      <vt:lpstr>Obtention de poste pour les R3 avec compétence avancée en soins palliatifs</vt:lpstr>
      <vt:lpstr>Spécialité en soins palliatifs au Canada</vt:lpstr>
      <vt:lpstr>PowerPoint Presentation</vt:lpstr>
      <vt:lpstr>PowerPoint Presentation</vt:lpstr>
      <vt:lpstr>Accès aux soins palliatifs au Canada</vt:lpstr>
      <vt:lpstr>PowerPoint Presentation</vt:lpstr>
      <vt:lpstr>PowerPoint Presentation</vt:lpstr>
      <vt:lpstr>PowerPoint Presentation</vt:lpstr>
      <vt:lpstr>PowerPoint Presentation</vt:lpstr>
      <vt:lpstr>PowerPoint Presentation</vt:lpstr>
      <vt:lpstr>PowerPoint Presentation</vt:lpstr>
      <vt:lpstr>Leadership des médecins en soins palliatifs</vt:lpstr>
      <vt:lpstr>Leadership des médecins en soins palliatifs</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réalité des médecins oeuvrant en soins palliatifs ou Le toit coule, profitons-en pour rénover le rez-de chaussée!</dc:title>
  <dc:creator>Elisa Pucella</dc:creator>
  <cp:lastModifiedBy>Elisa Pucella</cp:lastModifiedBy>
  <cp:revision>114</cp:revision>
  <dcterms:created xsi:type="dcterms:W3CDTF">2019-09-30T20:21:32Z</dcterms:created>
  <dcterms:modified xsi:type="dcterms:W3CDTF">2019-10-03T16:48:31Z</dcterms:modified>
</cp:coreProperties>
</file>