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419" r:id="rId3"/>
    <p:sldId id="420" r:id="rId4"/>
    <p:sldId id="380" r:id="rId5"/>
    <p:sldId id="458" r:id="rId6"/>
    <p:sldId id="345" r:id="rId7"/>
    <p:sldId id="276" r:id="rId8"/>
    <p:sldId id="500" r:id="rId9"/>
    <p:sldId id="291" r:id="rId10"/>
    <p:sldId id="292" r:id="rId11"/>
    <p:sldId id="293" r:id="rId12"/>
    <p:sldId id="294" r:id="rId13"/>
    <p:sldId id="295" r:id="rId14"/>
    <p:sldId id="494" r:id="rId15"/>
    <p:sldId id="495" r:id="rId16"/>
    <p:sldId id="381" r:id="rId17"/>
    <p:sldId id="408" r:id="rId18"/>
    <p:sldId id="410" r:id="rId19"/>
    <p:sldId id="459" r:id="rId20"/>
    <p:sldId id="378" r:id="rId21"/>
    <p:sldId id="376" r:id="rId22"/>
    <p:sldId id="355" r:id="rId23"/>
    <p:sldId id="414" r:id="rId24"/>
    <p:sldId id="460" r:id="rId25"/>
    <p:sldId id="461" r:id="rId26"/>
    <p:sldId id="462" r:id="rId27"/>
    <p:sldId id="449" r:id="rId28"/>
    <p:sldId id="447" r:id="rId29"/>
    <p:sldId id="423" r:id="rId30"/>
    <p:sldId id="455" r:id="rId31"/>
    <p:sldId id="429" r:id="rId32"/>
    <p:sldId id="477" r:id="rId33"/>
    <p:sldId id="496" r:id="rId34"/>
    <p:sldId id="482" r:id="rId35"/>
    <p:sldId id="483" r:id="rId36"/>
    <p:sldId id="484" r:id="rId37"/>
    <p:sldId id="479" r:id="rId38"/>
    <p:sldId id="480" r:id="rId39"/>
    <p:sldId id="431" r:id="rId40"/>
    <p:sldId id="415" r:id="rId41"/>
    <p:sldId id="437" r:id="rId42"/>
    <p:sldId id="438" r:id="rId43"/>
    <p:sldId id="439" r:id="rId44"/>
    <p:sldId id="440" r:id="rId45"/>
    <p:sldId id="501" r:id="rId46"/>
    <p:sldId id="502" r:id="rId47"/>
    <p:sldId id="319" r:id="rId48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4F5151"/>
    <a:srgbClr val="FFF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309" autoAdjust="0"/>
  </p:normalViewPr>
  <p:slideViewPr>
    <p:cSldViewPr>
      <p:cViewPr varScale="1">
        <p:scale>
          <a:sx n="92" d="100"/>
          <a:sy n="92" d="100"/>
        </p:scale>
        <p:origin x="84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FA5A73-3628-4ED4-A4C2-820D219F056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328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2AA29C-A46C-4CF8-806B-CE0F773FBD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249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04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9C8665B-8274-40D8-B3E2-C5288B26EE40}" type="slidenum">
              <a:rPr lang="fr-CA" altLang="fr-FR" smtClean="0"/>
              <a:pPr/>
              <a:t>4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329194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Espace réservé des commentaires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fr-CA" b="1" dirty="0">
                <a:latin typeface="Arial Narrow" panose="020B0606020202030204" pitchFamily="34" charset="0"/>
              </a:rPr>
              <a:t>ISO-SMAF 13, 14 (correspond </a:t>
            </a:r>
            <a:r>
              <a:rPr lang="fr-CA" b="1" dirty="0" err="1">
                <a:latin typeface="Arial Narrow" panose="020B0606020202030204" pitchFamily="34" charset="0"/>
              </a:rPr>
              <a:t>Reisberg</a:t>
            </a:r>
            <a:r>
              <a:rPr lang="fr-CA" b="1" dirty="0">
                <a:latin typeface="Arial Narrow" panose="020B0606020202030204" pitchFamily="34" charset="0"/>
              </a:rPr>
              <a:t> 7)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Aide totale AVD, AVQ se laver, habiller, entretien personne (sauf aide partielle alimentation)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Mobilisation: aide pour transfert/grabataire, ne marche plus, fauteuil roulant/gériatrique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Fonctions mentales: atteinte modérée à très sévère, atteinte jugement, troubles comportements mineurs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Communication: communique </a:t>
            </a:r>
            <a:r>
              <a:rPr lang="fr-CA" sz="1100" dirty="0">
                <a:latin typeface="Arial Narrow" panose="020B0606020202030204" pitchFamily="34" charset="0"/>
              </a:rPr>
              <a:t>uniquement besoins primaires ou ne communique plus 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Incontinence sévère</a:t>
            </a:r>
          </a:p>
          <a:p>
            <a:pPr>
              <a:defRPr/>
            </a:pPr>
            <a:endParaRPr lang="fr-FR" altLang="fr-FR" dirty="0"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fr-FR" altLang="fr-FR" sz="1100" b="1" dirty="0">
                <a:latin typeface="Arial Narrow" panose="020B0606020202030204" pitchFamily="34" charset="0"/>
              </a:rPr>
              <a:t>Intervenants: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1100" dirty="0">
                <a:latin typeface="Arial Narrow" panose="020B0606020202030204" pitchFamily="34" charset="0"/>
              </a:rPr>
              <a:t>Amélioration connaissances, attitudes et croyances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1100" dirty="0">
                <a:latin typeface="Arial Narrow" panose="020B0606020202030204" pitchFamily="34" charset="0"/>
              </a:rPr>
              <a:t>Satisfaction face au programme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1100" b="1" dirty="0">
                <a:latin typeface="Arial Narrow" panose="020B0606020202030204" pitchFamily="34" charset="0"/>
              </a:rPr>
              <a:t>Impact programme sur organisation travail</a:t>
            </a:r>
          </a:p>
          <a:p>
            <a:pPr>
              <a:spcBef>
                <a:spcPts val="0"/>
              </a:spcBef>
              <a:defRPr/>
            </a:pPr>
            <a:r>
              <a:rPr lang="fr-FR" altLang="fr-FR" sz="1100" b="1" dirty="0">
                <a:latin typeface="Arial Narrow" panose="020B0606020202030204" pitchFamily="34" charset="0"/>
              </a:rPr>
              <a:t>Résidents: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1100" dirty="0">
                <a:latin typeface="Arial Narrow" panose="020B0606020202030204" pitchFamily="34" charset="0"/>
              </a:rPr>
              <a:t>Soulagement symptômes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1100" dirty="0">
                <a:latin typeface="Arial Narrow" panose="020B0606020202030204" pitchFamily="34" charset="0"/>
              </a:rPr>
              <a:t>Confort en fin de vie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1100" dirty="0">
                <a:latin typeface="Arial Narrow" panose="020B0606020202030204" pitchFamily="34" charset="0"/>
              </a:rPr>
              <a:t>Élaboration objectifs de soins et directives anticipées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1100" dirty="0">
                <a:latin typeface="Arial Narrow" panose="020B0606020202030204" pitchFamily="34" charset="0"/>
              </a:rPr>
              <a:t>Recours aux transferts hospitaliers</a:t>
            </a:r>
          </a:p>
          <a:p>
            <a:pPr>
              <a:spcBef>
                <a:spcPts val="0"/>
              </a:spcBef>
              <a:defRPr/>
            </a:pPr>
            <a:r>
              <a:rPr lang="fr-FR" altLang="fr-FR" sz="1100" b="1" dirty="0">
                <a:latin typeface="Arial Narrow" panose="020B0606020202030204" pitchFamily="34" charset="0"/>
              </a:rPr>
              <a:t>Proches: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1100" dirty="0">
                <a:latin typeface="Arial Narrow" panose="020B0606020202030204" pitchFamily="34" charset="0"/>
              </a:rPr>
              <a:t>Fréquence rencontres avec le personnel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1100" dirty="0">
                <a:latin typeface="Arial Narrow" panose="020B0606020202030204" pitchFamily="34" charset="0"/>
              </a:rPr>
              <a:t>Qualité information reçue</a:t>
            </a:r>
          </a:p>
          <a:p>
            <a:pPr marL="628650" lvl="1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FR" altLang="fr-FR" sz="1100" dirty="0">
                <a:latin typeface="Arial Narrow" panose="020B0606020202030204" pitchFamily="34" charset="0"/>
              </a:rPr>
              <a:t>Satisfaction face aux soins reçus</a:t>
            </a:r>
          </a:p>
          <a:p>
            <a:pPr>
              <a:defRPr/>
            </a:pPr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368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865B93-6D4A-4EDE-A922-EB8A4FD7C57C}" type="slidenum">
              <a:rPr lang="fr-CA" altLang="fr-FR" smtClean="0"/>
              <a:pPr>
                <a:spcBef>
                  <a:spcPct val="0"/>
                </a:spcBef>
              </a:pPr>
              <a:t>20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398910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b="1" dirty="0">
                <a:latin typeface="Arial Narrow" panose="020B0606020202030204" pitchFamily="34" charset="0"/>
              </a:rPr>
              <a:t>Sensibilisation: </a:t>
            </a:r>
          </a:p>
          <a:p>
            <a:r>
              <a:rPr lang="fr-FR" altLang="fr-FR" dirty="0">
                <a:latin typeface="Arial Narrow" panose="020B0606020202030204" pitchFamily="34" charset="0"/>
              </a:rPr>
              <a:t>tous, tous quarts de travail, présenter projet, obtenir engagement de tous</a:t>
            </a:r>
          </a:p>
          <a:p>
            <a:endParaRPr lang="fr-FR" altLang="fr-FR" dirty="0">
              <a:latin typeface="Arial Narrow" panose="020B0606020202030204" pitchFamily="34" charset="0"/>
            </a:endParaRPr>
          </a:p>
          <a:p>
            <a:r>
              <a:rPr lang="fr-FR" altLang="fr-FR" b="1" dirty="0">
                <a:latin typeface="Arial Narrow" panose="020B0606020202030204" pitchFamily="34" charset="0"/>
              </a:rPr>
              <a:t>Gestion systématique des symptômes: (principalement)</a:t>
            </a:r>
          </a:p>
          <a:p>
            <a:r>
              <a:rPr lang="fr-FR" altLang="fr-FR" dirty="0">
                <a:latin typeface="Arial Narrow" panose="020B0606020202030204" pitchFamily="34" charset="0"/>
              </a:rPr>
              <a:t>Douleur, difficultés respiratoires, soins de bouche</a:t>
            </a:r>
          </a:p>
          <a:p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78DA8D-4C6F-4585-AC50-32858F12AC58}" type="slidenum">
              <a:rPr lang="fr-CA" altLang="fr-FR" smtClean="0"/>
              <a:pPr>
                <a:spcBef>
                  <a:spcPct val="0"/>
                </a:spcBef>
              </a:pPr>
              <a:t>21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741252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b="1" u="none" baseline="0" dirty="0">
                <a:latin typeface="Arial" panose="020B0604020202020204" pitchFamily="34" charset="0"/>
              </a:rPr>
              <a:t>1</a:t>
            </a:r>
            <a:r>
              <a:rPr lang="fr-FR" altLang="fr-FR" b="1" u="none" baseline="30000" dirty="0">
                <a:latin typeface="Arial" panose="020B0604020202020204" pitchFamily="34" charset="0"/>
              </a:rPr>
              <a:t>ER</a:t>
            </a:r>
            <a:r>
              <a:rPr lang="fr-FR" altLang="fr-FR" b="1" u="none" baseline="0" dirty="0">
                <a:latin typeface="Arial" panose="020B0604020202020204" pitchFamily="34" charset="0"/>
              </a:rPr>
              <a:t> FACTEUR QUI CONTRIBUE AU CHANGEMENT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b="1" u="none" baseline="0" dirty="0">
                <a:latin typeface="Arial" panose="020B0604020202020204" pitchFamily="34" charset="0"/>
              </a:rPr>
              <a:t>Niveau de planification et qualité des infrastructures: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altLang="fr-FR" b="1" u="none" baseline="0" dirty="0">
              <a:latin typeface="Arial" panose="020B0604020202020204" pitchFamily="34" charset="0"/>
            </a:endParaRPr>
          </a:p>
          <a:p>
            <a:pPr marL="171450" marR="0" indent="-17145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altLang="fr-FR" b="0" baseline="0" dirty="0">
                <a:latin typeface="Arial" panose="020B0604020202020204" pitchFamily="34" charset="0"/>
              </a:rPr>
              <a:t>implication du milieu dès la préparation du projet, </a:t>
            </a:r>
          </a:p>
          <a:p>
            <a:pPr marL="171450" marR="0" indent="-17145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altLang="fr-FR" b="0" baseline="0" dirty="0">
                <a:latin typeface="Arial" panose="020B0604020202020204" pitchFamily="34" charset="0"/>
              </a:rPr>
              <a:t>accompagnement responsable en TC, </a:t>
            </a:r>
          </a:p>
          <a:p>
            <a:pPr marL="171450" marR="0" indent="-171450" algn="l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altLang="fr-FR" b="0" baseline="0" dirty="0">
                <a:latin typeface="Arial" panose="020B0604020202020204" pitchFamily="34" charset="0"/>
              </a:rPr>
              <a:t>suivi du projet en comité de pilotage</a:t>
            </a:r>
          </a:p>
          <a:p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1187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874D9FC-803D-460D-99F2-E30C326A29BB}" type="slidenum">
              <a:rPr lang="fr-CA" altLang="fr-FR" smtClean="0"/>
              <a:pPr>
                <a:spcBef>
                  <a:spcPct val="0"/>
                </a:spcBef>
              </a:pPr>
              <a:t>22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52146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r>
              <a:rPr lang="fr-CA" altLang="fr-FR" b="1">
                <a:latin typeface="Arial Narrow" panose="020B0606020202030204" pitchFamily="34" charset="0"/>
              </a:rPr>
              <a:t>Remarquer que formation infirmières/inf aux et formation PAB: thèmes identiques. </a:t>
            </a:r>
          </a:p>
          <a:p>
            <a:pPr marL="171450" indent="-171450">
              <a:buFontTx/>
              <a:buChar char="•"/>
            </a:pPr>
            <a:r>
              <a:rPr lang="fr-CA" altLang="fr-FR" b="1">
                <a:latin typeface="Arial Narrow" panose="020B0606020202030204" pitchFamily="34" charset="0"/>
              </a:rPr>
              <a:t>Formation avec histoires de cas et rôle de chacun dans le suivi clinique spécifique à l’approche palliative</a:t>
            </a:r>
            <a:endParaRPr lang="fr-CA" altLang="fr-FR">
              <a:latin typeface="Arial" panose="020B0604020202020204" pitchFamily="34" charset="0"/>
            </a:endParaRPr>
          </a:p>
          <a:p>
            <a:pPr marL="171450" indent="-171450">
              <a:buFontTx/>
              <a:buChar char="•"/>
            </a:pPr>
            <a:r>
              <a:rPr lang="fr-CA" altLang="fr-FR" b="1">
                <a:latin typeface="Arial Narrow" panose="020B0606020202030204" pitchFamily="34" charset="0"/>
              </a:rPr>
              <a:t>Formation MD et pharmaciens donnée par M. Arcand</a:t>
            </a:r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071725-2933-44B4-A0E4-7B42DF2D9F78}" type="slidenum">
              <a:rPr lang="fr-CA" altLang="fr-FR" smtClean="0"/>
              <a:pPr/>
              <a:t>23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274523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740BA-F1C6-4428-A2B2-03A4CEF1138B}" type="slidenum">
              <a:rPr lang="fr-CA" altLang="fr-FR" smtClean="0"/>
              <a:pPr>
                <a:defRPr/>
              </a:pPr>
              <a:t>24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76816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740BA-F1C6-4428-A2B2-03A4CEF1138B}" type="slidenum">
              <a:rPr lang="fr-CA" altLang="fr-FR" smtClean="0"/>
              <a:pPr>
                <a:defRPr/>
              </a:pPr>
              <a:t>25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594447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740BA-F1C6-4428-A2B2-03A4CEF1138B}" type="slidenum">
              <a:rPr lang="fr-CA" altLang="fr-FR" smtClean="0"/>
              <a:pPr>
                <a:defRPr/>
              </a:pPr>
              <a:t>26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968268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740BA-F1C6-4428-A2B2-03A4CEF1138B}" type="slidenum">
              <a:rPr lang="fr-CA" altLang="fr-FR" smtClean="0"/>
              <a:pPr>
                <a:defRPr/>
              </a:pPr>
              <a:t>27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507196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740BA-F1C6-4428-A2B2-03A4CEF1138B}" type="slidenum">
              <a:rPr lang="fr-CA" altLang="fr-FR" smtClean="0"/>
              <a:pPr>
                <a:defRPr/>
              </a:pPr>
              <a:t>28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401657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CA" altLang="fr-FR" b="1" dirty="0">
                <a:latin typeface="Arial Narrow" panose="020B0606020202030204" pitchFamily="34" charset="0"/>
              </a:rPr>
              <a:t>CAD-EOLD:</a:t>
            </a:r>
          </a:p>
          <a:p>
            <a:pPr marL="171450" indent="-171450">
              <a:buFontTx/>
              <a:buChar char="•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Outil qui comprend 14 items: </a:t>
            </a:r>
          </a:p>
          <a:p>
            <a:pPr marL="171450" indent="-171450">
              <a:buFontTx/>
              <a:buChar char="•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signes douleur, difficultés respiratoires, déglutition, pleurs, cris, etc. </a:t>
            </a:r>
          </a:p>
          <a:p>
            <a:pPr marL="171450" indent="-171450">
              <a:buFontTx/>
              <a:buChar char="•"/>
              <a:defRPr/>
            </a:pPr>
            <a:endParaRPr lang="fr-CA" altLang="fr-FR" dirty="0">
              <a:latin typeface="Arial Narrow" panose="020B0606020202030204" pitchFamily="34" charset="0"/>
            </a:endParaRPr>
          </a:p>
          <a:p>
            <a:pPr marL="171450" indent="-171450">
              <a:buFontTx/>
              <a:buChar char="•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Derniers 48 heures de vie</a:t>
            </a:r>
          </a:p>
          <a:p>
            <a:pPr marL="171450" indent="-171450">
              <a:buFontTx/>
              <a:buChar char="•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Scores relativement élevés même pour établissement témoin</a:t>
            </a:r>
          </a:p>
          <a:p>
            <a:pPr>
              <a:defRPr/>
            </a:pPr>
            <a:endParaRPr lang="fr-CA" dirty="0"/>
          </a:p>
        </p:txBody>
      </p:sp>
      <p:sp>
        <p:nvSpPr>
          <p:cNvPr id="706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1115F3F-AD5F-4086-871A-06D643CEA501}" type="slidenum">
              <a:rPr lang="fr-CA" altLang="fr-FR" smtClean="0"/>
              <a:pPr/>
              <a:t>29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61201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740BA-F1C6-4428-A2B2-03A4CEF1138B}" type="slidenum">
              <a:rPr lang="fr-CA" altLang="fr-FR" smtClean="0"/>
              <a:pPr>
                <a:defRPr/>
              </a:pPr>
              <a:t>5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185208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CA" altLang="fr-FR" b="1" dirty="0">
                <a:latin typeface="Arial Narrow" panose="020B0606020202030204" pitchFamily="34" charset="0"/>
              </a:rPr>
              <a:t>CAD-EOLD:</a:t>
            </a:r>
          </a:p>
          <a:p>
            <a:pPr marL="171450" indent="-171450">
              <a:buFontTx/>
              <a:buChar char="•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Outil qui comprend 14 items: </a:t>
            </a:r>
          </a:p>
          <a:p>
            <a:pPr marL="171450" indent="-171450">
              <a:buFontTx/>
              <a:buChar char="•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signes douleur, difficultés respiratoires, déglutition, pleurs, cris, etc. </a:t>
            </a:r>
          </a:p>
          <a:p>
            <a:pPr marL="171450" indent="-171450">
              <a:buFontTx/>
              <a:buChar char="•"/>
              <a:defRPr/>
            </a:pPr>
            <a:endParaRPr lang="fr-CA" altLang="fr-FR" dirty="0">
              <a:latin typeface="Arial Narrow" panose="020B0606020202030204" pitchFamily="34" charset="0"/>
            </a:endParaRPr>
          </a:p>
          <a:p>
            <a:pPr marL="171450" indent="-171450">
              <a:buFontTx/>
              <a:buChar char="•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Derniers 48 heures de vie</a:t>
            </a:r>
          </a:p>
          <a:p>
            <a:pPr marL="171450" indent="-171450">
              <a:buFontTx/>
              <a:buChar char="•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Scores relativement élevés même pour établissement témoin</a:t>
            </a:r>
          </a:p>
          <a:p>
            <a:pPr>
              <a:defRPr/>
            </a:pPr>
            <a:endParaRPr lang="fr-CA" dirty="0"/>
          </a:p>
        </p:txBody>
      </p:sp>
      <p:sp>
        <p:nvSpPr>
          <p:cNvPr id="7680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22513FE-85B9-4EC3-9A14-FD4E7D3515D0}" type="slidenum">
              <a:rPr lang="fr-CA" altLang="fr-FR" smtClean="0"/>
              <a:pPr/>
              <a:t>30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258931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CA" b="1" dirty="0">
                <a:latin typeface="Arial Narrow" panose="020B0606020202030204" pitchFamily="34" charset="0"/>
              </a:rPr>
              <a:t>QUESTIONNAIRE FAMILY PERCEPTIONS OF CARE SCALE: (FPCS):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25 questions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4 dimensions: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Soins au résident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Soutien à la famille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Communication avec la famille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Chambre/étage appropriée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Plus le score est élevé plus la satisfaction est élevée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Dimension la plus améliorée: soutien des familles</a:t>
            </a:r>
          </a:p>
          <a:p>
            <a:pPr>
              <a:defRPr/>
            </a:pPr>
            <a:endParaRPr lang="fr-CA" dirty="0"/>
          </a:p>
          <a:p>
            <a:pPr>
              <a:defRPr/>
            </a:pPr>
            <a:endParaRPr lang="fr-CA" dirty="0"/>
          </a:p>
        </p:txBody>
      </p:sp>
      <p:sp>
        <p:nvSpPr>
          <p:cNvPr id="931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46367BC-2B6B-4EA3-A954-B03DE62C1388}" type="slidenum">
              <a:rPr lang="fr-CA" altLang="fr-FR" smtClean="0"/>
              <a:pPr/>
              <a:t>31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367281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740BA-F1C6-4428-A2B2-03A4CEF1138B}" type="slidenum">
              <a:rPr lang="fr-CA" altLang="fr-FR" smtClean="0"/>
              <a:pPr>
                <a:defRPr/>
              </a:pPr>
              <a:t>32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687020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Patients DCD dans projet représentent 60% (Sherbrooke) à 80% (Québec) patients DCD dans chaque établissement durant la même année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Patients milieux témoins inclus seulement au décès afin de minimiser la contamination par notre présence de suivi…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Pas de différence significative entre populations expérimentale et témoin</a:t>
            </a:r>
          </a:p>
          <a:p>
            <a:pPr>
              <a:defRPr/>
            </a:pPr>
            <a:endParaRPr lang="fr-CA" sz="1100" dirty="0"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Se rappeler que tous les patients inclus étaient 13 ou 14 sur échelle ISO-SMAF: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AVD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AVQ (se laver, s’habiller, entretenir sa personne)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ou partielle AVQ (se nourrir)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Mobilisation: aide pour transfert ou grabataire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Fonctions mentales: atteinte modérée à très sévère, atteinte jugement, troubles comportements mineurs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Communication: diminution vision, audition langage ou encore communique seulement besoins primaires ou ne communique plus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Incontinence sévère</a:t>
            </a:r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A90176A-4A2E-45A7-B593-D0D108B169B5}" type="slidenum">
              <a:rPr lang="fr-CA" altLang="fr-FR" smtClean="0"/>
              <a:pPr/>
              <a:t>34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121760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Patients DCD dans projet représentent 60% (Sherbrooke) à 80% (Québec) patients DCD dans chaque établissement durant la même année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Patients milieux témoins inclus seulement au décès afin de minimiser la contamination par notre présence de suivi…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Pas de différence significative entre populations expérimentale et témoin</a:t>
            </a:r>
          </a:p>
          <a:p>
            <a:pPr>
              <a:defRPr/>
            </a:pPr>
            <a:endParaRPr lang="fr-CA" sz="1100" dirty="0"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Se rappeler que tous les patients inclus étaient 13 ou 14 sur échelle ISO-SMAF: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AVD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AVQ (se laver, s’habiller, entretenir sa personne)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ou partielle AVQ (se nourrir)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Mobilisation: aide pour transfert ou grabataire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Fonctions mentales: atteinte modérée à très sévère, atteinte jugement, troubles comportements mineurs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Communication: diminution vision, audition langage ou encore communique seulement besoins primaires ou ne communique plus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Incontinence sévère</a:t>
            </a:r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A90176A-4A2E-45A7-B593-D0D108B169B5}" type="slidenum">
              <a:rPr lang="fr-CA" altLang="fr-FR" smtClean="0"/>
              <a:pPr/>
              <a:t>35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910209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Patients DCD dans projet représentent 60% (Sherbrooke) à 80% (Québec) patients DCD dans chaque établissement durant la même année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Patients milieux témoins inclus seulement au décès afin de minimiser la contamination par notre présence de suivi…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Pas de différence significative entre populations expérimentale et témoin</a:t>
            </a:r>
          </a:p>
          <a:p>
            <a:pPr>
              <a:defRPr/>
            </a:pPr>
            <a:endParaRPr lang="fr-CA" sz="1100" dirty="0"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Se rappeler que tous les patients inclus étaient 13 ou 14 sur échelle ISO-SMAF: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AVD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AVQ (se laver, s’habiller, entretenir sa personne)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ou partielle AVQ (se nourrir)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Mobilisation: aide pour transfert ou grabataire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Fonctions mentales: atteinte modérée à très sévère, atteinte jugement, troubles comportements mineurs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Communication: diminution vision, audition langage ou encore communique seulement besoins primaires ou ne communique plus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Incontinence sévère</a:t>
            </a:r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A90176A-4A2E-45A7-B593-D0D108B169B5}" type="slidenum">
              <a:rPr lang="fr-CA" altLang="fr-FR" smtClean="0"/>
              <a:pPr/>
              <a:t>36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958826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Patients DCD dans projet représentent 60% (Sherbrooke) à 80% (Québec) patients DCD dans chaque établissement durant la même année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Patients milieux témoins inclus seulement au décès afin de minimiser la contamination par notre présence de suivi…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Pas de différence significative entre populations expérimentale et témoin</a:t>
            </a:r>
          </a:p>
          <a:p>
            <a:pPr>
              <a:defRPr/>
            </a:pPr>
            <a:endParaRPr lang="fr-CA" sz="1100" dirty="0"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Se rappeler que tous les patients inclus étaient 13 ou 14 sur échelle ISO-SMAF: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AVD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AVQ (se laver, s’habiller, entretenir sa personne)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ou partielle AVQ (se nourrir)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Mobilisation: aide pour transfert ou grabataire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Fonctions mentales: atteinte modérée à très sévère, atteinte jugement, troubles comportements mineurs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Communication: diminution vision, audition langage ou encore communique seulement besoins primaires ou ne communique plus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Incontinence sévère</a:t>
            </a:r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A90176A-4A2E-45A7-B593-D0D108B169B5}" type="slidenum">
              <a:rPr lang="fr-CA" altLang="fr-FR" smtClean="0"/>
              <a:pPr/>
              <a:t>37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1429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Patients DCD dans projet représentent 60% (Sherbrooke) à 80% (Québec) patients DCD dans chaque établissement durant la même année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Patients milieux témoins inclus seulement au décès afin de minimiser la contamination par notre présence de suivi…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sz="1100" dirty="0">
                <a:latin typeface="Arial Narrow" panose="020B0606020202030204" pitchFamily="34" charset="0"/>
              </a:rPr>
              <a:t>Pas de différence significative entre populations expérimentale et témoin</a:t>
            </a:r>
          </a:p>
          <a:p>
            <a:pPr>
              <a:defRPr/>
            </a:pPr>
            <a:endParaRPr lang="fr-CA" sz="1100" dirty="0">
              <a:latin typeface="Arial Narrow" panose="020B0606020202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Se rappeler que tous les patients inclus étaient 13 ou 14 sur échelle ISO-SMAF: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AVD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AVQ (se laver, s’habiller, entretenir sa personne)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Aide totale ou partielle AVQ (se nourrir)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Mobilisation: aide pour transfert ou grabataire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Fonctions mentales: atteinte modérée à très sévère, atteinte jugement, troubles comportements mineurs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Communication: diminution vision, audition langage ou encore communique seulement besoins primaires ou ne communique plus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sz="1100" dirty="0">
                <a:latin typeface="Arial Narrow" panose="020B0606020202030204" pitchFamily="34" charset="0"/>
              </a:rPr>
              <a:t>Incontinence sévère</a:t>
            </a:r>
          </a:p>
        </p:txBody>
      </p:sp>
      <p:sp>
        <p:nvSpPr>
          <p:cNvPr id="6861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A90176A-4A2E-45A7-B593-D0D108B169B5}" type="slidenum">
              <a:rPr lang="fr-CA" altLang="fr-FR" smtClean="0"/>
              <a:pPr/>
              <a:t>38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874533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A" altLang="fr-FR">
                <a:latin typeface="Arial Narrow" panose="020B0606020202030204" pitchFamily="34" charset="0"/>
              </a:rPr>
              <a:t>Infirmière de l’étage ou infirmière agent de changement</a:t>
            </a:r>
          </a:p>
          <a:p>
            <a:endParaRPr lang="fr-CA" altLang="fr-FR">
              <a:latin typeface="Arial Narrow" panose="020B0606020202030204" pitchFamily="34" charset="0"/>
            </a:endParaRPr>
          </a:p>
        </p:txBody>
      </p:sp>
      <p:sp>
        <p:nvSpPr>
          <p:cNvPr id="993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49764DE-4A87-4F2F-BE40-1B08C3A80035}" type="slidenum">
              <a:rPr lang="fr-CA" altLang="fr-FR" smtClean="0"/>
              <a:pPr/>
              <a:t>39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0274024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1100" b="1" dirty="0">
                <a:latin typeface="Arial Narrow" panose="020B0606020202030204" pitchFamily="34" charset="0"/>
              </a:rPr>
              <a:t>Transcription du verbatim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1100" b="1" dirty="0">
                <a:latin typeface="Arial Narrow" panose="020B0606020202030204" pitchFamily="34" charset="0"/>
              </a:rPr>
              <a:t>Codage, catégorisation, description 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1100" b="1">
                <a:latin typeface="Arial Narrow" panose="020B0606020202030204" pitchFamily="34" charset="0"/>
              </a:rPr>
              <a:t>Dégagement du sens</a:t>
            </a:r>
            <a:endParaRPr lang="fr-CA" altLang="fr-FR" sz="1100" b="1" dirty="0">
              <a:latin typeface="Arial Narrow" panose="020B0606020202030204" pitchFamily="34" charset="0"/>
            </a:endParaRP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1100" b="1" dirty="0">
                <a:latin typeface="Arial Narrow" panose="020B0606020202030204" pitchFamily="34" charset="0"/>
              </a:rPr>
              <a:t>Comparaison par deux personnes ayant assisté aux rencontres*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1100" b="1" dirty="0">
                <a:latin typeface="Arial Narrow" panose="020B0606020202030204" pitchFamily="34" charset="0"/>
              </a:rPr>
              <a:t>Confrontation et discussion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1100" b="1" dirty="0">
                <a:latin typeface="Arial Narrow" panose="020B0606020202030204" pitchFamily="34" charset="0"/>
              </a:rPr>
              <a:t>Respect de l’idée émise</a:t>
            </a:r>
          </a:p>
          <a:p>
            <a:pPr marL="228600" indent="-2286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1100" b="1" dirty="0">
                <a:latin typeface="Arial Narrow" panose="020B0606020202030204" pitchFamily="34" charset="0"/>
              </a:rPr>
              <a:t>Ne jamais perdre de vue l’objectif de l’étude</a:t>
            </a:r>
          </a:p>
          <a:p>
            <a:pPr>
              <a:defRPr/>
            </a:pPr>
            <a:endParaRPr lang="fr-CA" dirty="0"/>
          </a:p>
        </p:txBody>
      </p:sp>
      <p:sp>
        <p:nvSpPr>
          <p:cNvPr id="1095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8E5FDD8-0A5E-4BF9-9E7E-27CF99B94F4D}" type="slidenum">
              <a:rPr lang="fr-CA" altLang="fr-FR" smtClean="0"/>
              <a:pPr/>
              <a:t>40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75258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E46DF50-E419-4628-A7DF-B88A4229387E}" type="slidenum">
              <a:rPr lang="fr-CA" altLang="fr-FR" sz="1200" smtClean="0">
                <a:solidFill>
                  <a:srgbClr val="000000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fr-CA" altLang="fr-FR" sz="1200" dirty="0">
              <a:solidFill>
                <a:srgbClr val="000000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A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68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116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6AA1C53-B6F9-405A-9DE1-1EDDF938A321}" type="slidenum">
              <a:rPr lang="fr-CA" altLang="fr-FR" smtClean="0"/>
              <a:pPr/>
              <a:t>41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756680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1366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D3F622B-1BAF-484F-8CD5-F13F43F8E79E}" type="slidenum">
              <a:rPr lang="fr-CA" altLang="fr-FR" smtClean="0"/>
              <a:pPr/>
              <a:t>42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038444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157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F978456-B4C7-44BB-80DD-6E58E1CAB16B}" type="slidenum">
              <a:rPr lang="fr-CA" altLang="fr-FR" smtClean="0"/>
              <a:pPr/>
              <a:t>43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797179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740BA-F1C6-4428-A2B2-03A4CEF1138B}" type="slidenum">
              <a:rPr lang="fr-CA" altLang="fr-FR" smtClean="0"/>
              <a:pPr>
                <a:defRPr/>
              </a:pPr>
              <a:t>44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7397605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239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4904947-AD01-421B-8582-8A1652DB5916}" type="slidenum">
              <a:rPr lang="fr-CA" altLang="fr-FR" smtClean="0"/>
              <a:pPr>
                <a:spcBef>
                  <a:spcPct val="0"/>
                </a:spcBef>
              </a:pPr>
              <a:t>47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16518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C65D18E5-ADA5-4ED4-99AE-2498AF9ABF75}" type="slidenum">
              <a:rPr lang="fr-CA" altLang="fr-FR" sz="1200" smtClean="0">
                <a:solidFill>
                  <a:srgbClr val="000000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CA" altLang="fr-FR" sz="1200">
              <a:solidFill>
                <a:srgbClr val="000000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A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32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031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BA3E7827-B68E-46A3-A359-B4FABF571731}" type="slidenum">
              <a:rPr lang="fr-CA" altLang="fr-FR" sz="1200" smtClean="0">
                <a:solidFill>
                  <a:srgbClr val="000000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CA" altLang="fr-FR" sz="1200">
              <a:solidFill>
                <a:srgbClr val="000000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CA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926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0"/>
              </a:spcBef>
              <a:buFont typeface="Courier New" panose="02070309020205020404" pitchFamily="49" charset="0"/>
              <a:buChar char="-"/>
              <a:defRPr/>
            </a:pPr>
            <a:r>
              <a:rPr lang="fr-CA" altLang="fr-FR" b="1" dirty="0">
                <a:solidFill>
                  <a:srgbClr val="000A14"/>
                </a:solidFill>
                <a:latin typeface="Arial Narrow" panose="020B0606020202030204" pitchFamily="34" charset="0"/>
              </a:rPr>
              <a:t>Enquête de satisfaction auprès des familles de résidents DCD durant 6 mois pré-projet</a:t>
            </a:r>
          </a:p>
          <a:p>
            <a:pPr marL="171450" indent="-171450">
              <a:spcBef>
                <a:spcPts val="0"/>
              </a:spcBef>
              <a:buFont typeface="Courier New" panose="02070309020205020404" pitchFamily="49" charset="0"/>
              <a:buChar char="-"/>
              <a:defRPr/>
            </a:pPr>
            <a:r>
              <a:rPr lang="fr-CA" altLang="fr-FR" b="1" dirty="0">
                <a:solidFill>
                  <a:srgbClr val="000A14"/>
                </a:solidFill>
                <a:latin typeface="Arial Narrow" panose="020B0606020202030204" pitchFamily="34" charset="0"/>
              </a:rPr>
              <a:t>Portrait des SP dans l’établissement expérimental (discussion groupes, permet de préparer projet)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fr-CA" altLang="fr-FR" dirty="0">
              <a:solidFill>
                <a:srgbClr val="000A14"/>
              </a:solidFill>
              <a:latin typeface="Arial Narrow" panose="020B0606020202030204" pitchFamily="34" charset="0"/>
            </a:endParaRPr>
          </a:p>
          <a:p>
            <a:pPr marL="85725" indent="-8572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CA" altLang="fr-FR" dirty="0">
                <a:solidFill>
                  <a:srgbClr val="000A14"/>
                </a:solidFill>
                <a:latin typeface="Arial Narrow" panose="020B0606020202030204" pitchFamily="34" charset="0"/>
              </a:rPr>
              <a:t>70% des décès des personnes avec démence surviennent en établissement SLD</a:t>
            </a:r>
          </a:p>
          <a:p>
            <a:pPr marL="85725" indent="-8572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CA" altLang="fr-FR" dirty="0">
                <a:solidFill>
                  <a:srgbClr val="000A14"/>
                </a:solidFill>
                <a:latin typeface="Arial Narrow" panose="020B0606020202030204" pitchFamily="34" charset="0"/>
              </a:rPr>
              <a:t>Durée très variable – Détérioration sur 6 – 9 ans</a:t>
            </a:r>
          </a:p>
          <a:p>
            <a:pPr marL="85725" indent="-8572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CA" altLang="fr-FR" dirty="0">
                <a:solidFill>
                  <a:srgbClr val="000A14"/>
                </a:solidFill>
                <a:latin typeface="Arial Narrow" panose="020B0606020202030204" pitchFamily="34" charset="0"/>
              </a:rPr>
              <a:t>Souvent non perçue comme une maladie terminale par les intervenants et les familles</a:t>
            </a:r>
          </a:p>
          <a:p>
            <a:pPr marL="85725" indent="-8572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CA" altLang="fr-FR" dirty="0">
                <a:solidFill>
                  <a:srgbClr val="000A14"/>
                </a:solidFill>
                <a:latin typeface="Arial Narrow" panose="020B0606020202030204" pitchFamily="34" charset="0"/>
              </a:rPr>
              <a:t>Pronostic de vie souvent surestimé</a:t>
            </a:r>
          </a:p>
          <a:p>
            <a:pPr marL="85725" indent="-8572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CA" altLang="fr-FR" dirty="0">
                <a:solidFill>
                  <a:srgbClr val="000A14"/>
                </a:solidFill>
                <a:latin typeface="Arial Narrow" panose="020B0606020202030204" pitchFamily="34" charset="0"/>
              </a:rPr>
              <a:t>Incapacité du résidant de s’exprimer verbalement dans un discours articulé</a:t>
            </a:r>
          </a:p>
          <a:p>
            <a:pPr marL="85725" indent="-8572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fr-CA" altLang="fr-FR" dirty="0">
                <a:solidFill>
                  <a:srgbClr val="000A14"/>
                </a:solidFill>
                <a:latin typeface="Arial Narrow" panose="020B0606020202030204" pitchFamily="34" charset="0"/>
              </a:rPr>
              <a:t>Nécessité d’un consentement substitut </a:t>
            </a:r>
          </a:p>
          <a:p>
            <a:pPr>
              <a:defRPr/>
            </a:pPr>
            <a:endParaRPr lang="fr-CA" dirty="0"/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0B276A9-8ED9-404F-B2AB-F9E9DE8C66D0}" type="slidenum">
              <a:rPr lang="fr-CA" altLang="fr-FR" smtClean="0"/>
              <a:pPr/>
              <a:t>16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560267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Manque d’information des soignants sur l’évolution de la maladie et les complications associées (connaissances et fausse croyances)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Difficulté à reconnaître la fin de vie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Difficultés à reconnaître les symptômes (douleur, difficultés respiratoires, sécheresse bouche, candidose, stomatite, agitation et symptômes comportementaux) en raison de l’incapacité à communiquer des résidents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Difficultés d’alimentation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Transferts hospitaliers: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Objectifs de soins non établis et ou révisés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Survie non modifiée lors de pneumonie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Détresse significative du résident et de sa famille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Provoque déclin fonctionnel surajouté et persistant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fr-CA" dirty="0">
                <a:latin typeface="Arial Narrow" panose="020B0606020202030204" pitchFamily="34" charset="0"/>
              </a:rPr>
              <a:t>Risque accru de delirium</a:t>
            </a:r>
          </a:p>
          <a:p>
            <a:pPr>
              <a:defRPr/>
            </a:pPr>
            <a:endParaRPr lang="fr-CA" dirty="0"/>
          </a:p>
        </p:txBody>
      </p:sp>
      <p:sp>
        <p:nvSpPr>
          <p:cNvPr id="266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DA56C0F-77C7-4C2B-8BED-5380CC682F8A}" type="slidenum">
              <a:rPr lang="fr-CA" altLang="fr-FR" smtClean="0"/>
              <a:pPr/>
              <a:t>17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543709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CA" altLang="fr-FR" b="1" i="1" dirty="0">
                <a:latin typeface="Arial Narrow" panose="020B0606020202030204" pitchFamily="34" charset="0"/>
              </a:rPr>
              <a:t>Antibiothérapie en fin de vie: </a:t>
            </a:r>
          </a:p>
          <a:p>
            <a:pPr marL="85725" indent="-85725">
              <a:buFontTx/>
              <a:buChar char="•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Pneumonie est principale cause de décès en démence terminale</a:t>
            </a:r>
          </a:p>
          <a:p>
            <a:pPr marL="85725" indent="-85725">
              <a:buFontTx/>
              <a:buChar char="•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Antibiotiques encore largement utilisés</a:t>
            </a:r>
          </a:p>
          <a:p>
            <a:pPr marL="85725" indent="-85725">
              <a:buFontTx/>
              <a:buChar char="•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Antibiotiques non nécessaires maintien confort adéquat</a:t>
            </a:r>
          </a:p>
          <a:p>
            <a:pPr marL="85725" indent="-85725">
              <a:buFontTx/>
              <a:buChar char="•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Amélioration survie au détriment de l’accroissement de l’inconfort</a:t>
            </a:r>
          </a:p>
          <a:p>
            <a:pPr>
              <a:defRPr/>
            </a:pPr>
            <a:endParaRPr lang="fr-CA" dirty="0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BDCB6AB-107B-458F-8ED4-5E0EEC005FEA}" type="slidenum">
              <a:rPr lang="fr-CA" altLang="fr-FR" smtClean="0"/>
              <a:pPr/>
              <a:t>18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436106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740BA-F1C6-4428-A2B2-03A4CEF1138B}" type="slidenum">
              <a:rPr lang="fr-CA" altLang="fr-FR" smtClean="0"/>
              <a:pPr>
                <a:defRPr/>
              </a:pPr>
              <a:t>19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39889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abarit_drapeau_accuei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3213" y="901700"/>
            <a:ext cx="5792787" cy="927100"/>
          </a:xfrm>
        </p:spPr>
        <p:txBody>
          <a:bodyPr lIns="0" tIns="0" rIns="0" bIns="0"/>
          <a:lstStyle>
            <a:lvl1pPr algn="r"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48400" y="2438400"/>
            <a:ext cx="2362200" cy="2514600"/>
          </a:xfrm>
        </p:spPr>
        <p:txBody>
          <a:bodyPr/>
          <a:lstStyle>
            <a:lvl1pPr marL="0" indent="0">
              <a:lnSpc>
                <a:spcPts val="2600"/>
              </a:lnSpc>
              <a:spcBef>
                <a:spcPct val="0"/>
              </a:spcBef>
              <a:buFont typeface="Wingdings" pitchFamily="-111" charset="2"/>
              <a:buNone/>
              <a:tabLst>
                <a:tab pos="388938" algn="l"/>
              </a:tabLst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5564188" y="381000"/>
            <a:ext cx="1600200" cy="32766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4649788" cy="32766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A5A71-DC95-46E5-A5A5-F42CEB2C940D}" type="slidenum">
              <a:rPr lang="fr-FR"/>
              <a:pPr>
                <a:defRPr/>
              </a:pPr>
              <a:t>‹N°›</a:t>
            </a:fld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A4FC8-982D-4072-845E-E52A42CDB0EC}" type="slidenum">
              <a:rPr lang="fr-FR" altLang="fr-FR"/>
              <a:pPr/>
              <a:t>‹N°›</a:t>
            </a:fld>
            <a:endParaRPr lang="fr-FR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12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6A151-432A-4C83-90BE-B72579EEAEF2}" type="slidenum">
              <a:rPr lang="fr-FR"/>
              <a:pPr>
                <a:defRPr/>
              </a:pPr>
              <a:t>‹N°›</a:t>
            </a:fld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620B3-27B2-4A1F-A14C-DE0B9E80FC4F}" type="slidenum">
              <a:rPr lang="fr-FR"/>
              <a:pPr>
                <a:defRPr/>
              </a:pPr>
              <a:t>‹N°›</a:t>
            </a:fld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0" y="1447800"/>
            <a:ext cx="31242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038600" y="1447800"/>
            <a:ext cx="3125788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916F8-0CE0-486F-8242-CAD97CF5192C}" type="slidenum">
              <a:rPr lang="fr-FR"/>
              <a:pPr>
                <a:defRPr/>
              </a:pPr>
              <a:t>‹N°›</a:t>
            </a:fld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ECBE7-A1FD-43AB-8C8E-31CDD478705A}" type="slidenum">
              <a:rPr lang="fr-FR"/>
              <a:pPr>
                <a:defRPr/>
              </a:pPr>
              <a:t>‹N°›</a:t>
            </a:fld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01B2-CEA0-487A-95A9-368B24D004A8}" type="slidenum">
              <a:rPr lang="fr-FR"/>
              <a:pPr>
                <a:defRPr/>
              </a:pPr>
              <a:t>‹N°›</a:t>
            </a:fld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3CDFA-33B9-4679-B90C-F3FCC04FE64C}" type="slidenum">
              <a:rPr lang="fr-FR"/>
              <a:pPr>
                <a:defRPr/>
              </a:pPr>
              <a:t>‹N°›</a:t>
            </a:fld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D6851-27DC-46AD-9041-91590ED6E9FF}" type="slidenum">
              <a:rPr lang="fr-FR"/>
              <a:pPr>
                <a:defRPr/>
              </a:pPr>
              <a:t>‹N°›</a:t>
            </a:fld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B00A6-21DF-487B-AA3D-B0CB5FDAD3F6}" type="slidenum">
              <a:rPr lang="fr-FR"/>
              <a:pPr>
                <a:defRPr/>
              </a:pPr>
              <a:t>‹N°›</a:t>
            </a:fld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gabarit_drapeau_contenu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81000"/>
            <a:ext cx="64023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47800"/>
            <a:ext cx="64023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4770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4F515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D20409-DAC5-4E6C-AC66-86BE8665DB3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 Narrow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 Narrow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 Narrow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 Narrow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 Narrow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 Narrow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 Narrow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Arial Narrow" pitchFamily="-111" charset="0"/>
        </a:defRPr>
      </a:lvl9pPr>
    </p:titleStyle>
    <p:bodyStyle>
      <a:lvl1pPr marL="161925" indent="-1619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4F5151"/>
          </a:solidFill>
          <a:latin typeface="+mn-lt"/>
          <a:ea typeface="ＭＳ Ｐゴシック" charset="-128"/>
          <a:cs typeface="ＭＳ Ｐゴシック" charset="-128"/>
        </a:defRPr>
      </a:lvl1pPr>
      <a:lvl2pPr marL="508000" indent="-1555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4F5151"/>
          </a:solidFill>
          <a:latin typeface="+mn-lt"/>
          <a:ea typeface="ＭＳ Ｐゴシック" pitchFamily="-111" charset="-128"/>
          <a:cs typeface="ＭＳ Ｐゴシック"/>
        </a:defRPr>
      </a:lvl2pPr>
      <a:lvl3pPr marL="838200" indent="-1397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4F5151"/>
          </a:solidFill>
          <a:latin typeface="+mn-lt"/>
          <a:ea typeface="ＭＳ Ｐゴシック" pitchFamily="-111" charset="-128"/>
          <a:cs typeface="ＭＳ Ｐゴシック"/>
        </a:defRPr>
      </a:lvl3pPr>
      <a:lvl4pPr marL="1181100" indent="-1524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4F5151"/>
          </a:solidFill>
          <a:latin typeface="+mn-lt"/>
          <a:ea typeface="ＭＳ Ｐゴシック" pitchFamily="-111" charset="-128"/>
          <a:cs typeface="ＭＳ Ｐゴシック"/>
        </a:defRPr>
      </a:lvl4pPr>
      <a:lvl5pPr marL="1511300" indent="-1397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4F5151"/>
          </a:solidFill>
          <a:latin typeface="+mn-lt"/>
          <a:ea typeface="ＭＳ Ｐゴシック" pitchFamily="-111" charset="-128"/>
          <a:cs typeface="ＭＳ Ｐゴシック"/>
        </a:defRPr>
      </a:lvl5pPr>
      <a:lvl6pPr marL="1968500" indent="-139700" algn="l" rtl="0" fontAlgn="base">
        <a:spcBef>
          <a:spcPct val="20000"/>
        </a:spcBef>
        <a:spcAft>
          <a:spcPct val="0"/>
        </a:spcAft>
        <a:buFont typeface="Wingdings" pitchFamily="-111" charset="2"/>
        <a:buChar char="§"/>
        <a:defRPr sz="2400">
          <a:solidFill>
            <a:srgbClr val="4F5151"/>
          </a:solidFill>
          <a:latin typeface="+mn-lt"/>
          <a:ea typeface="ＭＳ Ｐゴシック" pitchFamily="-111" charset="-128"/>
        </a:defRPr>
      </a:lvl6pPr>
      <a:lvl7pPr marL="2425700" indent="-139700" algn="l" rtl="0" fontAlgn="base">
        <a:spcBef>
          <a:spcPct val="20000"/>
        </a:spcBef>
        <a:spcAft>
          <a:spcPct val="0"/>
        </a:spcAft>
        <a:buFont typeface="Wingdings" pitchFamily="-111" charset="2"/>
        <a:buChar char="§"/>
        <a:defRPr sz="2400">
          <a:solidFill>
            <a:srgbClr val="4F5151"/>
          </a:solidFill>
          <a:latin typeface="+mn-lt"/>
          <a:ea typeface="ＭＳ Ｐゴシック" pitchFamily="-111" charset="-128"/>
        </a:defRPr>
      </a:lvl7pPr>
      <a:lvl8pPr marL="2882900" indent="-139700" algn="l" rtl="0" fontAlgn="base">
        <a:spcBef>
          <a:spcPct val="20000"/>
        </a:spcBef>
        <a:spcAft>
          <a:spcPct val="0"/>
        </a:spcAft>
        <a:buFont typeface="Wingdings" pitchFamily="-111" charset="2"/>
        <a:buChar char="§"/>
        <a:defRPr sz="2400">
          <a:solidFill>
            <a:srgbClr val="4F5151"/>
          </a:solidFill>
          <a:latin typeface="+mn-lt"/>
          <a:ea typeface="ＭＳ Ｐゴシック" pitchFamily="-111" charset="-128"/>
        </a:defRPr>
      </a:lvl8pPr>
      <a:lvl9pPr marL="3340100" indent="-139700" algn="l" rtl="0" fontAlgn="base">
        <a:spcBef>
          <a:spcPct val="20000"/>
        </a:spcBef>
        <a:spcAft>
          <a:spcPct val="0"/>
        </a:spcAft>
        <a:buFont typeface="Wingdings" pitchFamily="-111" charset="2"/>
        <a:buChar char="§"/>
        <a:defRPr sz="2400">
          <a:solidFill>
            <a:srgbClr val="4F5151"/>
          </a:solidFill>
          <a:latin typeface="+mn-lt"/>
          <a:ea typeface="ＭＳ Ｐゴシック" pitchFamily="-111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homas.hadjistavropoulos@uregina.ca" TargetMode="External"/><Relationship Id="rId2" Type="http://schemas.openxmlformats.org/officeDocument/2006/relationships/hyperlink" Target="mailto:michele.aubin@mfa.ulaval.ca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549275"/>
            <a:ext cx="7488238" cy="1612900"/>
          </a:xfrm>
        </p:spPr>
        <p:txBody>
          <a:bodyPr/>
          <a:lstStyle/>
          <a:p>
            <a:pPr algn="ctr" eaLnBrk="1" hangingPunct="1"/>
            <a:r>
              <a:rPr lang="fr-CA" dirty="0"/>
              <a:t>Évidences de la recherche pour soutenir les meilleures pratiques cliniques de soins palliatifs en CHSLD</a:t>
            </a:r>
            <a:endParaRPr lang="fr-CA" sz="2800" dirty="0">
              <a:ea typeface="ＭＳ Ｐゴシック"/>
              <a:cs typeface="ＭＳ Ｐゴシック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62600" y="2492375"/>
            <a:ext cx="3113088" cy="209288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fr-CA" sz="2800" b="1" dirty="0">
                <a:solidFill>
                  <a:schemeClr val="tx1"/>
                </a:solidFill>
                <a:ea typeface="ＭＳ Ｐゴシック"/>
                <a:cs typeface="ＭＳ Ｐゴシック"/>
              </a:rPr>
              <a:t>RQSPAL</a:t>
            </a:r>
          </a:p>
          <a:p>
            <a:pPr eaLnBrk="1" hangingPunct="1">
              <a:buFont typeface="Wingdings" pitchFamily="2" charset="2"/>
              <a:buNone/>
            </a:pPr>
            <a:endParaRPr lang="fr-CA" sz="2800" b="1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fr-CA" sz="2800" b="1" dirty="0">
                <a:solidFill>
                  <a:schemeClr val="tx1"/>
                </a:solidFill>
                <a:ea typeface="ＭＳ Ｐゴシック"/>
                <a:cs typeface="ＭＳ Ｐゴシック"/>
              </a:rPr>
              <a:t>Octobre 2019</a:t>
            </a:r>
          </a:p>
          <a:p>
            <a:pPr eaLnBrk="1" hangingPunct="1">
              <a:buFont typeface="Wingdings" pitchFamily="2" charset="2"/>
              <a:buNone/>
            </a:pPr>
            <a:r>
              <a:rPr lang="fr-CA" sz="2800" b="1" dirty="0">
                <a:solidFill>
                  <a:schemeClr val="tx1"/>
                </a:solidFill>
                <a:ea typeface="ＭＳ Ｐゴシック"/>
                <a:cs typeface="ＭＳ Ｐゴシック"/>
              </a:rPr>
              <a:t>Pierre J. Durand</a:t>
            </a:r>
          </a:p>
          <a:p>
            <a:pPr eaLnBrk="1" hangingPunct="1">
              <a:buFont typeface="Wingdings" pitchFamily="2" charset="2"/>
              <a:buNone/>
            </a:pPr>
            <a:r>
              <a:rPr lang="fr-CA" sz="2800" b="1" dirty="0">
                <a:solidFill>
                  <a:schemeClr val="tx1"/>
                </a:solidFill>
                <a:ea typeface="ＭＳ Ｐゴシック"/>
                <a:cs typeface="ＭＳ Ｐゴシック"/>
              </a:rPr>
              <a:t>Université Laval</a:t>
            </a:r>
          </a:p>
          <a:p>
            <a:pPr eaLnBrk="1" hangingPunct="1">
              <a:buFont typeface="Wingdings" pitchFamily="2" charset="2"/>
              <a:buNone/>
            </a:pPr>
            <a:r>
              <a:rPr lang="fr-CA" sz="2800" b="1" dirty="0">
                <a:solidFill>
                  <a:schemeClr val="tx1"/>
                </a:solidFill>
                <a:ea typeface="ＭＳ Ｐゴシック"/>
                <a:cs typeface="ＭＳ Ｐゴシック"/>
              </a:rPr>
              <a:t>CEVQ, CIUSSSCN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88640"/>
            <a:ext cx="7632700" cy="568155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000099"/>
              </a:buClr>
              <a:buFont typeface="Wingdings" panose="05000000000000000000" pitchFamily="2" charset="2"/>
              <a:buNone/>
              <a:tabLst>
                <a:tab pos="355600" algn="l"/>
                <a:tab pos="2695575" algn="l"/>
                <a:tab pos="4754563" algn="l"/>
              </a:tabLst>
            </a:pPr>
            <a:r>
              <a:rPr lang="fr-CA" altLang="fr-FR" sz="3200" b="1" dirty="0">
                <a:solidFill>
                  <a:srgbClr val="FF0000"/>
                </a:solidFill>
              </a:rPr>
              <a:t>24 échelles identifiées </a:t>
            </a:r>
            <a:r>
              <a:rPr lang="fr-CA" altLang="fr-FR" sz="3200" b="1" dirty="0">
                <a:solidFill>
                  <a:srgbClr val="006600"/>
                </a:solidFill>
              </a:rPr>
              <a:t>(19 Anglais / </a:t>
            </a:r>
            <a:r>
              <a:rPr lang="fr-CA" altLang="fr-FR" sz="3200" b="1" dirty="0">
                <a:solidFill>
                  <a:srgbClr val="C00000"/>
                </a:solidFill>
              </a:rPr>
              <a:t>5 Français</a:t>
            </a:r>
            <a:r>
              <a:rPr lang="fr-CA" altLang="fr-FR" sz="3200" b="1" dirty="0">
                <a:solidFill>
                  <a:srgbClr val="006600"/>
                </a:solidFill>
              </a:rPr>
              <a:t>)</a:t>
            </a:r>
          </a:p>
          <a:p>
            <a:pPr>
              <a:buClr>
                <a:srgbClr val="000099"/>
              </a:buClr>
              <a:buFont typeface="Wingdings" panose="05000000000000000000" pitchFamily="2" charset="2"/>
              <a:buNone/>
              <a:tabLst>
                <a:tab pos="355600" algn="l"/>
                <a:tab pos="2695575" algn="l"/>
                <a:tab pos="4754563" algn="l"/>
              </a:tabLst>
            </a:pPr>
            <a:endParaRPr lang="fr-CA" altLang="fr-FR" sz="1400" b="1" dirty="0">
              <a:solidFill>
                <a:srgbClr val="006600"/>
              </a:solidFill>
            </a:endParaRPr>
          </a:p>
          <a:p>
            <a:pPr>
              <a:buClr>
                <a:srgbClr val="000099"/>
              </a:buClr>
              <a:buFont typeface="Wingdings" panose="05000000000000000000" pitchFamily="2" charset="2"/>
              <a:buNone/>
              <a:tabLst>
                <a:tab pos="355600" algn="l"/>
                <a:tab pos="2695575" algn="l"/>
                <a:tab pos="4754563" algn="l"/>
              </a:tabLst>
            </a:pPr>
            <a:r>
              <a:rPr lang="fr-FR" altLang="fr-FR" sz="2800" dirty="0">
                <a:solidFill>
                  <a:srgbClr val="000099"/>
                </a:solidFill>
              </a:rPr>
              <a:t>		</a:t>
            </a:r>
            <a:r>
              <a:rPr lang="fr-FR" altLang="fr-FR" dirty="0">
                <a:solidFill>
                  <a:srgbClr val="006600"/>
                </a:solidFill>
              </a:rPr>
              <a:t>PACSLAC 	</a:t>
            </a:r>
            <a:r>
              <a:rPr lang="fr-CA" altLang="fr-FR" dirty="0">
                <a:solidFill>
                  <a:srgbClr val="006600"/>
                </a:solidFill>
              </a:rPr>
              <a:t>PTB</a:t>
            </a:r>
            <a:r>
              <a:rPr lang="fr-FR" altLang="fr-FR" dirty="0">
                <a:solidFill>
                  <a:srgbClr val="006600"/>
                </a:solidFill>
              </a:rPr>
              <a:t> 	</a:t>
            </a:r>
            <a:r>
              <a:rPr lang="fr-FR" altLang="fr-FR" dirty="0">
                <a:solidFill>
                  <a:srgbClr val="C00000"/>
                </a:solidFill>
              </a:rPr>
              <a:t>DOLOPLUS-2</a:t>
            </a:r>
            <a:endParaRPr lang="fr-CA" altLang="fr-FR" dirty="0">
              <a:solidFill>
                <a:srgbClr val="C00000"/>
              </a:solidFill>
            </a:endParaRPr>
          </a:p>
          <a:p>
            <a:pPr>
              <a:spcBef>
                <a:spcPct val="30000"/>
              </a:spcBef>
              <a:buFont typeface="Wingdings" panose="05000000000000000000" pitchFamily="2" charset="2"/>
              <a:buNone/>
              <a:tabLst>
                <a:tab pos="355600" algn="l"/>
                <a:tab pos="2695575" algn="l"/>
                <a:tab pos="4754563" algn="l"/>
              </a:tabLst>
            </a:pPr>
            <a:r>
              <a:rPr lang="fr-CA" altLang="fr-FR" dirty="0">
                <a:solidFill>
                  <a:srgbClr val="006600"/>
                </a:solidFill>
              </a:rPr>
              <a:t>		</a:t>
            </a:r>
            <a:r>
              <a:rPr lang="fr-FR" altLang="fr-FR" dirty="0">
                <a:solidFill>
                  <a:srgbClr val="006600"/>
                </a:solidFill>
              </a:rPr>
              <a:t>PAINAD</a:t>
            </a:r>
            <a:r>
              <a:rPr lang="fr-CA" altLang="fr-FR" dirty="0">
                <a:solidFill>
                  <a:srgbClr val="006600"/>
                </a:solidFill>
              </a:rPr>
              <a:t> 	PBM </a:t>
            </a:r>
            <a:r>
              <a:rPr lang="fr-FR" altLang="fr-FR" dirty="0">
                <a:solidFill>
                  <a:srgbClr val="006600"/>
                </a:solidFill>
              </a:rPr>
              <a:t>	</a:t>
            </a:r>
            <a:r>
              <a:rPr lang="fr-FR" altLang="fr-FR" dirty="0">
                <a:solidFill>
                  <a:srgbClr val="C00000"/>
                </a:solidFill>
              </a:rPr>
              <a:t>ECS</a:t>
            </a:r>
            <a:endParaRPr lang="fr-CA" altLang="fr-FR" dirty="0">
              <a:solidFill>
                <a:srgbClr val="C00000"/>
              </a:solidFill>
            </a:endParaRPr>
          </a:p>
          <a:p>
            <a:pPr>
              <a:spcBef>
                <a:spcPct val="30000"/>
              </a:spcBef>
              <a:buFont typeface="Wingdings" panose="05000000000000000000" pitchFamily="2" charset="2"/>
              <a:buNone/>
              <a:tabLst>
                <a:tab pos="355600" algn="l"/>
                <a:tab pos="2695575" algn="l"/>
                <a:tab pos="4754563" algn="l"/>
              </a:tabLst>
            </a:pPr>
            <a:r>
              <a:rPr lang="fr-CA" altLang="fr-FR" dirty="0">
                <a:solidFill>
                  <a:srgbClr val="006600"/>
                </a:solidFill>
              </a:rPr>
              <a:t>		</a:t>
            </a:r>
            <a:r>
              <a:rPr lang="fr-FR" altLang="fr-FR" dirty="0">
                <a:solidFill>
                  <a:srgbClr val="006600"/>
                </a:solidFill>
              </a:rPr>
              <a:t>PADE</a:t>
            </a:r>
            <a:r>
              <a:rPr lang="fr-CA" altLang="fr-FR" dirty="0">
                <a:solidFill>
                  <a:srgbClr val="006600"/>
                </a:solidFill>
              </a:rPr>
              <a:t> </a:t>
            </a:r>
            <a:r>
              <a:rPr lang="fr-FR" altLang="fr-FR" dirty="0">
                <a:solidFill>
                  <a:srgbClr val="006600"/>
                </a:solidFill>
              </a:rPr>
              <a:t>	PATCOA	</a:t>
            </a:r>
            <a:r>
              <a:rPr lang="fr-FR" altLang="fr-FR" dirty="0">
                <a:solidFill>
                  <a:srgbClr val="C00000"/>
                </a:solidFill>
              </a:rPr>
              <a:t>ECPA</a:t>
            </a:r>
          </a:p>
          <a:p>
            <a:pPr>
              <a:spcBef>
                <a:spcPct val="30000"/>
              </a:spcBef>
              <a:buFont typeface="Wingdings" panose="05000000000000000000" pitchFamily="2" charset="2"/>
              <a:buNone/>
              <a:tabLst>
                <a:tab pos="355600" algn="l"/>
                <a:tab pos="2695575" algn="l"/>
                <a:tab pos="4754563" algn="l"/>
              </a:tabLst>
            </a:pPr>
            <a:r>
              <a:rPr lang="fr-FR" altLang="fr-FR" dirty="0">
                <a:solidFill>
                  <a:srgbClr val="006600"/>
                </a:solidFill>
              </a:rPr>
              <a:t>		Abbey Scale 	</a:t>
            </a:r>
            <a:r>
              <a:rPr lang="fr-FR" altLang="fr-FR" dirty="0" err="1">
                <a:solidFill>
                  <a:srgbClr val="006600"/>
                </a:solidFill>
              </a:rPr>
              <a:t>Parke</a:t>
            </a:r>
            <a:r>
              <a:rPr lang="fr-FR" altLang="fr-FR" dirty="0">
                <a:solidFill>
                  <a:srgbClr val="006600"/>
                </a:solidFill>
              </a:rPr>
              <a:t> 	</a:t>
            </a:r>
            <a:r>
              <a:rPr lang="fr-FR" altLang="fr-FR" dirty="0">
                <a:solidFill>
                  <a:srgbClr val="C00000"/>
                </a:solidFill>
              </a:rPr>
              <a:t>Lamotte &amp; </a:t>
            </a:r>
            <a:r>
              <a:rPr lang="fr-FR" altLang="fr-FR" dirty="0" err="1">
                <a:solidFill>
                  <a:srgbClr val="C00000"/>
                </a:solidFill>
              </a:rPr>
              <a:t>Vetel</a:t>
            </a:r>
            <a:endParaRPr lang="fr-FR" altLang="fr-FR" dirty="0">
              <a:solidFill>
                <a:srgbClr val="C00000"/>
              </a:solidFill>
            </a:endParaRPr>
          </a:p>
          <a:p>
            <a:pPr>
              <a:spcBef>
                <a:spcPct val="30000"/>
              </a:spcBef>
              <a:buFont typeface="Wingdings" panose="05000000000000000000" pitchFamily="2" charset="2"/>
              <a:buNone/>
              <a:tabLst>
                <a:tab pos="355600" algn="l"/>
                <a:tab pos="2695575" algn="l"/>
                <a:tab pos="4754563" algn="l"/>
              </a:tabLst>
            </a:pPr>
            <a:r>
              <a:rPr lang="fr-FR" altLang="fr-FR" dirty="0">
                <a:solidFill>
                  <a:srgbClr val="006600"/>
                </a:solidFill>
              </a:rPr>
              <a:t>		FACS 	NOPPAIN 	</a:t>
            </a:r>
            <a:r>
              <a:rPr lang="fr-FR" altLang="fr-FR" dirty="0">
                <a:solidFill>
                  <a:srgbClr val="C00000"/>
                </a:solidFill>
              </a:rPr>
              <a:t>Laurent-</a:t>
            </a:r>
            <a:r>
              <a:rPr lang="fr-FR" altLang="fr-FR" dirty="0" err="1">
                <a:solidFill>
                  <a:srgbClr val="C00000"/>
                </a:solidFill>
              </a:rPr>
              <a:t>Kenesi</a:t>
            </a:r>
            <a:endParaRPr lang="fr-FR" altLang="fr-FR" dirty="0">
              <a:solidFill>
                <a:srgbClr val="C00000"/>
              </a:solidFill>
            </a:endParaRPr>
          </a:p>
          <a:p>
            <a:pPr>
              <a:spcBef>
                <a:spcPct val="30000"/>
              </a:spcBef>
              <a:buFont typeface="Wingdings" panose="05000000000000000000" pitchFamily="2" charset="2"/>
              <a:buNone/>
              <a:tabLst>
                <a:tab pos="355600" algn="l"/>
                <a:tab pos="2695575" algn="l"/>
                <a:tab pos="4754563" algn="l"/>
              </a:tabLst>
            </a:pPr>
            <a:r>
              <a:rPr lang="fr-FR" altLang="fr-FR" dirty="0">
                <a:solidFill>
                  <a:srgbClr val="006600"/>
                </a:solidFill>
              </a:rPr>
              <a:t>		Davies	PACI	</a:t>
            </a:r>
          </a:p>
          <a:p>
            <a:pPr>
              <a:spcBef>
                <a:spcPct val="30000"/>
              </a:spcBef>
              <a:buFont typeface="Wingdings" panose="05000000000000000000" pitchFamily="2" charset="2"/>
              <a:buNone/>
              <a:tabLst>
                <a:tab pos="355600" algn="l"/>
                <a:tab pos="2695575" algn="l"/>
                <a:tab pos="4754563" algn="l"/>
              </a:tabLst>
            </a:pPr>
            <a:r>
              <a:rPr lang="fr-FR" altLang="fr-FR" dirty="0">
                <a:solidFill>
                  <a:srgbClr val="006600"/>
                </a:solidFill>
              </a:rPr>
              <a:t>		</a:t>
            </a:r>
            <a:r>
              <a:rPr lang="fr-CA" altLang="fr-FR" dirty="0" err="1">
                <a:solidFill>
                  <a:srgbClr val="006600"/>
                </a:solidFill>
              </a:rPr>
              <a:t>Simons</a:t>
            </a:r>
            <a:r>
              <a:rPr lang="fr-CA" altLang="fr-FR" dirty="0">
                <a:solidFill>
                  <a:srgbClr val="006600"/>
                </a:solidFill>
              </a:rPr>
              <a:t> et Malabar</a:t>
            </a:r>
            <a:r>
              <a:rPr lang="fr-FR" altLang="fr-FR" dirty="0">
                <a:solidFill>
                  <a:srgbClr val="006600"/>
                </a:solidFill>
              </a:rPr>
              <a:t> 	ADDP 	</a:t>
            </a:r>
          </a:p>
          <a:p>
            <a:pPr>
              <a:spcBef>
                <a:spcPct val="30000"/>
              </a:spcBef>
              <a:buFont typeface="Wingdings" panose="05000000000000000000" pitchFamily="2" charset="2"/>
              <a:buNone/>
              <a:tabLst>
                <a:tab pos="355600" algn="l"/>
                <a:tab pos="2695575" algn="l"/>
                <a:tab pos="4754563" algn="l"/>
              </a:tabLst>
            </a:pPr>
            <a:r>
              <a:rPr lang="fr-FR" altLang="fr-FR" dirty="0">
                <a:solidFill>
                  <a:srgbClr val="006600"/>
                </a:solidFill>
              </a:rPr>
              <a:t>		</a:t>
            </a:r>
            <a:r>
              <a:rPr lang="fr-FR" altLang="fr-FR" dirty="0" err="1">
                <a:solidFill>
                  <a:srgbClr val="006600"/>
                </a:solidFill>
              </a:rPr>
              <a:t>Amy's</a:t>
            </a:r>
            <a:r>
              <a:rPr lang="fr-FR" altLang="fr-FR" dirty="0">
                <a:solidFill>
                  <a:srgbClr val="006600"/>
                </a:solidFill>
              </a:rPr>
              <a:t> guide 	DS-DAT	</a:t>
            </a:r>
          </a:p>
          <a:p>
            <a:pPr>
              <a:spcBef>
                <a:spcPct val="30000"/>
              </a:spcBef>
              <a:buFont typeface="Wingdings" panose="05000000000000000000" pitchFamily="2" charset="2"/>
              <a:buNone/>
              <a:tabLst>
                <a:tab pos="355600" algn="l"/>
                <a:tab pos="2695575" algn="l"/>
                <a:tab pos="4754563" algn="l"/>
              </a:tabLst>
            </a:pPr>
            <a:r>
              <a:rPr lang="fr-FR" altLang="fr-FR" b="1" dirty="0">
                <a:solidFill>
                  <a:srgbClr val="006600"/>
                </a:solidFill>
              </a:rPr>
              <a:t>	 	</a:t>
            </a:r>
            <a:r>
              <a:rPr lang="fr-FR" altLang="fr-FR" dirty="0">
                <a:solidFill>
                  <a:srgbClr val="006600"/>
                </a:solidFill>
              </a:rPr>
              <a:t>CNPI 	DS-</a:t>
            </a:r>
            <a:r>
              <a:rPr lang="fr-FR" altLang="fr-FR" dirty="0" err="1">
                <a:solidFill>
                  <a:srgbClr val="006600"/>
                </a:solidFill>
              </a:rPr>
              <a:t>DATmod</a:t>
            </a:r>
            <a:r>
              <a:rPr lang="fr-FR" altLang="fr-FR" dirty="0">
                <a:solidFill>
                  <a:srgbClr val="006600"/>
                </a:solidFill>
              </a:rPr>
              <a:t> </a:t>
            </a:r>
          </a:p>
          <a:p>
            <a:pPr>
              <a:spcBef>
                <a:spcPct val="30000"/>
              </a:spcBef>
              <a:buFont typeface="Wingdings" panose="05000000000000000000" pitchFamily="2" charset="2"/>
              <a:buNone/>
              <a:tabLst>
                <a:tab pos="355600" algn="l"/>
                <a:tab pos="2695575" algn="l"/>
                <a:tab pos="4754563" algn="l"/>
              </a:tabLst>
            </a:pPr>
            <a:r>
              <a:rPr lang="fr-FR" altLang="fr-FR" dirty="0">
                <a:solidFill>
                  <a:srgbClr val="006600"/>
                </a:solidFill>
              </a:rPr>
              <a:t>		FGS</a:t>
            </a:r>
          </a:p>
        </p:txBody>
      </p:sp>
      <p:sp>
        <p:nvSpPr>
          <p:cNvPr id="46082" name="Espace réservé du numéro de diapositive 1"/>
          <p:cNvSpPr txBox="1">
            <a:spLocks noGrp="1"/>
          </p:cNvSpPr>
          <p:nvPr/>
        </p:nvSpPr>
        <p:spPr bwMode="auto">
          <a:xfrm>
            <a:off x="8153400" y="6086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7BDCCB1C-49CA-4B6B-8BCA-4806A1D09288}" type="slidenum">
              <a:rPr lang="fr-FR" altLang="fr-FR" sz="1000" smtClean="0">
                <a:solidFill>
                  <a:srgbClr val="4F5151"/>
                </a:solidFill>
                <a:latin typeface="Verdana" panose="020B0604030504040204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 altLang="fr-FR" sz="1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72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DCAFD21-A922-44BB-912C-B4BDA3241212}" type="slidenum">
              <a:rPr lang="fr-FR" altLang="fr-FR" sz="1000">
                <a:solidFill>
                  <a:srgbClr val="4F5151"/>
                </a:solidFill>
                <a:latin typeface="Verdana" panose="020B0604030504040204" pitchFamily="34" charset="0"/>
              </a:rPr>
              <a:pPr/>
              <a:t>11</a:t>
            </a:fld>
            <a:endParaRPr lang="fr-FR" altLang="fr-FR" sz="1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CA" dirty="0">
                <a:ea typeface="+mj-ea"/>
                <a:cs typeface="+mj-cs"/>
              </a:rPr>
              <a:t>PACSLAC-F</a:t>
            </a:r>
            <a:endParaRPr lang="fr-CA" dirty="0">
              <a:ea typeface="+mj-ea"/>
              <a:cs typeface="+mj-cs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052513"/>
            <a:ext cx="7913688" cy="5062537"/>
          </a:xfrm>
        </p:spPr>
        <p:txBody>
          <a:bodyPr/>
          <a:lstStyle/>
          <a:p>
            <a:pPr eaLnBrk="1" hangingPunct="1"/>
            <a:r>
              <a:rPr lang="en-CA" altLang="fr-FR" b="1"/>
              <a:t>P</a:t>
            </a:r>
            <a:r>
              <a:rPr lang="en-CA" altLang="fr-FR"/>
              <a:t>ain </a:t>
            </a:r>
            <a:r>
              <a:rPr lang="en-CA" altLang="fr-FR" b="1"/>
              <a:t>A</a:t>
            </a:r>
            <a:r>
              <a:rPr lang="en-CA" altLang="fr-FR"/>
              <a:t>ssessment </a:t>
            </a:r>
            <a:r>
              <a:rPr lang="en-CA" altLang="fr-FR" b="1"/>
              <a:t>C</a:t>
            </a:r>
            <a:r>
              <a:rPr lang="en-CA" altLang="fr-FR"/>
              <a:t>hecklist for </a:t>
            </a:r>
            <a:r>
              <a:rPr lang="en-CA" altLang="fr-FR" b="1"/>
              <a:t>S</a:t>
            </a:r>
            <a:r>
              <a:rPr lang="en-CA" altLang="fr-FR"/>
              <a:t>eniors with </a:t>
            </a:r>
            <a:r>
              <a:rPr lang="en-CA" altLang="fr-FR" b="1"/>
              <a:t>L</a:t>
            </a:r>
            <a:r>
              <a:rPr lang="en-CA" altLang="fr-FR"/>
              <a:t>imited </a:t>
            </a:r>
            <a:r>
              <a:rPr lang="en-CA" altLang="fr-FR" b="1"/>
              <a:t>A</a:t>
            </a:r>
            <a:r>
              <a:rPr lang="en-CA" altLang="fr-FR"/>
              <a:t>bility to </a:t>
            </a:r>
            <a:r>
              <a:rPr lang="en-CA" altLang="fr-FR" b="1"/>
              <a:t>C</a:t>
            </a:r>
            <a:r>
              <a:rPr lang="en-CA" altLang="fr-FR"/>
              <a:t>ommunicate</a:t>
            </a:r>
            <a:r>
              <a:rPr lang="fr-CA" altLang="fr-FR"/>
              <a:t>.</a:t>
            </a:r>
          </a:p>
          <a:p>
            <a:pPr eaLnBrk="1" hangingPunct="1"/>
            <a:r>
              <a:rPr lang="fr-CA" altLang="fr-FR"/>
              <a:t>Comprends 60 items pour 4 classes de comportements suggestifs de douleur. Se remplit en 5 minutes.</a:t>
            </a:r>
          </a:p>
          <a:p>
            <a:pPr eaLnBrk="1" hangingPunct="1"/>
            <a:r>
              <a:rPr lang="fr-CA" altLang="fr-FR"/>
              <a:t>Version française élaborée et validée par l’équipe Aubin, Verreault.</a:t>
            </a:r>
          </a:p>
          <a:p>
            <a:pPr lvl="1" eaLnBrk="1" hangingPunct="1"/>
            <a:r>
              <a:rPr lang="fr-CA" altLang="fr-FR"/>
              <a:t>Excellentes qualités psychométriques: consistance interne, fiabilité test-retest et inter-observateurs et de validité discriminante et convergente.</a:t>
            </a:r>
          </a:p>
          <a:p>
            <a:pPr lvl="2" eaLnBrk="1" hangingPunct="1"/>
            <a:r>
              <a:rPr lang="fr-CA" altLang="fr-FR" sz="1400"/>
              <a:t>Aubin M, Verreault R, Savoie M et al. Validité et utilité clinique d’une grille d’observation (PACSLAC-F) pour valider la douleur chez les aînés atteints de démence vivant en milieu de soins de longue durée. Can J Aging. 2008; 27:45-55.</a:t>
            </a:r>
          </a:p>
          <a:p>
            <a:pPr lvl="2" eaLnBrk="1" hangingPunct="1"/>
            <a:r>
              <a:rPr lang="fr-CA" altLang="fr-FR" sz="1400"/>
              <a:t>Aubin, M., Giguère, A., Hadjistavropoulos, T. &amp; Verreault, R. (2007). Evaluation systématique des instruments pour mesurer la douleur chez les personnes âgées ayant des capacités réduites à communiquer. Pain Research and Management, 12, 195-203.</a:t>
            </a:r>
          </a:p>
          <a:p>
            <a:pPr lvl="2" eaLnBrk="1" hangingPunct="1"/>
            <a:r>
              <a:rPr lang="fr-CA" altLang="fr-FR" sz="1400"/>
              <a:t>Les droits d’utilisation peuvent être obtenus auprès des auteurs : </a:t>
            </a:r>
            <a:r>
              <a:rPr lang="fr-CA" altLang="fr-FR" sz="1400">
                <a:hlinkClick r:id="rId2"/>
              </a:rPr>
              <a:t>michele.aubin@mfa.ulaval.ca</a:t>
            </a:r>
            <a:r>
              <a:rPr lang="fr-CA" altLang="fr-FR" sz="1400"/>
              <a:t> ou </a:t>
            </a:r>
            <a:r>
              <a:rPr lang="fr-CA" altLang="fr-FR" sz="1400">
                <a:hlinkClick r:id="rId3"/>
              </a:rPr>
              <a:t>thomas.hadjistavropoulos@uregina.ca</a:t>
            </a:r>
            <a:r>
              <a:rPr lang="fr-CA" altLang="fr-FR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0169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0350"/>
            <a:ext cx="7050087" cy="666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r>
              <a:rPr lang="fr-CA" altLang="fr-FR" sz="3800"/>
              <a:t>Validation du PACSLAC français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98488" y="1374775"/>
            <a:ext cx="8077200" cy="43116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71463" indent="-271463">
              <a:spcBef>
                <a:spcPct val="50000"/>
              </a:spcBef>
              <a:buClr>
                <a:srgbClr val="006600"/>
              </a:buClr>
              <a:buSzPct val="90000"/>
              <a:tabLst>
                <a:tab pos="622300" algn="l"/>
                <a:tab pos="719138" algn="l"/>
              </a:tabLst>
            </a:pPr>
            <a:r>
              <a:rPr lang="fr-CA" altLang="fr-FR" sz="2000">
                <a:solidFill>
                  <a:schemeClr val="tx1"/>
                </a:solidFill>
              </a:rPr>
              <a:t>Excellente reproductibilité</a:t>
            </a:r>
          </a:p>
          <a:p>
            <a:pPr marL="719138" lvl="2" indent="-268288">
              <a:spcBef>
                <a:spcPts val="600"/>
              </a:spcBef>
              <a:buClr>
                <a:srgbClr val="006600"/>
              </a:buClr>
              <a:buSzPct val="90000"/>
              <a:buFont typeface="Wingdings" panose="05000000000000000000" pitchFamily="2" charset="2"/>
              <a:buChar char="Ø"/>
              <a:tabLst>
                <a:tab pos="622300" algn="l"/>
                <a:tab pos="719138" algn="l"/>
              </a:tabLst>
            </a:pPr>
            <a:r>
              <a:rPr lang="fr-CA" altLang="fr-FR" sz="1700">
                <a:solidFill>
                  <a:schemeClr val="tx1"/>
                </a:solidFill>
              </a:rPr>
              <a:t>corrélation test-retest = 0,80  p&lt;0,0001</a:t>
            </a:r>
          </a:p>
          <a:p>
            <a:pPr marL="719138" lvl="2" indent="-268288">
              <a:spcBef>
                <a:spcPct val="0"/>
              </a:spcBef>
              <a:buClr>
                <a:srgbClr val="006600"/>
              </a:buClr>
              <a:buSzPct val="90000"/>
              <a:buFont typeface="Wingdings" panose="05000000000000000000" pitchFamily="2" charset="2"/>
              <a:buChar char="Ø"/>
              <a:tabLst>
                <a:tab pos="622300" algn="l"/>
                <a:tab pos="719138" algn="l"/>
              </a:tabLst>
            </a:pPr>
            <a:r>
              <a:rPr lang="fr-CA" altLang="fr-FR" sz="1700">
                <a:solidFill>
                  <a:schemeClr val="tx1"/>
                </a:solidFill>
              </a:rPr>
              <a:t>corrélation inter-observateur = 0,94   p&lt;0,0001</a:t>
            </a:r>
          </a:p>
          <a:p>
            <a:pPr marL="271463" indent="-271463">
              <a:spcBef>
                <a:spcPct val="50000"/>
              </a:spcBef>
              <a:buClr>
                <a:srgbClr val="006600"/>
              </a:buClr>
              <a:buSzPct val="90000"/>
              <a:tabLst>
                <a:tab pos="622300" algn="l"/>
                <a:tab pos="719138" algn="l"/>
              </a:tabLst>
            </a:pPr>
            <a:r>
              <a:rPr lang="fr-CA" altLang="fr-FR" sz="2000">
                <a:solidFill>
                  <a:schemeClr val="tx1"/>
                </a:solidFill>
              </a:rPr>
              <a:t>Excellente discrimination entre situations calmes et situations propices à générer de la douleur</a:t>
            </a:r>
          </a:p>
          <a:p>
            <a:pPr marL="271463" indent="-271463">
              <a:spcBef>
                <a:spcPct val="50000"/>
              </a:spcBef>
              <a:buClr>
                <a:srgbClr val="006600"/>
              </a:buClr>
              <a:buSzPct val="90000"/>
              <a:tabLst>
                <a:tab pos="622300" algn="l"/>
                <a:tab pos="719138" algn="l"/>
              </a:tabLst>
            </a:pPr>
            <a:r>
              <a:rPr lang="fr-CA" altLang="fr-FR" sz="2000">
                <a:solidFill>
                  <a:schemeClr val="tx1"/>
                </a:solidFill>
              </a:rPr>
              <a:t>Excellente convergence</a:t>
            </a:r>
          </a:p>
          <a:p>
            <a:pPr marL="719138" lvl="2" indent="-268288">
              <a:spcBef>
                <a:spcPts val="600"/>
              </a:spcBef>
              <a:buClr>
                <a:srgbClr val="006600"/>
              </a:buClr>
              <a:buSzPct val="90000"/>
              <a:buFont typeface="Wingdings" panose="05000000000000000000" pitchFamily="2" charset="2"/>
              <a:buChar char="Ø"/>
              <a:tabLst>
                <a:tab pos="622300" algn="l"/>
                <a:tab pos="719138" algn="l"/>
              </a:tabLst>
            </a:pPr>
            <a:r>
              <a:rPr lang="fr-CA" altLang="fr-FR" sz="1700">
                <a:solidFill>
                  <a:schemeClr val="tx1"/>
                </a:solidFill>
              </a:rPr>
              <a:t>corrélation PACSLAC-Doloplus = 0,80   p&lt;0,0001</a:t>
            </a:r>
          </a:p>
          <a:p>
            <a:pPr marL="271463" indent="-271463">
              <a:spcBef>
                <a:spcPct val="50000"/>
              </a:spcBef>
              <a:buClr>
                <a:srgbClr val="006600"/>
              </a:buClr>
              <a:buSzPct val="90000"/>
              <a:tabLst>
                <a:tab pos="622300" algn="l"/>
                <a:tab pos="719138" algn="l"/>
              </a:tabLst>
            </a:pPr>
            <a:r>
              <a:rPr lang="fr-CA" altLang="fr-FR" sz="2000">
                <a:solidFill>
                  <a:schemeClr val="tx1"/>
                </a:solidFill>
              </a:rPr>
              <a:t>Apprécié par le personnel</a:t>
            </a:r>
          </a:p>
          <a:p>
            <a:pPr marL="719138" lvl="2" indent="-268288">
              <a:spcBef>
                <a:spcPts val="600"/>
              </a:spcBef>
              <a:buClr>
                <a:srgbClr val="006600"/>
              </a:buClr>
              <a:buSzPct val="90000"/>
              <a:buFont typeface="Wingdings" panose="05000000000000000000" pitchFamily="2" charset="2"/>
              <a:buChar char="Ø"/>
              <a:tabLst>
                <a:tab pos="622300" algn="l"/>
                <a:tab pos="719138" algn="l"/>
              </a:tabLst>
            </a:pPr>
            <a:r>
              <a:rPr lang="fr-CA" altLang="fr-FR" sz="1700">
                <a:solidFill>
                  <a:schemeClr val="tx1"/>
                </a:solidFill>
              </a:rPr>
              <a:t>facile à utiliser (&lt; 5 minutes)</a:t>
            </a:r>
          </a:p>
          <a:p>
            <a:pPr marL="719138" lvl="2" indent="-268288">
              <a:spcBef>
                <a:spcPct val="0"/>
              </a:spcBef>
              <a:buClr>
                <a:srgbClr val="006600"/>
              </a:buClr>
              <a:buSzPct val="90000"/>
              <a:buFont typeface="Wingdings" panose="05000000000000000000" pitchFamily="2" charset="2"/>
              <a:buChar char="Ø"/>
              <a:tabLst>
                <a:tab pos="622300" algn="l"/>
                <a:tab pos="719138" algn="l"/>
              </a:tabLst>
            </a:pPr>
            <a:r>
              <a:rPr lang="fr-CA" altLang="fr-FR" sz="1700">
                <a:solidFill>
                  <a:schemeClr val="tx1"/>
                </a:solidFill>
              </a:rPr>
              <a:t>permet de systématiser l’approche de la douleur auprès des résidants</a:t>
            </a:r>
          </a:p>
          <a:p>
            <a:pPr marL="719138" lvl="2" indent="-268288">
              <a:spcBef>
                <a:spcPct val="0"/>
              </a:spcBef>
              <a:buClr>
                <a:srgbClr val="006600"/>
              </a:buClr>
              <a:buSzPct val="90000"/>
              <a:buFont typeface="Wingdings" panose="05000000000000000000" pitchFamily="2" charset="2"/>
              <a:buChar char="Ø"/>
              <a:tabLst>
                <a:tab pos="622300" algn="l"/>
                <a:tab pos="719138" algn="l"/>
              </a:tabLst>
            </a:pPr>
            <a:r>
              <a:rPr lang="fr-CA" altLang="fr-FR" sz="1700">
                <a:solidFill>
                  <a:schemeClr val="tx1"/>
                </a:solidFill>
              </a:rPr>
              <a:t>pas nécessaire de bien connaître le résidant pour l’utiliser</a:t>
            </a:r>
          </a:p>
          <a:p>
            <a:pPr marL="271463" indent="-271463">
              <a:spcBef>
                <a:spcPct val="50000"/>
              </a:spcBef>
              <a:buClr>
                <a:srgbClr val="006600"/>
              </a:buClr>
              <a:buSzPct val="90000"/>
              <a:tabLst>
                <a:tab pos="622300" algn="l"/>
                <a:tab pos="719138" algn="l"/>
              </a:tabLst>
            </a:pPr>
            <a:r>
              <a:rPr lang="fr-CA" altLang="fr-FR" sz="2000">
                <a:solidFill>
                  <a:schemeClr val="tx1"/>
                </a:solidFill>
              </a:rPr>
              <a:t>Aucune norme disponible pour l’interprétation du score</a:t>
            </a:r>
          </a:p>
        </p:txBody>
      </p:sp>
      <p:sp>
        <p:nvSpPr>
          <p:cNvPr id="49155" name="Espace réservé du numéro de diapositive 1"/>
          <p:cNvSpPr txBox="1">
            <a:spLocks noGrp="1"/>
          </p:cNvSpPr>
          <p:nvPr/>
        </p:nvSpPr>
        <p:spPr bwMode="auto">
          <a:xfrm>
            <a:off x="8153400" y="6086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6EE9ADD-8AE8-472F-867F-B837E55B125D}" type="slidenum">
              <a:rPr lang="fr-FR" altLang="fr-FR" sz="1000" smtClean="0">
                <a:solidFill>
                  <a:srgbClr val="4F5151"/>
                </a:solidFill>
                <a:latin typeface="Verdana" panose="020B0604030504040204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FR" altLang="fr-FR" sz="1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005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C532AF9-2993-4F7B-AC8F-1A47A2BC8637}" type="slidenum">
              <a:rPr lang="fr-FR" altLang="fr-FR" sz="1000">
                <a:solidFill>
                  <a:srgbClr val="4F5151"/>
                </a:solidFill>
                <a:latin typeface="Verdana" panose="020B0604030504040204" pitchFamily="34" charset="0"/>
              </a:rPr>
              <a:pPr/>
              <a:t>13</a:t>
            </a:fld>
            <a:endParaRPr lang="fr-FR" altLang="fr-FR" sz="1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ea typeface="+mj-ea"/>
              </a:rPr>
              <a:t>PACSLAC.ORG</a:t>
            </a:r>
          </a:p>
        </p:txBody>
      </p:sp>
      <p:pic>
        <p:nvPicPr>
          <p:cNvPr id="51203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245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1A7B22-86C2-9846-8715-A03671042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Reconnaître et traiter la douleur en CHSLD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3D58375-3860-7443-81C1-F5AEF327C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47800"/>
            <a:ext cx="7050360" cy="4154984"/>
          </a:xfrm>
        </p:spPr>
        <p:txBody>
          <a:bodyPr/>
          <a:lstStyle/>
          <a:p>
            <a:r>
              <a:rPr lang="fr-FR" dirty="0"/>
              <a:t>Il est possible de reconnaître la douleur chez les personnes souffrant de TNCM et de la traiter.</a:t>
            </a:r>
          </a:p>
          <a:p>
            <a:r>
              <a:rPr lang="fr-FR" dirty="0"/>
              <a:t>Le PACSLAC s’intègre facilement à la routine des soins et est acceptable pour le personnel.</a:t>
            </a:r>
          </a:p>
          <a:p>
            <a:r>
              <a:rPr lang="fr-FR" dirty="0"/>
              <a:t>La nécessaire réponse de l’équipe clinique devant le repérage de la douleur.</a:t>
            </a:r>
          </a:p>
          <a:p>
            <a:r>
              <a:rPr lang="fr-FR" dirty="0"/>
              <a:t>Le rôle central des préposés… qui doivent être reconnus et entendus.</a:t>
            </a:r>
          </a:p>
          <a:p>
            <a:r>
              <a:rPr lang="fr-FR" dirty="0"/>
              <a:t>Plus qu’un outil… une pratique à implanter.</a:t>
            </a:r>
          </a:p>
          <a:p>
            <a:r>
              <a:rPr lang="fr-FR" dirty="0"/>
              <a:t>Un minimum de continuité au sein de l’équipe de soins.</a:t>
            </a:r>
          </a:p>
        </p:txBody>
      </p:sp>
    </p:spTree>
    <p:extLst>
      <p:ext uri="{BB962C8B-B14F-4D97-AF65-F5344CB8AC3E}">
        <p14:creationId xmlns:p14="http://schemas.microsoft.com/office/powerpoint/2010/main" val="1954091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477AF4-D10E-B349-986D-D4A87ECC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EDCF9130-07A8-6F4D-A69C-85FF4B6BC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412776"/>
            <a:ext cx="8656306" cy="43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21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Raison d’être du projet</a:t>
            </a:r>
          </a:p>
        </p:txBody>
      </p:sp>
      <p:sp>
        <p:nvSpPr>
          <p:cNvPr id="13315" name="Espace réservé du contenu 2"/>
          <p:cNvSpPr>
            <a:spLocks noGrp="1"/>
          </p:cNvSpPr>
          <p:nvPr>
            <p:ph idx="1"/>
          </p:nvPr>
        </p:nvSpPr>
        <p:spPr>
          <a:xfrm>
            <a:off x="762000" y="1447800"/>
            <a:ext cx="6402388" cy="4555093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Pct val="70000"/>
              <a:buFont typeface="Wingdings" panose="05000000000000000000" pitchFamily="2" charset="2"/>
              <a:buChar char="v"/>
              <a:defRPr/>
            </a:pPr>
            <a:endParaRPr lang="fr-CA" altLang="fr-FR" sz="800" dirty="0">
              <a:latin typeface="Arial Narrow" panose="020B0606020202030204" pitchFamily="34" charset="0"/>
            </a:endParaRPr>
          </a:p>
          <a:p>
            <a:pPr marL="271463" indent="-271463" eaLnBrk="1" hangingPunct="1">
              <a:spcBef>
                <a:spcPts val="1200"/>
              </a:spcBef>
              <a:spcAft>
                <a:spcPts val="12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Suite logique au projet </a:t>
            </a:r>
            <a:r>
              <a:rPr lang="fr-CA" altLang="fr-FR" i="1" dirty="0">
                <a:latin typeface="Arial Narrow" panose="020B0606020202030204" pitchFamily="34" charset="0"/>
              </a:rPr>
              <a:t>Gestion de la douleur dans la démence</a:t>
            </a:r>
            <a:endParaRPr lang="fr-CA" altLang="fr-FR" dirty="0">
              <a:latin typeface="Arial Narrow" panose="020B0606020202030204" pitchFamily="34" charset="0"/>
            </a:endParaRPr>
          </a:p>
          <a:p>
            <a:pPr marL="271463" indent="-271463" eaLnBrk="1" hangingPunct="1">
              <a:spcBef>
                <a:spcPts val="1200"/>
              </a:spcBef>
              <a:spcAft>
                <a:spcPts val="12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Demande formelle des soignants et des milieux de soins</a:t>
            </a:r>
          </a:p>
          <a:p>
            <a:pPr marL="271463" indent="-271463" eaLnBrk="1" hangingPunct="1">
              <a:spcBef>
                <a:spcPts val="1200"/>
              </a:spcBef>
              <a:spcAft>
                <a:spcPts val="12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Problématique existante</a:t>
            </a:r>
          </a:p>
          <a:p>
            <a:pPr marL="271463" indent="-271463" eaLnBrk="1" hangingPunct="1">
              <a:spcBef>
                <a:spcPts val="1200"/>
              </a:spcBef>
              <a:spcAft>
                <a:spcPts val="12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Pertinence reconnue</a:t>
            </a:r>
          </a:p>
          <a:p>
            <a:pPr marL="271463" indent="-271463" eaLnBrk="1" hangingPunct="1">
              <a:spcBef>
                <a:spcPts val="1200"/>
              </a:spcBef>
              <a:spcAft>
                <a:spcPts val="12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Approche insuffisante ou absente en CHSLD et en démence avancée</a:t>
            </a:r>
            <a:endParaRPr lang="fr-CA" altLang="fr-FR" dirty="0"/>
          </a:p>
        </p:txBody>
      </p:sp>
      <p:sp>
        <p:nvSpPr>
          <p:cNvPr id="23556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B39DF2A-32A9-4BB5-9F67-E35ED23A726F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fr-CA" altLang="fr-FR" sz="2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20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>
          <a:xfrm>
            <a:off x="636587" y="908720"/>
            <a:ext cx="8202613" cy="122684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fr-CA" altLang="fr-FR" dirty="0">
                <a:latin typeface="Arial Narrow" panose="020B0606020202030204" pitchFamily="34" charset="0"/>
              </a:rPr>
              <a:t>APPROCHE INTÉGRÉE DE SOINS PALLIATIFS ET DE FIN DE VIE PEU PRÉSENTE </a:t>
            </a:r>
          </a:p>
        </p:txBody>
      </p:sp>
      <p:sp>
        <p:nvSpPr>
          <p:cNvPr id="25603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2E143B-9315-4F71-A7AC-B424EED78023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sp>
        <p:nvSpPr>
          <p:cNvPr id="25604" name="Espace réservé du contenu 7"/>
          <p:cNvSpPr>
            <a:spLocks noGrp="1"/>
          </p:cNvSpPr>
          <p:nvPr>
            <p:ph idx="1"/>
          </p:nvPr>
        </p:nvSpPr>
        <p:spPr>
          <a:xfrm>
            <a:off x="683693" y="1912462"/>
            <a:ext cx="8280920" cy="4031873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Wingdings" panose="05000000000000000000" pitchFamily="2" charset="2"/>
              <a:buNone/>
            </a:pPr>
            <a:endParaRPr lang="fr-CA" altLang="fr-FR" sz="800" dirty="0">
              <a:latin typeface="Arial Narrow" panose="020B0606020202030204" pitchFamily="34" charset="0"/>
            </a:endParaRPr>
          </a:p>
          <a:p>
            <a:pPr marL="265113" lvl="1" indent="-265113"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CA" altLang="fr-FR" dirty="0">
                <a:latin typeface="Arial Narrow" panose="020B0606020202030204" pitchFamily="34" charset="0"/>
              </a:rPr>
              <a:t>Manque d’information et de formation des intervenants et des proches sur l’évolution de la maladie et de ses complications</a:t>
            </a:r>
          </a:p>
          <a:p>
            <a:pPr marL="265113" lvl="1" indent="-265113"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CA" altLang="fr-FR" dirty="0">
                <a:latin typeface="Arial Narrow" panose="020B0606020202030204" pitchFamily="34" charset="0"/>
              </a:rPr>
              <a:t>Difficulté à reconnaître la fin de vie</a:t>
            </a:r>
          </a:p>
          <a:p>
            <a:pPr marL="265113" lvl="1" indent="-265113"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CA" altLang="fr-FR" dirty="0">
                <a:latin typeface="Arial Narrow" panose="020B0606020202030204" pitchFamily="34" charset="0"/>
              </a:rPr>
              <a:t>Difficultés pratiques et éthiques dans la prise de décision pour les résidents inaptes</a:t>
            </a:r>
          </a:p>
          <a:p>
            <a:pPr marL="265113" lvl="1" indent="-265113"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CA" altLang="fr-FR" dirty="0">
                <a:latin typeface="Arial Narrow" panose="020B0606020202030204" pitchFamily="34" charset="0"/>
              </a:rPr>
              <a:t>Difficultés à reconnaître les symptômes en raison de l’incapacité à communiquer des résidents</a:t>
            </a:r>
          </a:p>
        </p:txBody>
      </p:sp>
    </p:spTree>
    <p:extLst>
      <p:ext uri="{BB962C8B-B14F-4D97-AF65-F5344CB8AC3E}">
        <p14:creationId xmlns:p14="http://schemas.microsoft.com/office/powerpoint/2010/main" val="2135587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Espace réservé du contenu 2"/>
          <p:cNvSpPr>
            <a:spLocks noGrp="1"/>
          </p:cNvSpPr>
          <p:nvPr>
            <p:ph idx="1"/>
          </p:nvPr>
        </p:nvSpPr>
        <p:spPr>
          <a:xfrm>
            <a:off x="736619" y="1772816"/>
            <a:ext cx="8413750" cy="4028795"/>
          </a:xfrm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fr-CA" altLang="fr-FR" sz="800" dirty="0">
              <a:latin typeface="Arial Narrow" panose="020B0606020202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RECOURS EXCESSIF À DES INTERVENTIONS DEVENUES FUTILES:</a:t>
            </a:r>
          </a:p>
          <a:p>
            <a:pPr marL="265113" lvl="1" indent="-2651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Antibiothérapie en fin de vie</a:t>
            </a:r>
          </a:p>
          <a:p>
            <a:pPr marL="265113" lvl="1" indent="-2651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Hydratation et alimentation artificielle</a:t>
            </a:r>
          </a:p>
          <a:p>
            <a:pPr marL="265113" lvl="1" indent="-2651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Transferts hospitaliers</a:t>
            </a:r>
          </a:p>
          <a:p>
            <a:pPr marL="0" indent="0"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DÉFICIENCE DANS ÉLABORATION DIRECTIVES DE SOINS ANTICIPÉES </a:t>
            </a:r>
          </a:p>
          <a:p>
            <a:pPr marL="0" indent="0">
              <a:spcBef>
                <a:spcPts val="3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FORMATION INSUFFISANTE DU PERSONNEL</a:t>
            </a:r>
          </a:p>
        </p:txBody>
      </p:sp>
      <p:sp>
        <p:nvSpPr>
          <p:cNvPr id="29700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5D9C46C-2EFA-4844-B157-655FC66CF5C2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62713" y="332656"/>
            <a:ext cx="8202613" cy="1143000"/>
          </a:xfrm>
        </p:spPr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Lacunes en CHSLD</a:t>
            </a:r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664029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Arial Narrow" panose="020B0606020202030204" pitchFamily="34" charset="0"/>
              </a:rPr>
              <a:t>Objectifs du projet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8349" y="1164744"/>
            <a:ext cx="6402388" cy="4939814"/>
          </a:xfrm>
        </p:spPr>
        <p:txBody>
          <a:bodyPr/>
          <a:lstStyle/>
          <a:p>
            <a:pPr marL="266700" indent="-2667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Arial Narrow" panose="020B0606020202030204" pitchFamily="34" charset="0"/>
              </a:rPr>
              <a:t>Évaluer la capacité d'</a:t>
            </a:r>
            <a:r>
              <a:rPr lang="fr-FR" altLang="ja-JP" sz="2000" dirty="0">
                <a:latin typeface="Arial Narrow" panose="020B0606020202030204" pitchFamily="34" charset="0"/>
              </a:rPr>
              <a:t>implanter un programme d</a:t>
            </a:r>
            <a:r>
              <a:rPr lang="fr-CA" altLang="ja-JP" sz="2000" dirty="0">
                <a:latin typeface="Arial Narrow" panose="020B0606020202030204" pitchFamily="34" charset="0"/>
              </a:rPr>
              <a:t>'</a:t>
            </a:r>
            <a:r>
              <a:rPr lang="fr-FR" altLang="ja-JP" sz="2000" dirty="0">
                <a:latin typeface="Arial Narrow" panose="020B0606020202030204" pitchFamily="34" charset="0"/>
              </a:rPr>
              <a:t>interventions interdisciplinaire et multidimensionnel de soins palliatifs et de soins de fin de vie dans la démence terminale en CHSLD</a:t>
            </a:r>
          </a:p>
          <a:p>
            <a:pPr marL="266700" indent="-266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Arial Narrow" panose="020B0606020202030204" pitchFamily="34" charset="0"/>
              </a:rPr>
              <a:t>Évaluer les </a:t>
            </a:r>
            <a:r>
              <a:rPr lang="fr-FR" altLang="ja-JP" sz="2000" dirty="0">
                <a:latin typeface="Arial Narrow" panose="020B0606020202030204" pitchFamily="34" charset="0"/>
              </a:rPr>
              <a:t>impacts du programme</a:t>
            </a:r>
          </a:p>
          <a:p>
            <a:pPr marL="612775" lvl="1" indent="-2667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altLang="fr-FR" sz="2000" u="sng" dirty="0">
                <a:latin typeface="Arial Narrow" panose="020B0606020202030204" pitchFamily="34" charset="0"/>
              </a:rPr>
              <a:t>Auprès des résidents</a:t>
            </a:r>
            <a:endParaRPr lang="fr-FR" altLang="fr-FR" sz="2000" dirty="0">
              <a:latin typeface="Arial Narrow" panose="020B0606020202030204" pitchFamily="34" charset="0"/>
            </a:endParaRPr>
          </a:p>
          <a:p>
            <a:pPr marL="803275" lvl="2" indent="-127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altLang="fr-FR" sz="2000" b="1" dirty="0">
                <a:latin typeface="Arial Narrow" panose="020B0606020202030204" pitchFamily="34" charset="0"/>
              </a:rPr>
              <a:t>Confort en fin de vie</a:t>
            </a:r>
          </a:p>
          <a:p>
            <a:pPr marL="803275" lvl="2" indent="-127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Arial Narrow" panose="020B0606020202030204" pitchFamily="34" charset="0"/>
              </a:rPr>
              <a:t>Soulagement des symptômes</a:t>
            </a:r>
          </a:p>
          <a:p>
            <a:pPr marL="612775" lvl="1" indent="-266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altLang="fr-FR" sz="2000" u="sng" dirty="0">
                <a:latin typeface="Arial Narrow" panose="020B0606020202030204" pitchFamily="34" charset="0"/>
              </a:rPr>
              <a:t>Auprès des familles</a:t>
            </a:r>
          </a:p>
          <a:p>
            <a:pPr marL="803275" lvl="2" indent="-127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altLang="fr-FR" sz="2000" b="1" dirty="0">
                <a:latin typeface="Arial Narrow" panose="020B0606020202030204" pitchFamily="34" charset="0"/>
              </a:rPr>
              <a:t>Satisfaction face aux soins reçus</a:t>
            </a:r>
          </a:p>
          <a:p>
            <a:pPr marL="803275" lvl="2" indent="-127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Arial Narrow" panose="020B0606020202030204" pitchFamily="34" charset="0"/>
              </a:rPr>
              <a:t>Fréquence des rencontres avec le personnel</a:t>
            </a:r>
          </a:p>
          <a:p>
            <a:pPr marL="803275" lvl="2" indent="-127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Arial Narrow" panose="020B0606020202030204" pitchFamily="34" charset="0"/>
              </a:rPr>
              <a:t>Qualité de l</a:t>
            </a:r>
            <a:r>
              <a:rPr lang="fr-CA" altLang="fr-FR" sz="2000" dirty="0">
                <a:latin typeface="Arial Narrow" panose="020B0606020202030204" pitchFamily="34" charset="0"/>
              </a:rPr>
              <a:t>'</a:t>
            </a:r>
            <a:r>
              <a:rPr lang="fr-FR" altLang="ja-JP" sz="2000" dirty="0">
                <a:latin typeface="Arial Narrow" panose="020B0606020202030204" pitchFamily="34" charset="0"/>
              </a:rPr>
              <a:t>information reçue</a:t>
            </a:r>
          </a:p>
          <a:p>
            <a:pPr marL="612775" lvl="1" indent="-266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altLang="fr-FR" sz="2000" u="sng" dirty="0">
                <a:latin typeface="Arial Narrow" panose="020B0606020202030204" pitchFamily="34" charset="0"/>
              </a:rPr>
              <a:t>Auprès du personnel</a:t>
            </a:r>
          </a:p>
          <a:p>
            <a:pPr marL="803275" lvl="2" indent="-127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Arial Narrow" panose="020B0606020202030204" pitchFamily="34" charset="0"/>
              </a:rPr>
              <a:t>Amélioration des connaissances, attitudes et fausses croyances</a:t>
            </a:r>
          </a:p>
          <a:p>
            <a:pPr marL="803275" lvl="2" indent="-1270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altLang="fr-FR" sz="2000" dirty="0">
                <a:latin typeface="Arial Narrow" panose="020B0606020202030204" pitchFamily="34" charset="0"/>
              </a:rPr>
              <a:t>Satisfaction face au programme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0F71B-668C-43A9-A417-42B66250074D}" type="slidenum">
              <a:rPr lang="fr-CA" altLang="fr-FR" smtClean="0"/>
              <a:pPr>
                <a:defRPr/>
              </a:pPr>
              <a:t>19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532618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Conflit d’intérêts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0" y="1447800"/>
            <a:ext cx="6402388" cy="2234458"/>
          </a:xfrm>
        </p:spPr>
        <p:txBody>
          <a:bodyPr/>
          <a:lstStyle/>
          <a:p>
            <a:r>
              <a:rPr lang="fr-CA" dirty="0"/>
              <a:t>Aucun conflit à déclarer</a:t>
            </a:r>
          </a:p>
          <a:p>
            <a:r>
              <a:rPr lang="fr-CA" dirty="0"/>
              <a:t>Biais: </a:t>
            </a:r>
          </a:p>
          <a:p>
            <a:pPr lvl="1"/>
            <a:r>
              <a:rPr lang="fr-CA" dirty="0"/>
              <a:t>Santé publique,</a:t>
            </a:r>
          </a:p>
          <a:p>
            <a:pPr lvl="1"/>
            <a:r>
              <a:rPr lang="fr-CA" dirty="0"/>
              <a:t>Réseau de soins public</a:t>
            </a:r>
          </a:p>
          <a:p>
            <a:r>
              <a:rPr lang="fr-CA" dirty="0"/>
              <a:t>Organisme payeur: Université Laval, RAMQ</a:t>
            </a:r>
          </a:p>
        </p:txBody>
      </p:sp>
    </p:spTree>
    <p:extLst>
      <p:ext uri="{BB962C8B-B14F-4D97-AF65-F5344CB8AC3E}">
        <p14:creationId xmlns:p14="http://schemas.microsoft.com/office/powerpoint/2010/main" val="3138747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>
          <a:xfrm>
            <a:off x="728531" y="452438"/>
            <a:ext cx="8382000" cy="1143000"/>
          </a:xfrm>
        </p:spPr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Devis d’étude</a:t>
            </a:r>
          </a:p>
        </p:txBody>
      </p:sp>
      <p:sp>
        <p:nvSpPr>
          <p:cNvPr id="19459" name="Espace réservé du contenu 2"/>
          <p:cNvSpPr>
            <a:spLocks noGrp="1"/>
          </p:cNvSpPr>
          <p:nvPr>
            <p:ph idx="1"/>
          </p:nvPr>
        </p:nvSpPr>
        <p:spPr>
          <a:xfrm>
            <a:off x="728531" y="1844824"/>
            <a:ext cx="8126413" cy="3647152"/>
          </a:xfrm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fr-CA" altLang="fr-FR" sz="800" dirty="0">
              <a:latin typeface="Arial Narrow" panose="020B0606020202030204" pitchFamily="34" charset="0"/>
            </a:endParaRP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Devis quasi-expérimental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Deux sites (Sherbrooke et Québec)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1 CHSLD expérimental et 1 CHSLD témoin sur chaque site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Programme interdisciplinaire et multidimensionnel</a:t>
            </a:r>
          </a:p>
          <a:p>
            <a:pPr marL="271463" indent="-271463" eaLnBrk="1" hangingPunct="1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Résidents avec démence avancée (Iso-SMAF 13-14) et leurs proches</a:t>
            </a:r>
          </a:p>
          <a:p>
            <a:pPr marL="271463" indent="-271463" eaLnBrk="1" hangingPunct="1">
              <a:spcBef>
                <a:spcPts val="600"/>
              </a:spcBef>
              <a:spcAft>
                <a:spcPts val="6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Suivi de 12 mois (novembre 2012 à décembre 2013)</a:t>
            </a:r>
          </a:p>
        </p:txBody>
      </p:sp>
      <p:sp>
        <p:nvSpPr>
          <p:cNvPr id="35844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238C35D-A405-47B3-9E15-182E1DDB0AC6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fr-CA" altLang="fr-FR" sz="2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41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>
          <a:xfrm>
            <a:off x="678228" y="280222"/>
            <a:ext cx="8489950" cy="829221"/>
          </a:xfrm>
        </p:spPr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Dimensions du programme</a:t>
            </a:r>
          </a:p>
        </p:txBody>
      </p:sp>
      <p:sp>
        <p:nvSpPr>
          <p:cNvPr id="21507" name="Espace réservé du contenu 2"/>
          <p:cNvSpPr>
            <a:spLocks noGrp="1"/>
          </p:cNvSpPr>
          <p:nvPr>
            <p:ph idx="1"/>
          </p:nvPr>
        </p:nvSpPr>
        <p:spPr>
          <a:xfrm>
            <a:off x="308916" y="1131512"/>
            <a:ext cx="8835084" cy="4372992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Pct val="70000"/>
              <a:buFont typeface="Wingdings" panose="05000000000000000000" pitchFamily="2" charset="2"/>
              <a:buChar char="v"/>
              <a:defRPr/>
            </a:pPr>
            <a:endParaRPr lang="fr-CA" altLang="fr-FR" sz="800" dirty="0">
              <a:latin typeface="Arial Narrow" panose="020B0606020202030204" pitchFamily="34" charset="0"/>
            </a:endParaRPr>
          </a:p>
          <a:p>
            <a:pPr marL="271463" indent="-271463" eaLnBrk="1" hangingPunct="1">
              <a:spcBef>
                <a:spcPts val="500"/>
              </a:spcBef>
              <a:spcAft>
                <a:spcPts val="5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dirty="0" smtClean="0">
                <a:latin typeface="Arial Narrow" panose="020B0606020202030204" pitchFamily="34" charset="0"/>
              </a:rPr>
              <a:t>Sessions </a:t>
            </a:r>
            <a:r>
              <a:rPr lang="fr-CA" altLang="fr-FR" dirty="0">
                <a:latin typeface="Arial Narrow" panose="020B0606020202030204" pitchFamily="34" charset="0"/>
              </a:rPr>
              <a:t>de sensibilisation (directions, gestionnaires, soignants)</a:t>
            </a:r>
          </a:p>
          <a:p>
            <a:pPr marL="271463" indent="-271463" eaLnBrk="1" hangingPunct="1">
              <a:spcBef>
                <a:spcPts val="500"/>
              </a:spcBef>
              <a:spcAft>
                <a:spcPts val="5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Formation initiale (intervenants, médecins, pharmaciens, professionnels)</a:t>
            </a:r>
          </a:p>
          <a:p>
            <a:pPr marL="271463" indent="-271463" eaLnBrk="1" hangingPunct="1">
              <a:spcBef>
                <a:spcPts val="500"/>
              </a:spcBef>
              <a:spcAft>
                <a:spcPts val="5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b="1" dirty="0">
                <a:latin typeface="Arial Narrow" panose="020B0606020202030204" pitchFamily="34" charset="0"/>
              </a:rPr>
              <a:t>Implication quotidienne d’une infirmière locale agent de changement en SP</a:t>
            </a:r>
          </a:p>
          <a:p>
            <a:pPr marL="271463" indent="-271463" eaLnBrk="1" hangingPunct="1">
              <a:spcBef>
                <a:spcPts val="500"/>
              </a:spcBef>
              <a:spcAft>
                <a:spcPts val="5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Suivi clinique des résidents en fin de vie de démence par les équipes régulières supportées par l’infirmière agent de changement </a:t>
            </a:r>
          </a:p>
          <a:p>
            <a:pPr marL="271463" indent="-271463" eaLnBrk="1" hangingPunct="1">
              <a:spcBef>
                <a:spcPts val="500"/>
              </a:spcBef>
              <a:spcAft>
                <a:spcPts val="5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Gestion systématique des symptômes en fin de vie</a:t>
            </a:r>
          </a:p>
          <a:p>
            <a:pPr marL="271463" indent="-271463" eaLnBrk="1" hangingPunct="1">
              <a:spcBef>
                <a:spcPts val="500"/>
              </a:spcBef>
              <a:spcAft>
                <a:spcPts val="5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Rencontres systématiques des proches et remise d’un livret d’information</a:t>
            </a:r>
          </a:p>
          <a:p>
            <a:pPr marL="271463" indent="-271463" eaLnBrk="1" hangingPunct="1">
              <a:spcBef>
                <a:spcPts val="500"/>
              </a:spcBef>
              <a:spcAft>
                <a:spcPts val="500"/>
              </a:spcAft>
              <a:buSzPct val="70000"/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Implication des bénévoles en SP.</a:t>
            </a:r>
          </a:p>
        </p:txBody>
      </p:sp>
      <p:sp>
        <p:nvSpPr>
          <p:cNvPr id="37892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EA74D5-A5EB-41C8-A676-E1ACCB438174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fr-CA" altLang="fr-FR" sz="2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00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re 1"/>
          <p:cNvSpPr>
            <a:spLocks noGrp="1"/>
          </p:cNvSpPr>
          <p:nvPr>
            <p:ph type="title"/>
          </p:nvPr>
        </p:nvSpPr>
        <p:spPr>
          <a:xfrm>
            <a:off x="708697" y="116632"/>
            <a:ext cx="8274050" cy="1143000"/>
          </a:xfrm>
        </p:spPr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  <a:sym typeface="Wingdings" panose="05000000000000000000" pitchFamily="2" charset="2"/>
              </a:rPr>
              <a:t>Comité de pilotage</a:t>
            </a:r>
            <a:endParaRPr lang="fr-CA" altLang="fr-FR" sz="4400" dirty="0">
              <a:latin typeface="Arial Narrow" panose="020B0606020202030204" pitchFamily="34" charset="0"/>
            </a:endParaRPr>
          </a:p>
        </p:txBody>
      </p:sp>
      <p:sp>
        <p:nvSpPr>
          <p:cNvPr id="59395" name="Espace réservé du contenu 2"/>
          <p:cNvSpPr>
            <a:spLocks noGrp="1"/>
          </p:cNvSpPr>
          <p:nvPr>
            <p:ph idx="1"/>
          </p:nvPr>
        </p:nvSpPr>
        <p:spPr>
          <a:xfrm>
            <a:off x="782515" y="1556792"/>
            <a:ext cx="8126413" cy="3801041"/>
          </a:xfrm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fr-CA" altLang="fr-FR" sz="800" dirty="0">
              <a:latin typeface="Arial Narrow" panose="020B0606020202030204" pitchFamily="34" charset="0"/>
            </a:endParaRP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1 rencontre par mois x 12 mois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Présence assidue et active des membres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Animé par la coordonnatrice du centre  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Création de liens entre producteurs et utilisateurs de connaissances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Participation d’acteurs clés: clinique – recherche – gestion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Suivi projet – réflexion – mise en commun – adaptation – solutions 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Rédaction de </a:t>
            </a:r>
            <a:r>
              <a:rPr lang="fr-CA" altLang="fr-FR" dirty="0" err="1">
                <a:latin typeface="Arial Narrow" panose="020B0606020202030204" pitchFamily="34" charset="0"/>
              </a:rPr>
              <a:t>compte-rendus</a:t>
            </a:r>
            <a:r>
              <a:rPr lang="fr-CA" altLang="fr-FR" dirty="0">
                <a:latin typeface="Arial Narrow" panose="020B0606020202030204" pitchFamily="34" charset="0"/>
              </a:rPr>
              <a:t> qui informent et facilitent le suivi</a:t>
            </a:r>
          </a:p>
        </p:txBody>
      </p:sp>
      <p:sp>
        <p:nvSpPr>
          <p:cNvPr id="117764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CFF943-13B1-4CAC-BE88-126500136AF8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fr-CA" altLang="fr-FR" sz="2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14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Programme de formation initial</a:t>
            </a:r>
            <a:endParaRPr lang="fr-CA" alt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0836265"/>
              </p:ext>
            </p:extLst>
          </p:nvPr>
        </p:nvGraphicFramePr>
        <p:xfrm>
          <a:off x="762000" y="1556792"/>
          <a:ext cx="7981950" cy="411025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660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0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0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31388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Infirmières</a:t>
                      </a:r>
                      <a:endParaRPr lang="fr-CA" sz="1400" baseline="0" dirty="0"/>
                    </a:p>
                    <a:p>
                      <a:pPr algn="ctr"/>
                      <a:r>
                        <a:rPr lang="fr-CA" sz="1400" baseline="0" dirty="0"/>
                        <a:t>Infirmières auxiliaires</a:t>
                      </a:r>
                    </a:p>
                    <a:p>
                      <a:pPr algn="ctr"/>
                      <a:r>
                        <a:rPr lang="fr-CA" sz="1400" baseline="0" dirty="0"/>
                        <a:t>Professionnels</a:t>
                      </a:r>
                      <a:endParaRPr lang="fr-CA" sz="1400" dirty="0">
                        <a:solidFill>
                          <a:srgbClr val="000A1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6" marR="91436" marT="45673" marB="456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Préposés</a:t>
                      </a:r>
                      <a:r>
                        <a:rPr lang="fr-CA" sz="1400" baseline="0" dirty="0"/>
                        <a:t> </a:t>
                      </a:r>
                    </a:p>
                    <a:p>
                      <a:pPr algn="ctr"/>
                      <a:r>
                        <a:rPr lang="fr-CA" sz="1400" baseline="0" dirty="0"/>
                        <a:t>aux bénéficiaires</a:t>
                      </a:r>
                      <a:endParaRPr lang="fr-CA" sz="1400" dirty="0">
                        <a:solidFill>
                          <a:srgbClr val="000A1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6" marR="91436" marT="45673" marB="456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Médecins</a:t>
                      </a:r>
                      <a:r>
                        <a:rPr lang="fr-CA" sz="1400" baseline="0" dirty="0"/>
                        <a:t> </a:t>
                      </a:r>
                    </a:p>
                    <a:p>
                      <a:pPr algn="ctr"/>
                      <a:r>
                        <a:rPr lang="fr-CA" sz="1400" baseline="0" dirty="0"/>
                        <a:t>Pharmaciens</a:t>
                      </a:r>
                      <a:endParaRPr lang="fr-CA" sz="1400" dirty="0">
                        <a:solidFill>
                          <a:srgbClr val="000A14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36" marR="91436" marT="45673" marB="45673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400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latin typeface="Arial Narrow" panose="020B0606020202030204" pitchFamily="34" charset="0"/>
                        </a:rPr>
                        <a:t>7 heures</a:t>
                      </a:r>
                    </a:p>
                  </a:txBody>
                  <a:tcPr marL="91436" marR="91436" marT="45673" marB="456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latin typeface="Arial Narrow" panose="020B0606020202030204" pitchFamily="34" charset="0"/>
                        </a:rPr>
                        <a:t>3,5 heures</a:t>
                      </a:r>
                    </a:p>
                  </a:txBody>
                  <a:tcPr marL="91436" marR="91436" marT="45673" marB="456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>
                          <a:latin typeface="Arial Narrow" panose="020B0606020202030204" pitchFamily="34" charset="0"/>
                        </a:rPr>
                        <a:t>3 heures</a:t>
                      </a:r>
                    </a:p>
                  </a:txBody>
                  <a:tcPr marL="91436" marR="91436" marT="45673" marB="4567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17250">
                <a:tc>
                  <a:txBody>
                    <a:bodyPr/>
                    <a:lstStyle/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>
                          <a:latin typeface="Arial Narrow" panose="020B0606020202030204" pitchFamily="34" charset="0"/>
                        </a:rPr>
                        <a:t>Présentation projet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>
                          <a:latin typeface="Arial Narrow" panose="020B0606020202030204" pitchFamily="34" charset="0"/>
                        </a:rPr>
                        <a:t>Continuum de soins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>
                          <a:latin typeface="Arial Narrow" panose="020B0606020202030204" pitchFamily="34" charset="0"/>
                        </a:rPr>
                        <a:t>Mythes</a:t>
                      </a:r>
                      <a:r>
                        <a:rPr lang="fr-CA" sz="1600" baseline="0" dirty="0">
                          <a:latin typeface="Arial Narrow" panose="020B0606020202030204" pitchFamily="34" charset="0"/>
                        </a:rPr>
                        <a:t> et croyances</a:t>
                      </a:r>
                      <a:endParaRPr lang="fr-CA" sz="1600" dirty="0">
                        <a:latin typeface="Arial Narrow" panose="020B0606020202030204" pitchFamily="34" charset="0"/>
                      </a:endParaRP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>
                          <a:latin typeface="Arial Narrow" panose="020B0606020202030204" pitchFamily="34" charset="0"/>
                        </a:rPr>
                        <a:t>Suivi clinique systématique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>
                          <a:latin typeface="Arial Narrow" panose="020B0606020202030204" pitchFamily="34" charset="0"/>
                        </a:rPr>
                        <a:t>Gestion des symptômes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>
                          <a:latin typeface="Arial Narrow" panose="020B0606020202030204" pitchFamily="34" charset="0"/>
                        </a:rPr>
                        <a:t>Famille et prise</a:t>
                      </a:r>
                      <a:r>
                        <a:rPr lang="fr-CA" sz="1600" baseline="0" dirty="0">
                          <a:latin typeface="Arial Narrow" panose="020B0606020202030204" pitchFamily="34" charset="0"/>
                        </a:rPr>
                        <a:t> de décisions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baseline="0" dirty="0">
                          <a:latin typeface="Arial Narrow" panose="020B0606020202030204" pitchFamily="34" charset="0"/>
                        </a:rPr>
                        <a:t>Accompagnement des familles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baseline="0" dirty="0">
                          <a:latin typeface="Arial Narrow" panose="020B0606020202030204" pitchFamily="34" charset="0"/>
                        </a:rPr>
                        <a:t>Spiritualité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baseline="0" dirty="0">
                          <a:latin typeface="Arial Narrow" panose="020B0606020202030204" pitchFamily="34" charset="0"/>
                        </a:rPr>
                        <a:t>La fin de vie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baseline="0" dirty="0">
                          <a:latin typeface="Arial Narrow" panose="020B0606020202030204" pitchFamily="34" charset="0"/>
                        </a:rPr>
                        <a:t>Le deuil</a:t>
                      </a:r>
                      <a:endParaRPr lang="fr-CA" sz="1600" dirty="0">
                        <a:latin typeface="Arial Narrow" panose="020B0606020202030204" pitchFamily="34" charset="0"/>
                      </a:endParaRPr>
                    </a:p>
                  </a:txBody>
                  <a:tcPr marL="91436" marR="91436" marT="45673" marB="45673"/>
                </a:tc>
                <a:tc>
                  <a:txBody>
                    <a:bodyPr/>
                    <a:lstStyle/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>
                          <a:latin typeface="Arial Narrow" panose="020B0606020202030204" pitchFamily="34" charset="0"/>
                        </a:rPr>
                        <a:t>Présentation projet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>
                          <a:latin typeface="Arial Narrow" panose="020B0606020202030204" pitchFamily="34" charset="0"/>
                        </a:rPr>
                        <a:t>Continuum de soins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>
                          <a:latin typeface="Arial Narrow" panose="020B0606020202030204" pitchFamily="34" charset="0"/>
                        </a:rPr>
                        <a:t>Mythes</a:t>
                      </a:r>
                      <a:r>
                        <a:rPr lang="fr-CA" sz="1600" baseline="0" dirty="0">
                          <a:latin typeface="Arial Narrow" panose="020B0606020202030204" pitchFamily="34" charset="0"/>
                        </a:rPr>
                        <a:t> et croyances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>
                          <a:latin typeface="Arial Narrow" panose="020B0606020202030204" pitchFamily="34" charset="0"/>
                        </a:rPr>
                        <a:t>Suivi clinique systématique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>
                          <a:latin typeface="Arial Narrow" panose="020B0606020202030204" pitchFamily="34" charset="0"/>
                        </a:rPr>
                        <a:t>Gestion des symptômes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>
                          <a:latin typeface="Arial Narrow" panose="020B0606020202030204" pitchFamily="34" charset="0"/>
                        </a:rPr>
                        <a:t>Famille et prise</a:t>
                      </a:r>
                      <a:r>
                        <a:rPr lang="fr-CA" sz="1600" baseline="0" dirty="0">
                          <a:latin typeface="Arial Narrow" panose="020B0606020202030204" pitchFamily="34" charset="0"/>
                        </a:rPr>
                        <a:t> de décisions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baseline="0" dirty="0">
                          <a:latin typeface="Arial Narrow" panose="020B0606020202030204" pitchFamily="34" charset="0"/>
                        </a:rPr>
                        <a:t>Accompagnement des familles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baseline="0" dirty="0">
                          <a:latin typeface="Arial Narrow" panose="020B0606020202030204" pitchFamily="34" charset="0"/>
                        </a:rPr>
                        <a:t>Spiritualité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baseline="0" dirty="0">
                          <a:latin typeface="Arial Narrow" panose="020B0606020202030204" pitchFamily="34" charset="0"/>
                        </a:rPr>
                        <a:t>La fin de vie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600" baseline="0" dirty="0">
                          <a:latin typeface="Arial Narrow" panose="020B0606020202030204" pitchFamily="34" charset="0"/>
                        </a:rPr>
                        <a:t>Le deuil</a:t>
                      </a:r>
                      <a:endParaRPr lang="fr-CA" sz="1600" dirty="0">
                        <a:latin typeface="Arial Narrow" panose="020B0606020202030204" pitchFamily="34" charset="0"/>
                      </a:endParaRPr>
                    </a:p>
                    <a:p>
                      <a:endParaRPr lang="fr-CA" sz="1600" dirty="0">
                        <a:latin typeface="Arial Narrow" panose="020B0606020202030204" pitchFamily="34" charset="0"/>
                      </a:endParaRPr>
                    </a:p>
                    <a:p>
                      <a:endParaRPr lang="fr-CA" sz="1600" dirty="0">
                        <a:latin typeface="Arial Narrow" panose="020B0606020202030204" pitchFamily="34" charset="0"/>
                      </a:endParaRPr>
                    </a:p>
                  </a:txBody>
                  <a:tcPr marL="91436" marR="91436" marT="45673" marB="45673"/>
                </a:tc>
                <a:tc>
                  <a:txBody>
                    <a:bodyPr/>
                    <a:lstStyle/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500" dirty="0">
                          <a:latin typeface="Arial Narrow" panose="020B0606020202030204" pitchFamily="34" charset="0"/>
                        </a:rPr>
                        <a:t>Présentation projet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500" dirty="0">
                          <a:latin typeface="Arial Narrow" panose="020B0606020202030204" pitchFamily="34" charset="0"/>
                        </a:rPr>
                        <a:t>SP</a:t>
                      </a:r>
                      <a:r>
                        <a:rPr lang="fr-CA" sz="1500" baseline="0" dirty="0">
                          <a:latin typeface="Arial Narrow" panose="020B0606020202030204" pitchFamily="34" charset="0"/>
                        </a:rPr>
                        <a:t> cancer vs démence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500" baseline="0" dirty="0">
                          <a:latin typeface="Arial Narrow" panose="020B0606020202030204" pitchFamily="34" charset="0"/>
                        </a:rPr>
                        <a:t>Continuum de soins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500" baseline="0" dirty="0">
                          <a:latin typeface="Arial Narrow" panose="020B0606020202030204" pitchFamily="34" charset="0"/>
                        </a:rPr>
                        <a:t>Harmonisation pratiques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500" baseline="0" dirty="0">
                          <a:latin typeface="Arial Narrow" panose="020B0606020202030204" pitchFamily="34" charset="0"/>
                        </a:rPr>
                        <a:t>Objectifs et transitions de soins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500" baseline="0" dirty="0">
                          <a:latin typeface="Arial Narrow" panose="020B0606020202030204" pitchFamily="34" charset="0"/>
                        </a:rPr>
                        <a:t>Révision médication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500" baseline="0" dirty="0">
                          <a:latin typeface="Arial Narrow" panose="020B0606020202030204" pitchFamily="34" charset="0"/>
                        </a:rPr>
                        <a:t>Dysphagie et dénutrition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500" baseline="0" dirty="0">
                          <a:latin typeface="Arial Narrow" panose="020B0606020202030204" pitchFamily="34" charset="0"/>
                        </a:rPr>
                        <a:t>Bilan paraclinique - transfert CH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500" baseline="0" dirty="0">
                          <a:latin typeface="Arial Narrow" panose="020B0606020202030204" pitchFamily="34" charset="0"/>
                        </a:rPr>
                        <a:t>Gestion symptômes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500" baseline="0" dirty="0">
                          <a:latin typeface="Arial Narrow" panose="020B0606020202030204" pitchFamily="34" charset="0"/>
                        </a:rPr>
                        <a:t>Soutien aux familles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fr-CA" sz="1500" baseline="0" dirty="0">
                          <a:latin typeface="Arial Narrow" panose="020B0606020202030204" pitchFamily="34" charset="0"/>
                        </a:rPr>
                        <a:t>Rôle et collaboration avec infirmière agent changement</a:t>
                      </a:r>
                    </a:p>
                  </a:txBody>
                  <a:tcPr marL="91436" marR="91436" marT="45673" marB="4567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200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FEA2839-1821-4BD9-B4F4-5231533A8515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fr-CA" altLang="fr-FR" sz="2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17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Suivi clinique systématique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628800"/>
            <a:ext cx="7693025" cy="3724275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altLang="fr-FR" sz="2400" dirty="0">
                <a:latin typeface="Arial Narrow" panose="020B0606020202030204" pitchFamily="34" charset="0"/>
              </a:rPr>
              <a:t>Utilisation systématique du PACSLAC-F et d</a:t>
            </a:r>
            <a:r>
              <a:rPr lang="fr-CA" altLang="fr-FR" sz="2400" dirty="0">
                <a:latin typeface="Arial Narrow" panose="020B0606020202030204" pitchFamily="34" charset="0"/>
              </a:rPr>
              <a:t>'</a:t>
            </a:r>
            <a:r>
              <a:rPr lang="fr-FR" altLang="ja-JP" sz="2400" dirty="0">
                <a:latin typeface="Arial Narrow" panose="020B0606020202030204" pitchFamily="34" charset="0"/>
              </a:rPr>
              <a:t>un journal de douleur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altLang="fr-FR" sz="2400" dirty="0">
                <a:latin typeface="Arial Narrow" panose="020B0606020202030204" pitchFamily="34" charset="0"/>
              </a:rPr>
              <a:t>Évaluation systématique de la dyspnée et de la détresse respiratoire lors d</a:t>
            </a:r>
            <a:r>
              <a:rPr lang="fr-CA" altLang="fr-FR" sz="2400" dirty="0">
                <a:latin typeface="Arial Narrow" panose="020B0606020202030204" pitchFamily="34" charset="0"/>
              </a:rPr>
              <a:t>'</a:t>
            </a:r>
            <a:r>
              <a:rPr lang="fr-FR" altLang="ja-JP" sz="2400" dirty="0">
                <a:latin typeface="Arial Narrow" panose="020B0606020202030204" pitchFamily="34" charset="0"/>
              </a:rPr>
              <a:t>une détérioration aiguë</a:t>
            </a:r>
          </a:p>
          <a:p>
            <a:pPr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altLang="fr-FR" sz="2400" dirty="0">
                <a:latin typeface="Arial Narrow" panose="020B0606020202030204" pitchFamily="34" charset="0"/>
              </a:rPr>
              <a:t>Implantation d</a:t>
            </a:r>
            <a:r>
              <a:rPr lang="fr-CA" altLang="fr-FR" sz="2400" dirty="0">
                <a:latin typeface="Arial Narrow" panose="020B0606020202030204" pitchFamily="34" charset="0"/>
              </a:rPr>
              <a:t>'</a:t>
            </a:r>
            <a:r>
              <a:rPr lang="fr-FR" altLang="ja-JP" sz="2400" dirty="0">
                <a:latin typeface="Arial Narrow" panose="020B0606020202030204" pitchFamily="34" charset="0"/>
              </a:rPr>
              <a:t>un programme systématique de soins de bouche en période de fin de vie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0F71B-668C-43A9-A417-42B66250074D}" type="slidenum">
              <a:rPr lang="fr-CA" altLang="fr-FR" smtClean="0"/>
              <a:pPr>
                <a:defRPr/>
              </a:pPr>
              <a:t>24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56176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6745" y="941487"/>
            <a:ext cx="7924800" cy="1143000"/>
          </a:xfrm>
        </p:spPr>
        <p:txBody>
          <a:bodyPr/>
          <a:lstStyle/>
          <a:p>
            <a:r>
              <a:rPr lang="fr-CA" dirty="0"/>
              <a:t>Rencontres de famille et information aux familles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82633" y="2132856"/>
            <a:ext cx="7693025" cy="3724275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0"/>
              </a:spcAft>
              <a:buClr>
                <a:srgbClr val="006600"/>
              </a:buClr>
              <a:buSzPct val="90000"/>
              <a:buFont typeface="Arial" panose="020B0604020202020204" pitchFamily="34" charset="0"/>
              <a:buChar char="•"/>
            </a:pPr>
            <a:r>
              <a:rPr lang="fr-CA" altLang="fr-FR" sz="2400" dirty="0">
                <a:latin typeface="Arial Narrow" panose="020B0606020202030204" pitchFamily="34" charset="0"/>
              </a:rPr>
              <a:t>Rencontre systématique lors d’un événement aigu ou anticipation d’un décès prochain</a:t>
            </a:r>
          </a:p>
          <a:p>
            <a:pPr>
              <a:spcBef>
                <a:spcPts val="1800"/>
              </a:spcBef>
              <a:spcAft>
                <a:spcPts val="0"/>
              </a:spcAft>
              <a:buClr>
                <a:srgbClr val="006600"/>
              </a:buClr>
              <a:buSzPct val="90000"/>
              <a:buFont typeface="Arial" panose="020B0604020202020204" pitchFamily="34" charset="0"/>
              <a:buChar char="•"/>
            </a:pPr>
            <a:r>
              <a:rPr lang="fr-CA" altLang="fr-FR" sz="2400" dirty="0">
                <a:latin typeface="Arial Narrow" panose="020B0606020202030204" pitchFamily="34" charset="0"/>
              </a:rPr>
              <a:t>Élaboration de directives anticipées</a:t>
            </a:r>
          </a:p>
          <a:p>
            <a:pPr>
              <a:spcBef>
                <a:spcPts val="1800"/>
              </a:spcBef>
              <a:spcAft>
                <a:spcPts val="0"/>
              </a:spcAft>
              <a:buClr>
                <a:srgbClr val="006600"/>
              </a:buClr>
              <a:buSzPct val="90000"/>
              <a:buFont typeface="Arial" panose="020B0604020202020204" pitchFamily="34" charset="0"/>
              <a:buChar char="•"/>
            </a:pPr>
            <a:r>
              <a:rPr lang="fr-CA" altLang="fr-FR" sz="2400" dirty="0">
                <a:latin typeface="Arial Narrow" panose="020B0606020202030204" pitchFamily="34" charset="0"/>
              </a:rPr>
              <a:t>Distribution d’un livret d’information sur les soins de confort dans la démence</a:t>
            </a:r>
          </a:p>
          <a:p>
            <a:pPr>
              <a:spcBef>
                <a:spcPts val="1800"/>
              </a:spcBef>
              <a:spcAft>
                <a:spcPts val="0"/>
              </a:spcAft>
              <a:buClr>
                <a:srgbClr val="006600"/>
              </a:buClr>
              <a:buSzPct val="90000"/>
              <a:buFont typeface="Arial" panose="020B0604020202020204" pitchFamily="34" charset="0"/>
              <a:buChar char="•"/>
            </a:pPr>
            <a:r>
              <a:rPr lang="fr-CA" altLang="fr-FR" sz="2400" dirty="0">
                <a:latin typeface="Arial Narrow" panose="020B0606020202030204" pitchFamily="34" charset="0"/>
              </a:rPr>
              <a:t>Retour sur les questionnements des familles suite à la distribution du livret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0F71B-668C-43A9-A417-42B66250074D}" type="slidenum">
              <a:rPr lang="fr-CA" altLang="fr-FR" smtClean="0"/>
              <a:pPr>
                <a:defRPr/>
              </a:pPr>
              <a:t>25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701557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>
          <a:xfrm>
            <a:off x="801377" y="908720"/>
            <a:ext cx="7543800" cy="762000"/>
          </a:xfrm>
        </p:spPr>
        <p:txBody>
          <a:bodyPr/>
          <a:lstStyle/>
          <a:p>
            <a:pPr algn="ctr">
              <a:defRPr/>
            </a:pPr>
            <a:r>
              <a:rPr lang="fr-FR" sz="3600" dirty="0">
                <a:solidFill>
                  <a:schemeClr val="tx1"/>
                </a:solidFill>
                <a:latin typeface="+mn-lt"/>
                <a:ea typeface="MS PGothic" charset="0"/>
              </a:rPr>
              <a:t>Livret d</a:t>
            </a:r>
            <a:r>
              <a:rPr lang="fr-CA" sz="3600" dirty="0">
                <a:solidFill>
                  <a:schemeClr val="tx1"/>
                </a:solidFill>
                <a:latin typeface="+mn-lt"/>
                <a:ea typeface="MS PGothic" charset="0"/>
              </a:rPr>
              <a:t>'</a:t>
            </a:r>
            <a:r>
              <a:rPr lang="fr-FR" altLang="ja-JP" sz="3600" dirty="0">
                <a:solidFill>
                  <a:schemeClr val="tx1"/>
                </a:solidFill>
                <a:latin typeface="+mn-lt"/>
                <a:ea typeface="MS PGothic" charset="0"/>
              </a:rPr>
              <a:t>information aux familles</a:t>
            </a:r>
            <a:endParaRPr lang="fr-FR" sz="3600" dirty="0">
              <a:solidFill>
                <a:schemeClr val="tx1"/>
              </a:solidFill>
              <a:latin typeface="+mn-lt"/>
              <a:ea typeface="MS PGothic" charset="0"/>
            </a:endParaRPr>
          </a:p>
        </p:txBody>
      </p:sp>
      <p:sp>
        <p:nvSpPr>
          <p:cNvPr id="35842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82EE0BE-D182-4C32-B9B0-CFD623964445}" type="slidenum">
              <a:rPr lang="fr-FR" altLang="fr-FR" sz="1000">
                <a:solidFill>
                  <a:srgbClr val="4F5151"/>
                </a:solidFill>
                <a:latin typeface="Verdana" panose="020B0604030504040204" pitchFamily="34" charset="0"/>
              </a:rPr>
              <a:pPr/>
              <a:t>26</a:t>
            </a:fld>
            <a:endParaRPr lang="fr-FR" altLang="fr-FR" sz="1000">
              <a:latin typeface="Verdana" panose="020B0604030504040204" pitchFamily="34" charset="0"/>
            </a:endParaRP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801377" y="4657268"/>
            <a:ext cx="5682208" cy="1031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fr-CA" altLang="fr-FR" sz="1400" dirty="0">
                <a:latin typeface="Arial Narrow" panose="020B0606020202030204" pitchFamily="34" charset="0"/>
              </a:rPr>
              <a:t>Arcand M, Caron C.: Les soins de confort en fin de vie dans la maladie d'Alzheimer et les autres maladies dégénératives du cerveau</a:t>
            </a:r>
          </a:p>
          <a:p>
            <a:pPr algn="just">
              <a:spcBef>
                <a:spcPts val="600"/>
              </a:spcBef>
            </a:pPr>
            <a:r>
              <a:rPr lang="fr-CA" altLang="fr-FR" sz="1400" dirty="0">
                <a:latin typeface="Arial Narrow" panose="020B0606020202030204" pitchFamily="34" charset="0"/>
              </a:rPr>
              <a:t>http://www.expertise-sante.com/modules/AxialRealisation/img_repository/files/documents/m_guide_fr.pdf</a:t>
            </a:r>
          </a:p>
        </p:txBody>
      </p:sp>
      <p:sp>
        <p:nvSpPr>
          <p:cNvPr id="37894" name="ZoneTexte 5"/>
          <p:cNvSpPr txBox="1">
            <a:spLocks noChangeArrowheads="1"/>
          </p:cNvSpPr>
          <p:nvPr/>
        </p:nvSpPr>
        <p:spPr bwMode="auto">
          <a:xfrm>
            <a:off x="971600" y="2256125"/>
            <a:ext cx="5197436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>
                <a:latin typeface="Arial Narrow" panose="020B0606020202030204" pitchFamily="34" charset="0"/>
              </a:rPr>
              <a:t>Utilisé pour la formation du personnel et lors des rencontres de famille</a:t>
            </a:r>
          </a:p>
          <a:p>
            <a:pPr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altLang="fr-FR" dirty="0">
                <a:latin typeface="Arial Narrow" panose="020B0606020202030204" pitchFamily="34" charset="0"/>
              </a:rPr>
              <a:t>Distribué à toutes les familles qui le souhaitaient</a:t>
            </a:r>
          </a:p>
        </p:txBody>
      </p:sp>
      <p:pic>
        <p:nvPicPr>
          <p:cNvPr id="3584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08736"/>
            <a:ext cx="2376488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55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Espace réservé du contenu 2"/>
          <p:cNvSpPr>
            <a:spLocks noGrp="1"/>
          </p:cNvSpPr>
          <p:nvPr>
            <p:ph idx="1"/>
          </p:nvPr>
        </p:nvSpPr>
        <p:spPr>
          <a:xfrm>
            <a:off x="784225" y="1814194"/>
            <a:ext cx="8054975" cy="513063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altLang="fr-FR" dirty="0">
                <a:latin typeface="Arial Narrow" panose="020B0606020202030204" pitchFamily="34" charset="0"/>
              </a:rPr>
              <a:t>Maladie d’Alzheimer et autres maladies dégénératives du cerveau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altLang="fr-FR" dirty="0">
                <a:latin typeface="Arial Narrow" panose="020B0606020202030204" pitchFamily="34" charset="0"/>
              </a:rPr>
              <a:t>Guide destiné aux proches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altLang="fr-FR" dirty="0">
                <a:latin typeface="Arial Narrow" panose="020B0606020202030204" pitchFamily="34" charset="0"/>
              </a:rPr>
              <a:t>Langage simple et clair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dirty="0">
                <a:latin typeface="Arial Narrow" panose="020B0606020202030204" pitchFamily="34" charset="0"/>
              </a:rPr>
              <a:t>Contenu: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altLang="fr-FR" dirty="0">
                <a:latin typeface="Arial Narrow" panose="020B0606020202030204" pitchFamily="34" charset="0"/>
              </a:rPr>
              <a:t>L’évolution naturelle de la maladie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altLang="fr-FR" dirty="0">
                <a:latin typeface="Arial Narrow" panose="020B0606020202030204" pitchFamily="34" charset="0"/>
              </a:rPr>
              <a:t>Les décisions de fin de vie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altLang="fr-FR" dirty="0">
                <a:latin typeface="Arial Narrow" panose="020B0606020202030204" pitchFamily="34" charset="0"/>
              </a:rPr>
              <a:t>Le soulagement des symptômes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altLang="fr-FR" dirty="0">
                <a:latin typeface="Arial Narrow" panose="020B0606020202030204" pitchFamily="34" charset="0"/>
              </a:rPr>
              <a:t>Les derniers moments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altLang="fr-FR" dirty="0">
                <a:latin typeface="Arial Narrow" panose="020B0606020202030204" pitchFamily="34" charset="0"/>
              </a:rPr>
              <a:t>Après le décès</a:t>
            </a:r>
          </a:p>
          <a:p>
            <a:endParaRPr lang="fr-FR" altLang="fr-FR" dirty="0">
              <a:latin typeface="Arial Narrow" panose="020B0606020202030204" pitchFamily="34" charset="0"/>
            </a:endParaRPr>
          </a:p>
          <a:p>
            <a:endParaRPr lang="fr-FR" altLang="fr-FR" dirty="0">
              <a:latin typeface="Arial Narrow" panose="020B0606020202030204" pitchFamily="34" charset="0"/>
            </a:endParaRPr>
          </a:p>
        </p:txBody>
      </p:sp>
      <p:sp>
        <p:nvSpPr>
          <p:cNvPr id="62468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A651E5A-77F7-434F-BCDE-15CAEF786487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01377" y="908720"/>
            <a:ext cx="7543800" cy="762000"/>
          </a:xfrm>
        </p:spPr>
        <p:txBody>
          <a:bodyPr/>
          <a:lstStyle/>
          <a:p>
            <a:pPr algn="ctr">
              <a:defRPr/>
            </a:pPr>
            <a:r>
              <a:rPr lang="fr-FR" sz="3600" dirty="0">
                <a:solidFill>
                  <a:schemeClr val="tx1"/>
                </a:solidFill>
                <a:latin typeface="+mn-lt"/>
                <a:ea typeface="MS PGothic" charset="0"/>
              </a:rPr>
              <a:t>Livret d</a:t>
            </a:r>
            <a:r>
              <a:rPr lang="fr-CA" sz="3600" dirty="0">
                <a:solidFill>
                  <a:schemeClr val="tx1"/>
                </a:solidFill>
                <a:latin typeface="+mn-lt"/>
                <a:ea typeface="MS PGothic" charset="0"/>
              </a:rPr>
              <a:t>'</a:t>
            </a:r>
            <a:r>
              <a:rPr lang="fr-FR" altLang="ja-JP" sz="3600" dirty="0">
                <a:solidFill>
                  <a:schemeClr val="tx1"/>
                </a:solidFill>
                <a:latin typeface="+mn-lt"/>
                <a:ea typeface="MS PGothic" charset="0"/>
              </a:rPr>
              <a:t>information aux familles</a:t>
            </a:r>
            <a:endParaRPr lang="fr-FR" sz="3600" dirty="0">
              <a:solidFill>
                <a:schemeClr val="tx1"/>
              </a:solidFill>
              <a:latin typeface="+mn-lt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36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1463" indent="-271463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CA" altLang="fr-FR" sz="800">
              <a:latin typeface="Arial Narrow" panose="020B0606020202030204" pitchFamily="34" charset="0"/>
            </a:endParaRP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CA" altLang="fr-FR" sz="2000">
                <a:latin typeface="Arial Narrow" panose="020B0606020202030204" pitchFamily="34" charset="0"/>
              </a:rPr>
              <a:t>Élaboré et validé par Marcel Arcand et Chantal Caron (2005)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CA" altLang="fr-FR" sz="2000">
                <a:latin typeface="Arial Narrow" panose="020B0606020202030204" pitchFamily="34" charset="0"/>
              </a:rPr>
              <a:t>Traduit en plusieurs langues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CA" altLang="fr-FR" sz="2000">
                <a:latin typeface="Arial Narrow" panose="020B0606020202030204" pitchFamily="34" charset="0"/>
              </a:rPr>
              <a:t>Reconnu par OMS comme exemple de bonnes pratiques en soins palliatifs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CA" altLang="fr-FR" sz="2000">
                <a:latin typeface="Arial Narrow" panose="020B0606020202030204" pitchFamily="34" charset="0"/>
              </a:rPr>
              <a:t>Utilisé pour la formation du personnel et l’information des familles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CA" altLang="fr-FR" sz="2000">
                <a:latin typeface="Arial Narrow" panose="020B0606020202030204" pitchFamily="34" charset="0"/>
              </a:rPr>
              <a:t>Offert à toutes les familles des résidents suivis en soins palliatifs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CA" altLang="fr-FR" sz="2000">
                <a:latin typeface="Arial Narrow" panose="020B0606020202030204" pitchFamily="34" charset="0"/>
              </a:rPr>
              <a:t>Offert le plus tôt possible lors du passage curatif… palliatifs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CA" altLang="fr-FR" sz="2000">
                <a:latin typeface="Arial Narrow" panose="020B0606020202030204" pitchFamily="34" charset="0"/>
              </a:rPr>
              <a:t>Assurer le suivi avec les familles: </a:t>
            </a:r>
          </a:p>
          <a:p>
            <a:pPr marL="630238" lvl="1" indent="-230188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r-CA" altLang="fr-FR" sz="1800">
                <a:latin typeface="Arial Narrow" panose="020B0606020202030204" pitchFamily="34" charset="0"/>
              </a:rPr>
              <a:t>vérifier leur compréhension</a:t>
            </a:r>
          </a:p>
          <a:p>
            <a:pPr marL="630238" lvl="1" indent="-230188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r-CA" altLang="fr-FR" sz="1800">
                <a:latin typeface="Arial Narrow" panose="020B0606020202030204" pitchFamily="34" charset="0"/>
              </a:rPr>
              <a:t>répondre aux questions</a:t>
            </a:r>
          </a:p>
        </p:txBody>
      </p:sp>
      <p:sp>
        <p:nvSpPr>
          <p:cNvPr id="63492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F022830-D528-4536-B1B4-CE328DF052F3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01377" y="908720"/>
            <a:ext cx="7543800" cy="762000"/>
          </a:xfrm>
        </p:spPr>
        <p:txBody>
          <a:bodyPr/>
          <a:lstStyle/>
          <a:p>
            <a:pPr algn="ctr">
              <a:defRPr/>
            </a:pPr>
            <a:r>
              <a:rPr lang="fr-FR" sz="3600" dirty="0">
                <a:solidFill>
                  <a:schemeClr val="tx1"/>
                </a:solidFill>
                <a:latin typeface="+mn-lt"/>
                <a:ea typeface="MS PGothic" charset="0"/>
              </a:rPr>
              <a:t>Livret d</a:t>
            </a:r>
            <a:r>
              <a:rPr lang="fr-CA" sz="3600" dirty="0">
                <a:solidFill>
                  <a:schemeClr val="tx1"/>
                </a:solidFill>
                <a:latin typeface="+mn-lt"/>
                <a:ea typeface="MS PGothic" charset="0"/>
              </a:rPr>
              <a:t>'</a:t>
            </a:r>
            <a:r>
              <a:rPr lang="fr-FR" altLang="ja-JP" sz="3600" dirty="0">
                <a:solidFill>
                  <a:schemeClr val="tx1"/>
                </a:solidFill>
                <a:latin typeface="+mn-lt"/>
                <a:ea typeface="MS PGothic" charset="0"/>
              </a:rPr>
              <a:t>information aux familles</a:t>
            </a:r>
            <a:endParaRPr lang="fr-FR" sz="3600" dirty="0">
              <a:solidFill>
                <a:schemeClr val="tx1"/>
              </a:solidFill>
              <a:latin typeface="+mn-lt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84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Niveau de confort en fin de vie</a:t>
            </a:r>
          </a:p>
        </p:txBody>
      </p:sp>
      <p:sp>
        <p:nvSpPr>
          <p:cNvPr id="6963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16FFAA1-FA8B-44A3-82FE-EE2102597940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sp>
        <p:nvSpPr>
          <p:cNvPr id="69636" name="Rectangle 3"/>
          <p:cNvSpPr txBox="1">
            <a:spLocks noChangeArrowheads="1"/>
          </p:cNvSpPr>
          <p:nvPr/>
        </p:nvSpPr>
        <p:spPr bwMode="auto">
          <a:xfrm>
            <a:off x="762000" y="2345226"/>
            <a:ext cx="539432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273050" indent="-2730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800" dirty="0">
                <a:latin typeface="Arial Narrow" panose="020B0606020202030204" pitchFamily="34" charset="0"/>
              </a:rPr>
              <a:t>Mesuré par </a:t>
            </a:r>
            <a:r>
              <a:rPr lang="fr-CA" altLang="fr-FR" sz="1800" b="1" i="1" dirty="0" err="1">
                <a:latin typeface="Arial Narrow" panose="020B0606020202030204" pitchFamily="34" charset="0"/>
              </a:rPr>
              <a:t>Comfort</a:t>
            </a:r>
            <a:r>
              <a:rPr lang="fr-CA" altLang="fr-FR" sz="1800" b="1" i="1" dirty="0">
                <a:latin typeface="Arial Narrow" panose="020B0606020202030204" pitchFamily="34" charset="0"/>
              </a:rPr>
              <a:t> </a:t>
            </a:r>
            <a:r>
              <a:rPr lang="fr-CA" altLang="fr-FR" sz="1800" b="1" i="1" dirty="0" err="1">
                <a:latin typeface="Arial Narrow" panose="020B0606020202030204" pitchFamily="34" charset="0"/>
              </a:rPr>
              <a:t>Assessment</a:t>
            </a:r>
            <a:r>
              <a:rPr lang="fr-CA" altLang="fr-FR" sz="1800" b="1" i="1" dirty="0">
                <a:latin typeface="Arial Narrow" panose="020B0606020202030204" pitchFamily="34" charset="0"/>
              </a:rPr>
              <a:t> in </a:t>
            </a:r>
            <a:r>
              <a:rPr lang="fr-CA" altLang="fr-FR" sz="1800" b="1" i="1" dirty="0" err="1">
                <a:latin typeface="Arial Narrow" panose="020B0606020202030204" pitchFamily="34" charset="0"/>
              </a:rPr>
              <a:t>Dying</a:t>
            </a:r>
            <a:r>
              <a:rPr lang="fr-CA" altLang="fr-FR" sz="1800" b="1" i="1" dirty="0">
                <a:latin typeface="Arial Narrow" panose="020B0606020202030204" pitchFamily="34" charset="0"/>
              </a:rPr>
              <a:t>* (CAD-EOLD)</a:t>
            </a:r>
            <a:endParaRPr lang="fr-CA" altLang="fr-FR" sz="1800" b="1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800" dirty="0">
                <a:latin typeface="Arial Narrow" panose="020B0606020202030204" pitchFamily="34" charset="0"/>
              </a:rPr>
              <a:t>14 items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800" dirty="0">
                <a:latin typeface="Arial Narrow" panose="020B0606020202030204" pitchFamily="34" charset="0"/>
              </a:rPr>
              <a:t>48 dernières heures de vie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800" dirty="0">
                <a:latin typeface="Arial Narrow" panose="020B0606020202030204" pitchFamily="34" charset="0"/>
              </a:rPr>
              <a:t>Spécifique pour la démence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800" dirty="0">
                <a:latin typeface="Arial Narrow" panose="020B0606020202030204" pitchFamily="34" charset="0"/>
              </a:rPr>
              <a:t>Douleur, difficultés respiratoires, déglutition, pleurs, cris...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800" dirty="0">
                <a:latin typeface="Arial Narrow" panose="020B0606020202030204" pitchFamily="34" charset="0"/>
              </a:rPr>
              <a:t>Score de 14 à 42, le plus élevé indiquant le meilleur confort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800" dirty="0">
                <a:latin typeface="Arial Narrow" panose="020B0606020202030204" pitchFamily="34" charset="0"/>
              </a:rPr>
              <a:t>Complété par le personnel dans les jours suivant le décès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800" dirty="0">
                <a:latin typeface="Arial Narrow" panose="020B0606020202030204" pitchFamily="34" charset="0"/>
              </a:rPr>
              <a:t>Complété par les familles dans les semaines suivant le décès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t="5930" r="6542" b="3016"/>
          <a:stretch/>
        </p:blipFill>
        <p:spPr>
          <a:xfrm>
            <a:off x="6295558" y="2372256"/>
            <a:ext cx="2516599" cy="342000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ZoneTexte 8"/>
          <p:cNvSpPr txBox="1"/>
          <p:nvPr/>
        </p:nvSpPr>
        <p:spPr>
          <a:xfrm>
            <a:off x="979487" y="6091999"/>
            <a:ext cx="7489825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________________________________________________________________________________________________________________________</a:t>
            </a:r>
          </a:p>
          <a:p>
            <a:pPr>
              <a:defRPr/>
            </a:pP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*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Volicer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, Hurley &amp;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Blasi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. (2001)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Scales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 for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evaluation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 of End-of-Life Care in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Dementia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. Alzheimer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Diseases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 and Associated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Disorders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, 15(4), 194-200.</a:t>
            </a:r>
          </a:p>
        </p:txBody>
      </p:sp>
    </p:spTree>
    <p:extLst>
      <p:ext uri="{BB962C8B-B14F-4D97-AF65-F5344CB8AC3E}">
        <p14:creationId xmlns:p14="http://schemas.microsoft.com/office/powerpoint/2010/main" val="242849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Plan de la présentation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0" y="1447800"/>
            <a:ext cx="6402388" cy="2603790"/>
          </a:xfrm>
        </p:spPr>
        <p:txBody>
          <a:bodyPr/>
          <a:lstStyle/>
          <a:p>
            <a:r>
              <a:rPr lang="fr-CA" dirty="0"/>
              <a:t>L’univers des CHSLD </a:t>
            </a:r>
            <a:endParaRPr lang="fr-CA" dirty="0" smtClean="0"/>
          </a:p>
          <a:p>
            <a:r>
              <a:rPr lang="fr-CA" dirty="0" smtClean="0"/>
              <a:t>Présentation </a:t>
            </a:r>
            <a:r>
              <a:rPr lang="fr-CA" dirty="0"/>
              <a:t>de la programmation de recherche</a:t>
            </a:r>
          </a:p>
          <a:p>
            <a:r>
              <a:rPr lang="fr-CA" dirty="0"/>
              <a:t>Identifier la douleur chez les non communiquant</a:t>
            </a:r>
          </a:p>
          <a:p>
            <a:r>
              <a:rPr lang="fr-CA" dirty="0"/>
              <a:t>Implanter une approche structurée de soins palliatifs en </a:t>
            </a:r>
            <a:r>
              <a:rPr lang="fr-CA" dirty="0" smtClean="0"/>
              <a:t>CHSLD.</a:t>
            </a:r>
            <a:endParaRPr lang="fr-CA" dirty="0"/>
          </a:p>
          <a:p>
            <a:r>
              <a:rPr lang="fr-CA" dirty="0"/>
              <a:t>Conclusion…</a:t>
            </a:r>
          </a:p>
        </p:txBody>
      </p:sp>
    </p:spTree>
    <p:extLst>
      <p:ext uri="{BB962C8B-B14F-4D97-AF65-F5344CB8AC3E}">
        <p14:creationId xmlns:p14="http://schemas.microsoft.com/office/powerpoint/2010/main" val="645400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re 1"/>
          <p:cNvSpPr>
            <a:spLocks noGrp="1"/>
          </p:cNvSpPr>
          <p:nvPr>
            <p:ph type="title"/>
          </p:nvPr>
        </p:nvSpPr>
        <p:spPr>
          <a:xfrm>
            <a:off x="866800" y="850186"/>
            <a:ext cx="7924800" cy="852264"/>
          </a:xfrm>
        </p:spPr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Soulagement des symptômes</a:t>
            </a:r>
          </a:p>
        </p:txBody>
      </p:sp>
      <p:sp>
        <p:nvSpPr>
          <p:cNvPr id="75779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DEDB63D-1575-457F-8A97-B3765C88F5F4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sp>
        <p:nvSpPr>
          <p:cNvPr id="75780" name="Rectangle 3"/>
          <p:cNvSpPr txBox="1">
            <a:spLocks noChangeArrowheads="1"/>
          </p:cNvSpPr>
          <p:nvPr/>
        </p:nvSpPr>
        <p:spPr bwMode="auto">
          <a:xfrm>
            <a:off x="644696" y="1916832"/>
            <a:ext cx="4919661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2857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600" dirty="0">
                <a:latin typeface="Arial Narrow" panose="020B0606020202030204" pitchFamily="34" charset="0"/>
              </a:rPr>
              <a:t>Mesuré par </a:t>
            </a:r>
            <a:r>
              <a:rPr lang="fr-CA" altLang="fr-FR" sz="1600" b="1" i="1" dirty="0" err="1">
                <a:latin typeface="Arial Narrow" panose="020B0606020202030204" pitchFamily="34" charset="0"/>
              </a:rPr>
              <a:t>Symptom</a:t>
            </a:r>
            <a:r>
              <a:rPr lang="fr-CA" altLang="fr-FR" sz="1600" b="1" i="1" dirty="0">
                <a:latin typeface="Arial Narrow" panose="020B0606020202030204" pitchFamily="34" charset="0"/>
              </a:rPr>
              <a:t> Management in </a:t>
            </a:r>
            <a:r>
              <a:rPr lang="fr-CA" altLang="fr-FR" sz="1600" b="1" i="1" dirty="0" err="1">
                <a:latin typeface="Arial Narrow" panose="020B0606020202030204" pitchFamily="34" charset="0"/>
              </a:rPr>
              <a:t>Dying</a:t>
            </a:r>
            <a:r>
              <a:rPr lang="fr-CA" altLang="fr-FR" sz="1600" b="1" i="1" dirty="0">
                <a:latin typeface="Arial Narrow" panose="020B0606020202030204" pitchFamily="34" charset="0"/>
              </a:rPr>
              <a:t>* (SM-EOLD)</a:t>
            </a:r>
            <a:endParaRPr lang="fr-CA" altLang="fr-FR" sz="1600" b="1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600" dirty="0">
                <a:latin typeface="Arial Narrow" panose="020B0606020202030204" pitchFamily="34" charset="0"/>
              </a:rPr>
              <a:t>9 items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600" dirty="0">
                <a:latin typeface="Arial Narrow" panose="020B0606020202030204" pitchFamily="34" charset="0"/>
              </a:rPr>
              <a:t>Trois derniers mois de vie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600" dirty="0">
                <a:latin typeface="Arial Narrow" panose="020B0606020202030204" pitchFamily="34" charset="0"/>
              </a:rPr>
              <a:t>Spécifique pour la démence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600" dirty="0">
                <a:latin typeface="Arial Narrow" panose="020B0606020202030204" pitchFamily="34" charset="0"/>
              </a:rPr>
              <a:t>Peut-être complété par famille ou soignant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600" dirty="0">
                <a:latin typeface="Arial Narrow" panose="020B0606020202030204" pitchFamily="34" charset="0"/>
              </a:rPr>
              <a:t>Score de 0 à 45, le plus faible indiquant le meilleur soulagement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1600" dirty="0">
                <a:latin typeface="Arial Narrow" panose="020B0606020202030204" pitchFamily="34" charset="0"/>
              </a:rPr>
              <a:t>Complété par les familles dans les semaines suivant le décès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endParaRPr lang="fr-CA" altLang="fr-FR" sz="1600" dirty="0">
              <a:latin typeface="Arial Narrow" panose="020B0606020202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63575" y="5513670"/>
            <a:ext cx="7489825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________________________________________________________________________________________________________________________</a:t>
            </a:r>
          </a:p>
          <a:p>
            <a:pPr>
              <a:defRPr/>
            </a:pP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*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Volicer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, Hurley &amp;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Blasi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. (2001)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Scales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 for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evaluation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 of End-of-Life Care in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Dementia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. Alzheimer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Diseases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 and Associated </a:t>
            </a:r>
            <a:r>
              <a:rPr lang="fr-CA" sz="1050" dirty="0" err="1">
                <a:solidFill>
                  <a:srgbClr val="000A14"/>
                </a:solidFill>
                <a:latin typeface="Arial Narrow" panose="020B0606020202030204" pitchFamily="34" charset="0"/>
              </a:rPr>
              <a:t>Disorders</a:t>
            </a:r>
            <a:r>
              <a:rPr lang="fr-CA" sz="1050" dirty="0">
                <a:solidFill>
                  <a:srgbClr val="000A14"/>
                </a:solidFill>
                <a:latin typeface="Arial Narrow" panose="020B0606020202030204" pitchFamily="34" charset="0"/>
              </a:rPr>
              <a:t>, 15(4), 194-200.</a:t>
            </a:r>
          </a:p>
        </p:txBody>
      </p:sp>
      <p:pic>
        <p:nvPicPr>
          <p:cNvPr id="75782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16853" r="6361" b="10844"/>
          <a:stretch>
            <a:fillRect/>
          </a:stretch>
        </p:blipFill>
        <p:spPr bwMode="auto">
          <a:xfrm>
            <a:off x="5693279" y="1568080"/>
            <a:ext cx="342741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135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Satisfaction à l’égard des soins</a:t>
            </a:r>
          </a:p>
        </p:txBody>
      </p:sp>
      <p:sp>
        <p:nvSpPr>
          <p:cNvPr id="9216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85E6505-0E5A-4B92-AFE2-E15342EA87F6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30980" y="1660435"/>
            <a:ext cx="8202613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indent="-28416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981075" indent="-282575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630237" lvl="1" indent="-457200" eaLnBrk="1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2000" dirty="0">
                <a:latin typeface="Arial Narrow" panose="020B0606020202030204" pitchFamily="34" charset="0"/>
              </a:rPr>
              <a:t>Mesurée par </a:t>
            </a:r>
            <a:r>
              <a:rPr lang="fr-CA" altLang="fr-FR" sz="2000" b="1" i="1" dirty="0" err="1">
                <a:latin typeface="Arial Narrow" panose="020B0606020202030204" pitchFamily="34" charset="0"/>
              </a:rPr>
              <a:t>Family</a:t>
            </a:r>
            <a:r>
              <a:rPr lang="fr-CA" altLang="fr-FR" sz="2000" b="1" i="1" dirty="0">
                <a:latin typeface="Arial Narrow" panose="020B0606020202030204" pitchFamily="34" charset="0"/>
              </a:rPr>
              <a:t> Perception of Care </a:t>
            </a:r>
            <a:r>
              <a:rPr lang="fr-CA" altLang="fr-FR" sz="2000" b="1" i="1" dirty="0" err="1">
                <a:latin typeface="Arial Narrow" panose="020B0606020202030204" pitchFamily="34" charset="0"/>
              </a:rPr>
              <a:t>Scale</a:t>
            </a:r>
            <a:r>
              <a:rPr lang="fr-CA" altLang="fr-FR" sz="2000" b="1" i="1" dirty="0">
                <a:latin typeface="Arial Narrow" panose="020B0606020202030204" pitchFamily="34" charset="0"/>
              </a:rPr>
              <a:t> (FPCS)</a:t>
            </a:r>
            <a:r>
              <a:rPr lang="fr-CA" altLang="fr-FR" sz="2000" i="1" dirty="0">
                <a:latin typeface="Arial Narrow" panose="020B0606020202030204" pitchFamily="34" charset="0"/>
              </a:rPr>
              <a:t>* </a:t>
            </a:r>
          </a:p>
          <a:p>
            <a:pPr marL="630237" lvl="1" indent="-457200" eaLnBrk="1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2000" dirty="0">
                <a:latin typeface="Arial Narrow" panose="020B0606020202030204" pitchFamily="34" charset="0"/>
              </a:rPr>
              <a:t>Outil développé et validé au Canada</a:t>
            </a:r>
          </a:p>
          <a:p>
            <a:pPr marL="631825" lvl="1" indent="-457200" eaLnBrk="1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2000" dirty="0">
                <a:latin typeface="Arial Narrow" panose="020B0606020202030204" pitchFamily="34" charset="0"/>
              </a:rPr>
              <a:t>24 questions / 4 sous-catégories</a:t>
            </a:r>
          </a:p>
          <a:p>
            <a:pPr marL="631825" lvl="1" indent="-457200" eaLnBrk="1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2000" dirty="0">
                <a:latin typeface="Arial Narrow" panose="020B0606020202030204" pitchFamily="34" charset="0"/>
              </a:rPr>
              <a:t>Plus une question sur la satisfaction globale </a:t>
            </a:r>
          </a:p>
          <a:p>
            <a:pPr marL="631825" lvl="1" indent="-457200" eaLnBrk="1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2000" dirty="0">
                <a:latin typeface="Arial Narrow" panose="020B0606020202030204" pitchFamily="34" charset="0"/>
              </a:rPr>
              <a:t>7 niveaux: de très en accord à très en désaccord</a:t>
            </a:r>
          </a:p>
          <a:p>
            <a:pPr marL="631825" lvl="1" indent="-457200" eaLnBrk="1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2000" dirty="0">
                <a:latin typeface="Arial Narrow" panose="020B0606020202030204" pitchFamily="34" charset="0"/>
              </a:rPr>
              <a:t>Si &lt; 7 = améliorations à apporter</a:t>
            </a:r>
          </a:p>
          <a:p>
            <a:pPr marL="627063" lvl="1" indent="-454025"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fr-CA" altLang="fr-FR" sz="2000" dirty="0">
                <a:latin typeface="Arial Narrow" panose="020B0606020202030204" pitchFamily="34" charset="0"/>
              </a:rPr>
              <a:t>Complété par les familles dans les semaines suivant le décès</a:t>
            </a:r>
          </a:p>
          <a:p>
            <a:pPr marL="631825" lvl="1" indent="-4572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fr-CA" altLang="fr-FR" sz="2200" dirty="0">
              <a:latin typeface="Arial Narrow" panose="020B0606020202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73338" y="5194298"/>
            <a:ext cx="67691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CA" sz="1200" dirty="0">
                <a:solidFill>
                  <a:srgbClr val="000A14"/>
                </a:solidFill>
                <a:latin typeface="Arial Narrow" panose="020B0606020202030204" pitchFamily="34" charset="0"/>
              </a:rPr>
              <a:t>______________________________________________________________________________________________</a:t>
            </a:r>
          </a:p>
          <a:p>
            <a:pPr marL="87313" indent="-87313">
              <a:defRPr/>
            </a:pPr>
            <a:r>
              <a:rPr lang="fr-CA" sz="1200" dirty="0">
                <a:solidFill>
                  <a:srgbClr val="000A14"/>
                </a:solidFill>
                <a:latin typeface="Arial Narrow" panose="020B0606020202030204" pitchFamily="34" charset="0"/>
              </a:rPr>
              <a:t>*	</a:t>
            </a:r>
            <a:r>
              <a:rPr lang="fr-CA" sz="1200" dirty="0" err="1">
                <a:solidFill>
                  <a:srgbClr val="000A14"/>
                </a:solidFill>
                <a:latin typeface="Arial Narrow" panose="020B0606020202030204" pitchFamily="34" charset="0"/>
              </a:rPr>
              <a:t>Vohra</a:t>
            </a:r>
            <a:r>
              <a:rPr lang="fr-CA" sz="1200" dirty="0">
                <a:solidFill>
                  <a:srgbClr val="000A14"/>
                </a:solidFill>
                <a:latin typeface="Arial Narrow" panose="020B0606020202030204" pitchFamily="34" charset="0"/>
              </a:rPr>
              <a:t>, </a:t>
            </a:r>
            <a:r>
              <a:rPr lang="fr-CA" sz="1200" dirty="0" err="1">
                <a:solidFill>
                  <a:srgbClr val="000A14"/>
                </a:solidFill>
                <a:latin typeface="Arial Narrow" panose="020B0606020202030204" pitchFamily="34" charset="0"/>
              </a:rPr>
              <a:t>Brazil</a:t>
            </a:r>
            <a:r>
              <a:rPr lang="fr-CA" sz="1200" dirty="0">
                <a:solidFill>
                  <a:srgbClr val="000A14"/>
                </a:solidFill>
                <a:latin typeface="Arial Narrow" panose="020B0606020202030204" pitchFamily="34" charset="0"/>
              </a:rPr>
              <a:t>, Hanna &amp; </a:t>
            </a:r>
            <a:r>
              <a:rPr lang="fr-CA" sz="1200" dirty="0" err="1">
                <a:solidFill>
                  <a:srgbClr val="000A14"/>
                </a:solidFill>
                <a:latin typeface="Arial Narrow" panose="020B0606020202030204" pitchFamily="34" charset="0"/>
              </a:rPr>
              <a:t>Abelson</a:t>
            </a:r>
            <a:r>
              <a:rPr lang="fr-CA" sz="1200" dirty="0">
                <a:solidFill>
                  <a:srgbClr val="000A14"/>
                </a:solidFill>
                <a:latin typeface="Arial Narrow" panose="020B0606020202030204" pitchFamily="34" charset="0"/>
              </a:rPr>
              <a:t>. (2004) </a:t>
            </a:r>
            <a:r>
              <a:rPr lang="fr-CA" sz="1200" dirty="0" err="1">
                <a:solidFill>
                  <a:srgbClr val="000A14"/>
                </a:solidFill>
                <a:latin typeface="Arial Narrow" panose="020B0606020202030204" pitchFamily="34" charset="0"/>
              </a:rPr>
              <a:t>Family</a:t>
            </a:r>
            <a:r>
              <a:rPr lang="fr-CA" sz="1200" dirty="0">
                <a:solidFill>
                  <a:srgbClr val="000A14"/>
                </a:solidFill>
                <a:latin typeface="Arial Narrow" panose="020B0606020202030204" pitchFamily="34" charset="0"/>
              </a:rPr>
              <a:t> perceptions of end-of-life care in long-</a:t>
            </a:r>
            <a:r>
              <a:rPr lang="fr-CA" sz="1200" dirty="0" err="1">
                <a:solidFill>
                  <a:srgbClr val="000A14"/>
                </a:solidFill>
                <a:latin typeface="Arial Narrow" panose="020B0606020202030204" pitchFamily="34" charset="0"/>
              </a:rPr>
              <a:t>term</a:t>
            </a:r>
            <a:r>
              <a:rPr lang="fr-CA" sz="1200" dirty="0">
                <a:solidFill>
                  <a:srgbClr val="000A14"/>
                </a:solidFill>
                <a:latin typeface="Arial Narrow" panose="020B0606020202030204" pitchFamily="34" charset="0"/>
              </a:rPr>
              <a:t> care </a:t>
            </a:r>
            <a:r>
              <a:rPr lang="fr-CA" sz="1200" dirty="0" err="1">
                <a:solidFill>
                  <a:srgbClr val="000A14"/>
                </a:solidFill>
                <a:latin typeface="Arial Narrow" panose="020B0606020202030204" pitchFamily="34" charset="0"/>
              </a:rPr>
              <a:t>facilities</a:t>
            </a:r>
            <a:r>
              <a:rPr lang="fr-CA" sz="1200" dirty="0">
                <a:solidFill>
                  <a:srgbClr val="000A14"/>
                </a:solidFill>
                <a:latin typeface="Arial Narrow" panose="020B0606020202030204" pitchFamily="34" charset="0"/>
              </a:rPr>
              <a:t>. Journal of Palliative Care, 20(4), 297-302..</a:t>
            </a:r>
          </a:p>
        </p:txBody>
      </p:sp>
    </p:spTree>
    <p:extLst>
      <p:ext uri="{BB962C8B-B14F-4D97-AF65-F5344CB8AC3E}">
        <p14:creationId xmlns:p14="http://schemas.microsoft.com/office/powerpoint/2010/main" val="2829443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40690" y="2492896"/>
            <a:ext cx="6402388" cy="762000"/>
          </a:xfrm>
        </p:spPr>
        <p:txBody>
          <a:bodyPr/>
          <a:lstStyle/>
          <a:p>
            <a:r>
              <a:rPr lang="fr-FR" sz="4400" dirty="0">
                <a:solidFill>
                  <a:srgbClr val="FF0000"/>
                </a:solidFill>
              </a:rPr>
              <a:t>Résultats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EFFEF2-975A-4B65-992B-336855E743CF}" type="slidenum">
              <a:rPr lang="fr-CA" altLang="fr-FR" smtClean="0"/>
              <a:pPr>
                <a:defRPr/>
              </a:pPr>
              <a:t>32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189093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B5EF5D-FE39-A543-A158-B2971AC31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5621139-EB82-854A-9B3C-B0F515230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51055"/>
            <a:ext cx="8194724" cy="468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</p:nvPr>
        </p:nvSpPr>
        <p:spPr>
          <a:xfrm>
            <a:off x="763588" y="765175"/>
            <a:ext cx="7924800" cy="647601"/>
          </a:xfrm>
        </p:spPr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Processus de soins</a:t>
            </a:r>
          </a:p>
        </p:txBody>
      </p:sp>
      <p:sp>
        <p:nvSpPr>
          <p:cNvPr id="67620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D30D63-98FD-4B3E-8FDA-EFAF487143DC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390957"/>
              </p:ext>
            </p:extLst>
          </p:nvPr>
        </p:nvGraphicFramePr>
        <p:xfrm>
          <a:off x="539553" y="1628800"/>
          <a:ext cx="8148837" cy="3835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42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45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4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59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1363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2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Témoin</a:t>
                      </a:r>
                      <a:endParaRPr lang="fr-C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N=96</a:t>
                      </a:r>
                      <a:endParaRPr lang="fr-C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</a:t>
                      </a:r>
                      <a:endParaRPr lang="fr-C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N=97</a:t>
                      </a:r>
                      <a:endParaRPr lang="fr-C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CA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fr-CA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46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CA" sz="1400" b="1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Livret</a:t>
                      </a:r>
                      <a:r>
                        <a:rPr lang="en-CA" sz="1400" b="1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400" b="1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d’information</a:t>
                      </a:r>
                      <a:r>
                        <a:rPr lang="en-CA" sz="1400" b="1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aux </a:t>
                      </a:r>
                      <a:r>
                        <a:rPr lang="en-CA" sz="1400" b="1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familles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1468">
                <a:tc>
                  <a:txBody>
                    <a:bodyPr/>
                    <a:lstStyle/>
                    <a:p>
                      <a:pPr indent="108585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CA" sz="14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Livret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remis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4.2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66.0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  <a:sym typeface="Symbol"/>
                        </a:rPr>
                        <a:t></a:t>
                      </a: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0.0001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9289">
                <a:tc>
                  <a:txBody>
                    <a:bodyPr/>
                    <a:lstStyle/>
                    <a:p>
                      <a:pPr marL="88900" indent="-88900">
                        <a:spcAft>
                          <a:spcPts val="600"/>
                        </a:spcAft>
                        <a:tabLst>
                          <a:tab pos="88900" algn="l"/>
                        </a:tabLst>
                      </a:pP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	Moment de la remise </a:t>
                      </a:r>
                      <a:r>
                        <a:rPr lang="en-CA" sz="14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avant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le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décès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(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jours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), 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mean ± SD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2.8 ±1.5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20.3 ±57.7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0.02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080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CA" sz="1400" b="1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Discussions avec </a:t>
                      </a:r>
                      <a:r>
                        <a:rPr lang="en-CA" sz="1400" b="1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familles</a:t>
                      </a:r>
                      <a:r>
                        <a:rPr lang="en-CA" sz="1400" b="1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et directives</a:t>
                      </a:r>
                      <a:r>
                        <a:rPr lang="en-CA" sz="1400" b="1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400" b="1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anticipée</a:t>
                      </a:r>
                      <a:r>
                        <a:rPr lang="en-CA" sz="1400" b="1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s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 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801">
                <a:tc>
                  <a:txBody>
                    <a:bodyPr/>
                    <a:lstStyle/>
                    <a:p>
                      <a:pPr indent="108585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Contact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MD-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Famille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dans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le 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dernier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mois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de vie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89.5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96.9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0.04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801">
                <a:tc>
                  <a:txBody>
                    <a:bodyPr/>
                    <a:lstStyle/>
                    <a:p>
                      <a:pPr indent="108585"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Contact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MD-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Famille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en 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personne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dans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le 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dernier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mois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de vie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37.7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57.5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0.008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0801">
                <a:tc>
                  <a:txBody>
                    <a:bodyPr/>
                    <a:lstStyle/>
                    <a:p>
                      <a:pPr marL="90170" indent="18415"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Discussions </a:t>
                      </a:r>
                      <a:r>
                        <a:rPr lang="en-CA" sz="14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sur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les directives </a:t>
                      </a:r>
                      <a:r>
                        <a:rPr lang="en-CA" sz="14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anticipées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4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dans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le 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dernier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4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mois</a:t>
                      </a:r>
                      <a:r>
                        <a:rPr lang="en-CA" sz="14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de vie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88.9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95.8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0.08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0801">
                <a:tc>
                  <a:txBody>
                    <a:bodyPr/>
                    <a:lstStyle/>
                    <a:p>
                      <a:pPr indent="107950">
                        <a:spcAft>
                          <a:spcPts val="600"/>
                        </a:spcAft>
                      </a:pPr>
                      <a:r>
                        <a:rPr lang="en-CA" sz="14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Réévaluation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 </a:t>
                      </a:r>
                      <a:r>
                        <a:rPr lang="en-CA" sz="14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niveau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de </a:t>
                      </a:r>
                      <a:r>
                        <a:rPr lang="en-CA" sz="14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soins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4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dans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les 3 </a:t>
                      </a:r>
                      <a:r>
                        <a:rPr lang="en-CA" sz="14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derniers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4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mois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de vie, %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53.9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CA" sz="1400">
                          <a:effectLst/>
                          <a:latin typeface="Cambria"/>
                          <a:ea typeface="Cambria"/>
                          <a:cs typeface="Times New Roman"/>
                        </a:rPr>
                        <a:t>90.5</a:t>
                      </a:r>
                      <a:endParaRPr lang="fr-CA" sz="1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  <a:sym typeface="Symbol"/>
                        </a:rPr>
                        <a:t></a:t>
                      </a:r>
                      <a:r>
                        <a:rPr lang="en-CA" sz="1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0.0001</a:t>
                      </a:r>
                      <a:endParaRPr lang="fr-CA" sz="1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9413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</p:nvPr>
        </p:nvSpPr>
        <p:spPr>
          <a:xfrm>
            <a:off x="763588" y="765175"/>
            <a:ext cx="7924800" cy="1143000"/>
          </a:xfrm>
        </p:spPr>
        <p:txBody>
          <a:bodyPr/>
          <a:lstStyle/>
          <a:p>
            <a:r>
              <a:rPr lang="fr-CA" altLang="fr-FR" sz="3200" dirty="0">
                <a:latin typeface="Arial Narrow" panose="020B0606020202030204" pitchFamily="34" charset="0"/>
              </a:rPr>
              <a:t>Médication et interventions cliniques</a:t>
            </a:r>
            <a:br>
              <a:rPr lang="fr-CA" altLang="fr-FR" sz="3200" dirty="0">
                <a:latin typeface="Arial Narrow" panose="020B0606020202030204" pitchFamily="34" charset="0"/>
              </a:rPr>
            </a:br>
            <a:r>
              <a:rPr lang="fr-CA" altLang="fr-FR" sz="3200" dirty="0">
                <a:latin typeface="Arial Narrow" panose="020B0606020202030204" pitchFamily="34" charset="0"/>
              </a:rPr>
              <a:t>dans les 48 dernières heures de vie</a:t>
            </a:r>
          </a:p>
        </p:txBody>
      </p:sp>
      <p:sp>
        <p:nvSpPr>
          <p:cNvPr id="67620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D30D63-98FD-4B3E-8FDA-EFAF487143DC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832707"/>
              </p:ext>
            </p:extLst>
          </p:nvPr>
        </p:nvGraphicFramePr>
        <p:xfrm>
          <a:off x="752350" y="2420888"/>
          <a:ext cx="7048772" cy="3030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80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02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75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29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279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Témoin</a:t>
                      </a:r>
                      <a:endParaRPr lang="fr-CA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N=96</a:t>
                      </a:r>
                      <a:endParaRPr lang="fr-CA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</a:t>
                      </a:r>
                      <a:endParaRPr lang="fr-CA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N=97</a:t>
                      </a:r>
                      <a:endParaRPr lang="fr-CA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CA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fr-CA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436">
                <a:tc>
                  <a:txBody>
                    <a:bodyPr/>
                    <a:lstStyle/>
                    <a:p>
                      <a:pPr indent="270510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14300" algn="l"/>
                          <a:tab pos="990600" algn="l"/>
                          <a:tab pos="2070735" algn="l"/>
                        </a:tabLst>
                      </a:pPr>
                      <a:r>
                        <a:rPr lang="en-CA" sz="16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Antibiotiques</a:t>
                      </a: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11.5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4.1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0.06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4491"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  <a:tabLst>
                          <a:tab pos="114300" algn="l"/>
                          <a:tab pos="990600" algn="l"/>
                          <a:tab pos="2070735" algn="l"/>
                        </a:tabLst>
                      </a:pPr>
                      <a:r>
                        <a:rPr lang="en-CA" sz="16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Analgésiques</a:t>
                      </a: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6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opiacés</a:t>
                      </a: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92.7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84.5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0.07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4318"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  <a:tabLst>
                          <a:tab pos="114300" algn="l"/>
                          <a:tab pos="1350645" algn="l"/>
                          <a:tab pos="2070735" algn="l"/>
                        </a:tabLst>
                      </a:pPr>
                      <a:r>
                        <a:rPr lang="en-CA" sz="16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Analgésiques</a:t>
                      </a: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non-</a:t>
                      </a:r>
                      <a:r>
                        <a:rPr lang="en-CA" sz="16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opiacés</a:t>
                      </a: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17.7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4.1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0.002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4318"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  <a:tabLst>
                          <a:tab pos="114300" algn="l"/>
                          <a:tab pos="1350645" algn="l"/>
                          <a:tab pos="2070735" algn="l"/>
                        </a:tabLst>
                      </a:pP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Scopolamine, %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49.0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56.7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0.28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4318"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  <a:tabLst>
                          <a:tab pos="1350645" algn="l"/>
                          <a:tab pos="2070735" algn="l"/>
                        </a:tabLst>
                      </a:pP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Benzodiazepine, %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43205" algn="l"/>
                        </a:tabLst>
                      </a:pP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	50.0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9880" algn="l"/>
                        </a:tabLs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	69.1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0.007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4318"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  <a:tabLst>
                          <a:tab pos="90170" algn="l"/>
                          <a:tab pos="990600" algn="l"/>
                          <a:tab pos="1350645" algn="l"/>
                          <a:tab pos="2070735" algn="l"/>
                        </a:tabLst>
                      </a:pPr>
                      <a:r>
                        <a:rPr lang="en-CA" sz="16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Antipsychotiques</a:t>
                      </a: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9710" algn="l"/>
                        </a:tabLst>
                      </a:pP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	22.9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9880" algn="l"/>
                        </a:tabLs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	5.2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0.0004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4318"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  <a:tabLst>
                          <a:tab pos="90170" algn="l"/>
                          <a:tab pos="114300" algn="l"/>
                          <a:tab pos="990600" algn="l"/>
                          <a:tab pos="2070735" algn="l"/>
                        </a:tabLst>
                      </a:pP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Tests de </a:t>
                      </a:r>
                      <a:r>
                        <a:rPr lang="en-CA" sz="16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laboratoire</a:t>
                      </a: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8.3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3.1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0.12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4318"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  <a:tabLst>
                          <a:tab pos="90170" algn="l"/>
                          <a:tab pos="114300" algn="l"/>
                          <a:tab pos="990600" algn="l"/>
                          <a:tab pos="2070735" algn="l"/>
                        </a:tabLst>
                      </a:pPr>
                      <a:r>
                        <a:rPr lang="en-CA" sz="16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Hydratation</a:t>
                      </a: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I.V., %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1.0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0.31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4318">
                <a:tc>
                  <a:txBody>
                    <a:bodyPr/>
                    <a:lstStyle/>
                    <a:p>
                      <a:pPr indent="269875">
                        <a:spcAft>
                          <a:spcPts val="600"/>
                        </a:spcAft>
                        <a:tabLst>
                          <a:tab pos="90170" algn="l"/>
                          <a:tab pos="114300" algn="l"/>
                          <a:tab pos="990600" algn="l"/>
                          <a:tab pos="2070735" algn="l"/>
                        </a:tabLst>
                      </a:pPr>
                      <a:r>
                        <a:rPr lang="en-CA" sz="16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Oxygène</a:t>
                      </a: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(24 </a:t>
                      </a:r>
                      <a:r>
                        <a:rPr lang="en-CA" sz="16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dernières</a:t>
                      </a:r>
                      <a:r>
                        <a:rPr lang="en-CA" sz="16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1600" baseline="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heures</a:t>
                      </a:r>
                      <a:r>
                        <a:rPr lang="en-CA" sz="1600" baseline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)</a:t>
                      </a: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17.7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CA" sz="1600">
                          <a:effectLst/>
                          <a:latin typeface="Cambria"/>
                          <a:ea typeface="Cambria"/>
                          <a:cs typeface="Times New Roman"/>
                        </a:rPr>
                        <a:t>25.8</a:t>
                      </a:r>
                      <a:endParaRPr lang="fr-CA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CA" sz="16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0.17</a:t>
                      </a:r>
                      <a:endParaRPr lang="fr-CA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0981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</p:nvPr>
        </p:nvSpPr>
        <p:spPr>
          <a:xfrm>
            <a:off x="763588" y="765175"/>
            <a:ext cx="7924800" cy="1143000"/>
          </a:xfrm>
        </p:spPr>
        <p:txBody>
          <a:bodyPr/>
          <a:lstStyle/>
          <a:p>
            <a:r>
              <a:rPr lang="fr-CA" altLang="fr-FR" sz="3200" dirty="0">
                <a:latin typeface="Arial Narrow" panose="020B0606020202030204" pitchFamily="34" charset="0"/>
              </a:rPr>
              <a:t>Autres interventions en fin de vie</a:t>
            </a:r>
          </a:p>
        </p:txBody>
      </p:sp>
      <p:sp>
        <p:nvSpPr>
          <p:cNvPr id="67620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D30D63-98FD-4B3E-8FDA-EFAF487143DC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849101"/>
              </p:ext>
            </p:extLst>
          </p:nvPr>
        </p:nvGraphicFramePr>
        <p:xfrm>
          <a:off x="611560" y="2276872"/>
          <a:ext cx="7685856" cy="3438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2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23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563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279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0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Témoin</a:t>
                      </a:r>
                      <a:endParaRPr lang="fr-CA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N=96</a:t>
                      </a:r>
                      <a:endParaRPr lang="fr-CA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</a:t>
                      </a:r>
                      <a:endParaRPr lang="fr-CA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N=97</a:t>
                      </a:r>
                      <a:endParaRPr lang="fr-CA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CA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fr-CA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436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tabLst>
                          <a:tab pos="90170" algn="l"/>
                          <a:tab pos="114300" algn="l"/>
                          <a:tab pos="990600" algn="l"/>
                          <a:tab pos="2070735" algn="l"/>
                        </a:tabLst>
                      </a:pPr>
                      <a:r>
                        <a:rPr lang="en-CA" sz="20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Transfert</a:t>
                      </a: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en </a:t>
                      </a:r>
                      <a:r>
                        <a:rPr lang="en-CA" sz="20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chambre</a:t>
                      </a: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20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privée</a:t>
                      </a: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</a:t>
                      </a:r>
                      <a:endParaRPr lang="fr-CA" sz="2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</a:rPr>
                        <a:t>74.6</a:t>
                      </a:r>
                      <a:endParaRPr lang="fr-CA" sz="2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  <a:sym typeface="Symbol"/>
                        </a:rPr>
                        <a:t></a:t>
                      </a: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0.0001</a:t>
                      </a:r>
                      <a:endParaRPr lang="fr-CA" sz="2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4491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en-CA" sz="20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Bénévole</a:t>
                      </a: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9.4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</a:rPr>
                        <a:t>66.0</a:t>
                      </a:r>
                      <a:endParaRPr lang="fr-CA" sz="2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  <a:sym typeface="Symbol"/>
                        </a:rPr>
                        <a:t></a:t>
                      </a: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0.0001</a:t>
                      </a:r>
                      <a:endParaRPr lang="fr-CA" sz="2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4318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en-CA" sz="20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Intervenant</a:t>
                      </a: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en </a:t>
                      </a:r>
                      <a:r>
                        <a:rPr lang="en-CA" sz="20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soins</a:t>
                      </a: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20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spirituels</a:t>
                      </a: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70.2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</a:rPr>
                        <a:t>88.1</a:t>
                      </a:r>
                      <a:endParaRPr lang="fr-CA" sz="2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0.004</a:t>
                      </a:r>
                      <a:endParaRPr lang="fr-CA" sz="2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4318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en-CA" sz="20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Ergothérapeute</a:t>
                      </a: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9.5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20.6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0.03</a:t>
                      </a:r>
                      <a:endParaRPr lang="fr-CA" sz="2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4318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en-CA" sz="20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Physiothérapeute</a:t>
                      </a: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</a:rPr>
                        <a:t>1.0</a:t>
                      </a:r>
                      <a:endParaRPr lang="fr-CA" sz="2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0.31</a:t>
                      </a:r>
                      <a:endParaRPr lang="fr-CA" sz="2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4318"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en-CA" sz="20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Nutritioniste</a:t>
                      </a: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, %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</a:rPr>
                        <a:t>3.1</a:t>
                      </a:r>
                      <a:endParaRPr lang="fr-CA" sz="2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2.1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70510"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0.64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4318">
                <a:tc>
                  <a:txBody>
                    <a:bodyPr/>
                    <a:lstStyle/>
                    <a:p>
                      <a:pPr marL="0" indent="0">
                        <a:spcAft>
                          <a:spcPts val="600"/>
                        </a:spcAft>
                      </a:pPr>
                      <a:r>
                        <a:rPr lang="en-CA" sz="2000" dirty="0" err="1">
                          <a:effectLst/>
                          <a:latin typeface="Cambria"/>
                          <a:ea typeface="Cambria"/>
                          <a:cs typeface="Times New Roman"/>
                        </a:rPr>
                        <a:t>Travailleur</a:t>
                      </a: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social, %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>
                        <a:spcAft>
                          <a:spcPts val="600"/>
                        </a:spcAft>
                      </a:pP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</a:t>
                      </a:r>
                      <a:endParaRPr lang="fr-CA" sz="2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>
                        <a:spcAft>
                          <a:spcPts val="600"/>
                        </a:spcAft>
                      </a:pPr>
                      <a:r>
                        <a:rPr lang="en-CA" sz="2000">
                          <a:effectLst/>
                          <a:latin typeface="Cambria"/>
                          <a:ea typeface="Cambria"/>
                          <a:cs typeface="Times New Roman"/>
                        </a:rPr>
                        <a:t>2.1</a:t>
                      </a:r>
                      <a:endParaRPr lang="fr-CA" sz="2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69875">
                        <a:spcAft>
                          <a:spcPts val="600"/>
                        </a:spcAft>
                      </a:pPr>
                      <a:r>
                        <a:rPr lang="en-CA" sz="20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0.16</a:t>
                      </a:r>
                      <a:endParaRPr lang="fr-CA" sz="2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567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5616624" cy="1143000"/>
          </a:xfrm>
        </p:spPr>
        <p:txBody>
          <a:bodyPr/>
          <a:lstStyle/>
          <a:p>
            <a:pPr algn="ctr"/>
            <a:r>
              <a:rPr lang="fr-CA" altLang="fr-FR" sz="3200" dirty="0">
                <a:latin typeface="Arial Narrow" panose="020B0606020202030204" pitchFamily="34" charset="0"/>
              </a:rPr>
              <a:t>Niveau de confort en fin de vie </a:t>
            </a:r>
            <a:br>
              <a:rPr lang="fr-CA" altLang="fr-FR" sz="3200" dirty="0">
                <a:latin typeface="Arial Narrow" panose="020B0606020202030204" pitchFamily="34" charset="0"/>
              </a:rPr>
            </a:br>
            <a:r>
              <a:rPr lang="fr-CA" altLang="fr-FR" sz="3200" dirty="0">
                <a:latin typeface="Arial Narrow" panose="020B0606020202030204" pitchFamily="34" charset="0"/>
              </a:rPr>
              <a:t>Score CAD-EOLD</a:t>
            </a:r>
          </a:p>
        </p:txBody>
      </p:sp>
      <p:sp>
        <p:nvSpPr>
          <p:cNvPr id="67620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D30D63-98FD-4B3E-8FDA-EFAF487143DC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112027"/>
              </p:ext>
            </p:extLst>
          </p:nvPr>
        </p:nvGraphicFramePr>
        <p:xfrm>
          <a:off x="452209" y="854845"/>
          <a:ext cx="8292852" cy="5850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37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4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27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8716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Témoin</a:t>
                      </a:r>
                      <a:endParaRPr lang="fr-CA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N=54</a:t>
                      </a:r>
                      <a:endParaRPr lang="fr-CA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</a:t>
                      </a:r>
                      <a:endParaRPr lang="fr-CA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N=70</a:t>
                      </a:r>
                      <a:endParaRPr lang="fr-CA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CA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fr-CA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022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en-CA" sz="2400" b="1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Score</a:t>
                      </a: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CA" sz="2400" b="1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total</a:t>
                      </a: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 (range: 14-42)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33.1 ±6.6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>
                          <a:effectLst/>
                          <a:latin typeface="Cambria"/>
                          <a:ea typeface="Cambria"/>
                          <a:cs typeface="Times New Roman"/>
                        </a:rPr>
                        <a:t>35.8 ±5.3</a:t>
                      </a:r>
                      <a:endParaRPr lang="fr-CA" sz="2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0.03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6071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en-CA" sz="2400" b="0" i="1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Physical distress subscale </a:t>
                      </a: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(range: 4-16)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8.9 ±2.2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9.8 ±2.0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0.05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6071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en-CA" sz="2400" b="0" i="1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Emotional distress sub</a:t>
                      </a:r>
                      <a:r>
                        <a:rPr lang="en-CA" sz="2400" b="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scale </a:t>
                      </a: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(range: 4-16)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>
                          <a:effectLst/>
                          <a:latin typeface="Cambria"/>
                          <a:ea typeface="Cambria"/>
                          <a:cs typeface="Times New Roman"/>
                        </a:rPr>
                        <a:t>9.7 ±2.5</a:t>
                      </a:r>
                      <a:endParaRPr lang="fr-CA" sz="2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10.6 ±1.7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0.05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6071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en-CA" sz="2400" b="0" i="1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Well-being subscale </a:t>
                      </a: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(range: 3-9)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>
                          <a:effectLst/>
                          <a:latin typeface="Cambria"/>
                          <a:ea typeface="Cambria"/>
                          <a:cs typeface="Times New Roman"/>
                        </a:rPr>
                        <a:t>7.5 ±2.0</a:t>
                      </a:r>
                      <a:endParaRPr lang="fr-CA" sz="2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7.8 ±1.7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0.51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6071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70510" algn="l"/>
                        </a:tabLst>
                      </a:pPr>
                      <a:r>
                        <a:rPr lang="en-CA" sz="2400" b="0" i="1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Dying symptoms subscale </a:t>
                      </a: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(range: 4-16)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>
                          <a:effectLst/>
                          <a:latin typeface="Cambria"/>
                          <a:ea typeface="Cambria"/>
                          <a:cs typeface="Times New Roman"/>
                        </a:rPr>
                        <a:t>9.1 ±2.2</a:t>
                      </a:r>
                      <a:endParaRPr lang="fr-CA" sz="2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>
                          <a:effectLst/>
                          <a:latin typeface="Cambria"/>
                          <a:ea typeface="Cambria"/>
                          <a:cs typeface="Times New Roman"/>
                        </a:rPr>
                        <a:t>10.0 ±1.8</a:t>
                      </a:r>
                      <a:endParaRPr lang="fr-CA" sz="2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0.03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4410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170" algn="l"/>
                        </a:tabLst>
                      </a:pPr>
                      <a:r>
                        <a:rPr lang="fr-C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Proportion avec décès paisible selon la famille (score of 3/3 à l’item </a:t>
                      </a:r>
                      <a:r>
                        <a:rPr lang="fr-CA" sz="24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Paix</a:t>
                      </a:r>
                      <a:r>
                        <a:rPr lang="fr-CA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>
                          <a:effectLst/>
                          <a:latin typeface="Cambria"/>
                          <a:ea typeface="Cambria"/>
                          <a:cs typeface="Times New Roman"/>
                        </a:rPr>
                        <a:t>55.3%</a:t>
                      </a:r>
                      <a:endParaRPr lang="fr-CA" sz="2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>
                          <a:effectLst/>
                          <a:latin typeface="Cambria"/>
                          <a:ea typeface="Cambria"/>
                          <a:cs typeface="Times New Roman"/>
                        </a:rPr>
                        <a:t>71.7%</a:t>
                      </a:r>
                      <a:endParaRPr lang="fr-CA" sz="24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24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0.10</a:t>
                      </a:r>
                      <a:endParaRPr lang="fr-CA" sz="24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535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7924800" cy="1143000"/>
          </a:xfrm>
        </p:spPr>
        <p:txBody>
          <a:bodyPr/>
          <a:lstStyle/>
          <a:p>
            <a:pPr algn="ctr"/>
            <a:r>
              <a:rPr lang="fr-CA" altLang="fr-FR" sz="3200" dirty="0">
                <a:latin typeface="Arial Narrow" panose="020B0606020202030204" pitchFamily="34" charset="0"/>
              </a:rPr>
              <a:t>Soulagement des symptômes en fin de vie </a:t>
            </a:r>
            <a:br>
              <a:rPr lang="fr-CA" altLang="fr-FR" sz="3200" dirty="0">
                <a:latin typeface="Arial Narrow" panose="020B0606020202030204" pitchFamily="34" charset="0"/>
              </a:rPr>
            </a:br>
            <a:r>
              <a:rPr lang="fr-CA" altLang="fr-FR" sz="3200" dirty="0">
                <a:latin typeface="Arial Narrow" panose="020B0606020202030204" pitchFamily="34" charset="0"/>
              </a:rPr>
              <a:t>Score SM-EOLD</a:t>
            </a:r>
          </a:p>
        </p:txBody>
      </p:sp>
      <p:sp>
        <p:nvSpPr>
          <p:cNvPr id="67620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D30D63-98FD-4B3E-8FDA-EFAF487143DC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932618"/>
              </p:ext>
            </p:extLst>
          </p:nvPr>
        </p:nvGraphicFramePr>
        <p:xfrm>
          <a:off x="763588" y="2780928"/>
          <a:ext cx="7264794" cy="1704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7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30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9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80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76662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Témoin</a:t>
                      </a:r>
                      <a:endParaRPr lang="fr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N=54</a:t>
                      </a:r>
                      <a:endParaRPr lang="fr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</a:t>
                      </a:r>
                      <a:endParaRPr lang="fr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N=70</a:t>
                      </a:r>
                      <a:endParaRPr lang="fr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CA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fr-CA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799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170" algn="l"/>
                        </a:tabLst>
                      </a:pPr>
                      <a:r>
                        <a:rPr lang="en-CA" sz="1800" b="1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Score total </a:t>
                      </a:r>
                      <a:r>
                        <a:rPr lang="en-CA" sz="18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(range: 0-45)</a:t>
                      </a:r>
                      <a:endParaRPr lang="fr-CA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29.8 ±10.2</a:t>
                      </a:r>
                      <a:endParaRPr lang="fr-CA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34.7 ±11.0</a:t>
                      </a:r>
                      <a:endParaRPr lang="fr-CA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CA" sz="1800" dirty="0">
                          <a:effectLst/>
                          <a:latin typeface="Cambria"/>
                          <a:ea typeface="Cambria"/>
                          <a:cs typeface="Times New Roman"/>
                        </a:rPr>
                        <a:t>0.03</a:t>
                      </a:r>
                      <a:endParaRPr lang="fr-CA" sz="18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046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re 1"/>
          <p:cNvSpPr>
            <a:spLocks noGrp="1"/>
          </p:cNvSpPr>
          <p:nvPr>
            <p:ph type="title"/>
          </p:nvPr>
        </p:nvSpPr>
        <p:spPr>
          <a:xfrm>
            <a:off x="759621" y="764704"/>
            <a:ext cx="7924800" cy="504056"/>
          </a:xfrm>
        </p:spPr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Qualité de l’information reçue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741559" y="1368348"/>
            <a:ext cx="7065106" cy="5009064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fr-CA" sz="800" dirty="0">
              <a:latin typeface="Arial Narrow" panose="020B0606020202030204" pitchFamily="34" charset="0"/>
            </a:endParaRPr>
          </a:p>
          <a:p>
            <a:pPr marL="273050" indent="-2730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Livret </a:t>
            </a:r>
            <a:r>
              <a:rPr lang="fr-CA" i="1" dirty="0">
                <a:latin typeface="Arial Narrow" panose="020B0606020202030204" pitchFamily="34" charset="0"/>
              </a:rPr>
              <a:t>Les soins de confort en fin de vie </a:t>
            </a:r>
            <a:r>
              <a:rPr lang="fr-CA" dirty="0">
                <a:latin typeface="Arial Narrow" panose="020B0606020202030204" pitchFamily="34" charset="0"/>
              </a:rPr>
              <a:t>remis à 64,6% des familles des milieux expérimentaux</a:t>
            </a:r>
          </a:p>
          <a:p>
            <a:pPr marL="273050" indent="-2730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Livret remis par l’infirmière dans 98,5% des cas</a:t>
            </a:r>
          </a:p>
          <a:p>
            <a:pPr marL="273050" indent="-2730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Commentaires des familles quant à l’information reçue:</a:t>
            </a:r>
          </a:p>
          <a:p>
            <a:pPr marL="630238" lvl="1" indent="-173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  <a:defRPr/>
            </a:pPr>
            <a:r>
              <a:rPr lang="fr-CA" i="1" dirty="0">
                <a:latin typeface="Arial Narrow" panose="020B0606020202030204" pitchFamily="34" charset="0"/>
              </a:rPr>
              <a:t>Clarté des explications des médecins</a:t>
            </a:r>
          </a:p>
          <a:p>
            <a:pPr marL="630238" lvl="1" indent="-173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  <a:defRPr/>
            </a:pPr>
            <a:r>
              <a:rPr lang="fr-CA" i="1" dirty="0">
                <a:latin typeface="Arial Narrow" panose="020B0606020202030204" pitchFamily="34" charset="0"/>
              </a:rPr>
              <a:t>Explication des options de soins disponibles</a:t>
            </a:r>
          </a:p>
          <a:p>
            <a:pPr marL="630238" lvl="1" indent="-173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  <a:defRPr/>
            </a:pPr>
            <a:r>
              <a:rPr lang="fr-CA" i="1" dirty="0">
                <a:latin typeface="Arial Narrow" panose="020B0606020202030204" pitchFamily="34" charset="0"/>
              </a:rPr>
              <a:t>Familles apprécient le soutien et les informations des infirmières agent changement</a:t>
            </a:r>
          </a:p>
          <a:p>
            <a:pPr marL="630238" lvl="1" indent="-173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  <a:defRPr/>
            </a:pPr>
            <a:r>
              <a:rPr lang="fr-CA" i="1" dirty="0">
                <a:latin typeface="Arial Narrow" panose="020B0606020202030204" pitchFamily="34" charset="0"/>
              </a:rPr>
              <a:t>Familles apprécient quand le médecin et/ou l’infirmière informent tôt dans le suivi palliatif</a:t>
            </a:r>
          </a:p>
        </p:txBody>
      </p:sp>
      <p:sp>
        <p:nvSpPr>
          <p:cNvPr id="98308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23061F4-DACF-4543-9862-4271F6CCD65D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fr-CA" altLang="fr-FR" sz="2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43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Équipe de recherche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endParaRPr lang="fr-CA" altLang="fr-FR" sz="800" dirty="0">
              <a:solidFill>
                <a:srgbClr val="003366"/>
              </a:solidFill>
              <a:latin typeface="Arial Narrow" pitchFamily="34" charset="0"/>
            </a:endParaRPr>
          </a:p>
          <a:p>
            <a:pPr>
              <a:spcBef>
                <a:spcPts val="0"/>
              </a:spcBef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r>
              <a:rPr lang="fr-CA" altLang="fr-FR" sz="2200" u="sng" dirty="0">
                <a:latin typeface="Arial Narrow" pitchFamily="34" charset="0"/>
              </a:rPr>
              <a:t>Chercheurs:</a:t>
            </a: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r>
              <a:rPr lang="fr-CA" altLang="fr-FR" sz="2000" i="1" dirty="0">
                <a:latin typeface="Arial Narrow" pitchFamily="34" charset="0"/>
              </a:rPr>
              <a:t>Marcel Arcand, René Verreault, Pierre Durand, Michèle Aubin, Sharon </a:t>
            </a:r>
            <a:r>
              <a:rPr lang="fr-CA" altLang="fr-FR" sz="2000" i="1" dirty="0" err="1">
                <a:latin typeface="Arial Narrow" pitchFamily="34" charset="0"/>
              </a:rPr>
              <a:t>Kaasalainen</a:t>
            </a:r>
            <a:r>
              <a:rPr lang="fr-CA" altLang="fr-FR" sz="2000" i="1" dirty="0">
                <a:latin typeface="Arial Narrow" pitchFamily="34" charset="0"/>
              </a:rPr>
              <a:t>, Hubert Marcoux, Andrée </a:t>
            </a:r>
            <a:r>
              <a:rPr lang="fr-CA" altLang="fr-FR" sz="2000" i="1" dirty="0" err="1">
                <a:latin typeface="Arial Narrow" pitchFamily="34" charset="0"/>
              </a:rPr>
              <a:t>Sévigny</a:t>
            </a:r>
            <a:r>
              <a:rPr lang="fr-CA" altLang="fr-FR" sz="2000" i="1" dirty="0">
                <a:latin typeface="Arial Narrow" pitchFamily="34" charset="0"/>
              </a:rPr>
              <a:t>, Maryse Savoie, Annick Bédard, Cécile Charbonneau, Thomas Hadjistavropoulos, Pierre-Hugues Carmichael</a:t>
            </a: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endParaRPr lang="fr-CA" altLang="fr-FR" sz="1200" i="1" dirty="0">
              <a:latin typeface="Arial Narrow" pitchFamily="34" charset="0"/>
            </a:endParaRPr>
          </a:p>
          <a:p>
            <a:pPr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r>
              <a:rPr lang="fr-CA" altLang="fr-FR" sz="2200" u="sng" dirty="0">
                <a:latin typeface="Arial Narrow" pitchFamily="34" charset="0"/>
              </a:rPr>
              <a:t>Coordinatrices de projet et infirmières locales agents de changement:</a:t>
            </a: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r>
              <a:rPr lang="fr-CA" altLang="fr-FR" sz="2000" i="1" dirty="0">
                <a:latin typeface="Arial Narrow" pitchFamily="34" charset="0"/>
              </a:rPr>
              <a:t>Annie Grégoire, Lucie Misson, Marie-Josée Béliveau, France Brunet</a:t>
            </a: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endParaRPr lang="fr-CA" altLang="fr-FR" sz="1200" i="1" dirty="0">
              <a:latin typeface="Arial Narrow" pitchFamily="34" charset="0"/>
            </a:endParaRP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r>
              <a:rPr lang="fr-CA" altLang="fr-FR" sz="2200" u="sng" dirty="0">
                <a:latin typeface="Arial Narrow" pitchFamily="34" charset="0"/>
              </a:rPr>
              <a:t>Responsable en transfert de connaissances</a:t>
            </a:r>
          </a:p>
          <a:p>
            <a:pPr marL="0" indent="0">
              <a:buClr>
                <a:srgbClr val="003366"/>
              </a:buClr>
              <a:buFont typeface="Wingdings" panose="05000000000000000000" pitchFamily="2" charset="2"/>
              <a:buNone/>
              <a:defRPr/>
            </a:pPr>
            <a:r>
              <a:rPr lang="fr-CA" altLang="fr-FR" sz="2000" i="1" dirty="0">
                <a:latin typeface="Arial Narrow" pitchFamily="34" charset="0"/>
              </a:rPr>
              <a:t>Marie-France Lafond </a:t>
            </a:r>
          </a:p>
        </p:txBody>
      </p:sp>
      <p:sp>
        <p:nvSpPr>
          <p:cNvPr id="19460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5B87F13-5ED1-44BD-8238-7F7C1B71CDBA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fr-CA" altLang="fr-FR" sz="2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17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re 1"/>
          <p:cNvSpPr>
            <a:spLocks noGrp="1"/>
          </p:cNvSpPr>
          <p:nvPr>
            <p:ph type="title"/>
          </p:nvPr>
        </p:nvSpPr>
        <p:spPr>
          <a:xfrm>
            <a:off x="708025" y="476672"/>
            <a:ext cx="8131175" cy="578768"/>
          </a:xfrm>
        </p:spPr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Satisfaction face au programme</a:t>
            </a:r>
          </a:p>
        </p:txBody>
      </p:sp>
      <p:sp>
        <p:nvSpPr>
          <p:cNvPr id="43011" name="Espace réservé du contenu 2"/>
          <p:cNvSpPr>
            <a:spLocks noGrp="1"/>
          </p:cNvSpPr>
          <p:nvPr>
            <p:ph idx="1"/>
          </p:nvPr>
        </p:nvSpPr>
        <p:spPr>
          <a:xfrm>
            <a:off x="708025" y="1268760"/>
            <a:ext cx="6402388" cy="4793620"/>
          </a:xfrm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fr-CA" altLang="fr-FR" sz="800" dirty="0">
              <a:latin typeface="Arial Narrow" panose="020B0606020202030204" pitchFamily="34" charset="0"/>
            </a:endParaRP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2000" dirty="0">
                <a:latin typeface="Arial Narrow" panose="020B0606020202030204" pitchFamily="34" charset="0"/>
              </a:rPr>
              <a:t>Groupes de discussion à la fin du projet (Sherbrooke et Québec)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2000" dirty="0">
                <a:latin typeface="Arial Narrow" panose="020B0606020202030204" pitchFamily="34" charset="0"/>
              </a:rPr>
              <a:t>Groupes homogènes (préposés, infirmières auxiliaires/infirmières)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2000" dirty="0">
                <a:latin typeface="Arial Narrow" panose="020B0606020202030204" pitchFamily="34" charset="0"/>
              </a:rPr>
              <a:t>Entrevues semi-dirigées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2000" dirty="0">
                <a:latin typeface="Arial Narrow" panose="020B0606020202030204" pitchFamily="34" charset="0"/>
              </a:rPr>
              <a:t>Durée 90 minutes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sz="2000" dirty="0">
                <a:latin typeface="Arial Narrow" panose="020B0606020202030204" pitchFamily="34" charset="0"/>
              </a:rPr>
              <a:t>Thèmes abordés:</a:t>
            </a:r>
          </a:p>
          <a:p>
            <a:pPr marL="530225" lvl="1" indent="-26511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  <a:defRPr/>
            </a:pPr>
            <a:r>
              <a:rPr lang="fr-CA" altLang="fr-FR" sz="2000" i="1" dirty="0">
                <a:latin typeface="Arial Narrow" panose="020B0606020202030204" pitchFamily="34" charset="0"/>
              </a:rPr>
              <a:t>sensibilisation et formation en soins palliatifs</a:t>
            </a:r>
          </a:p>
          <a:p>
            <a:pPr marL="530225" lvl="1" indent="-26511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  <a:defRPr/>
            </a:pPr>
            <a:r>
              <a:rPr lang="fr-CA" altLang="fr-FR" sz="2000" i="1" dirty="0">
                <a:latin typeface="Arial Narrow" panose="020B0606020202030204" pitchFamily="34" charset="0"/>
              </a:rPr>
              <a:t>Implication de l’infirmière agent de changement</a:t>
            </a:r>
          </a:p>
          <a:p>
            <a:pPr marL="530225" lvl="1" indent="-26511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  <a:defRPr/>
            </a:pPr>
            <a:r>
              <a:rPr lang="fr-CA" altLang="fr-FR" sz="2000" i="1" dirty="0">
                <a:latin typeface="Arial Narrow" panose="020B0606020202030204" pitchFamily="34" charset="0"/>
              </a:rPr>
              <a:t>suivi et information des familles</a:t>
            </a:r>
          </a:p>
          <a:p>
            <a:pPr marL="530225" lvl="1" indent="-26511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  <a:defRPr/>
            </a:pPr>
            <a:r>
              <a:rPr lang="fr-CA" altLang="fr-FR" sz="2000" i="1" dirty="0">
                <a:latin typeface="Arial Narrow" panose="020B0606020202030204" pitchFamily="34" charset="0"/>
              </a:rPr>
              <a:t>suivi clinique systématique des résidents et outils utilisés</a:t>
            </a:r>
          </a:p>
          <a:p>
            <a:pPr marL="530225" lvl="1" indent="-265113"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  <a:defRPr/>
            </a:pPr>
            <a:r>
              <a:rPr lang="fr-CA" altLang="fr-FR" sz="2000" i="1" dirty="0">
                <a:latin typeface="Arial Narrow" panose="020B0606020202030204" pitchFamily="34" charset="0"/>
              </a:rPr>
              <a:t>recommandations et suites à donner au projet</a:t>
            </a:r>
          </a:p>
        </p:txBody>
      </p:sp>
      <p:sp>
        <p:nvSpPr>
          <p:cNvPr id="108548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405BB2-9C53-4227-A2E1-323130363A86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fr-CA" altLang="fr-FR" sz="2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887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re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131175" cy="1143000"/>
          </a:xfrm>
        </p:spPr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Préposés aux bénéficiaires</a:t>
            </a:r>
          </a:p>
        </p:txBody>
      </p:sp>
      <p:sp>
        <p:nvSpPr>
          <p:cNvPr id="43011" name="Espace réservé du contenu 2"/>
          <p:cNvSpPr>
            <a:spLocks noGrp="1"/>
          </p:cNvSpPr>
          <p:nvPr>
            <p:ph idx="1"/>
          </p:nvPr>
        </p:nvSpPr>
        <p:spPr>
          <a:xfrm>
            <a:off x="251520" y="1044744"/>
            <a:ext cx="8892480" cy="5432256"/>
          </a:xfrm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fr-CA" altLang="fr-FR" sz="8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fr-CA" altLang="fr-FR" u="sng" dirty="0">
                <a:latin typeface="Arial Narrow" panose="020B0606020202030204" pitchFamily="34" charset="0"/>
              </a:rPr>
              <a:t>AVANTAGES DU PROJET</a:t>
            </a:r>
            <a:r>
              <a:rPr lang="fr-CA" altLang="fr-FR" dirty="0">
                <a:latin typeface="Arial Narrow" panose="020B0606020202030204" pitchFamily="34" charset="0"/>
              </a:rPr>
              <a:t>: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SP permettent d’aller jusqu’au bout de la relation établie avec le résident/famille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Mise en place du projet a permis de prendre conscience de leur rôle en SP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Implication et soutien de l’infirmière locale agent de changement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Amélioration de l’accompagnement et du réconfort des familles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Formation continue très appréciée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Identification et respect du rôle de chacun dans l’utilisation des outils de suivi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dirty="0">
                <a:latin typeface="Arial Narrow" panose="020B0606020202030204" pitchFamily="34" charset="0"/>
              </a:rPr>
              <a:t>Amélioration des soins de bouche</a:t>
            </a:r>
            <a:endParaRPr lang="fr-CA" altLang="fr-FR" i="1" dirty="0">
              <a:latin typeface="Arial Narrow" panose="020B0606020202030204" pitchFamily="34" charset="0"/>
            </a:endParaRPr>
          </a:p>
        </p:txBody>
      </p:sp>
      <p:sp>
        <p:nvSpPr>
          <p:cNvPr id="110596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80EEFA7-6CB9-46F3-8E6B-F2085A35E7FC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fr-CA" altLang="fr-FR" sz="2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12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Espace réservé du contenu 2"/>
          <p:cNvSpPr>
            <a:spLocks noGrp="1"/>
          </p:cNvSpPr>
          <p:nvPr>
            <p:ph idx="1"/>
          </p:nvPr>
        </p:nvSpPr>
        <p:spPr>
          <a:xfrm>
            <a:off x="533400" y="1628801"/>
            <a:ext cx="8305800" cy="3647152"/>
          </a:xfrm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fr-CA" altLang="fr-FR" sz="8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fr-CA" altLang="fr-FR" u="sng" dirty="0">
                <a:latin typeface="Arial Narrow" panose="020B0606020202030204" pitchFamily="34" charset="0"/>
              </a:rPr>
              <a:t>SUITES À DONNER AU PROJET</a:t>
            </a:r>
            <a:r>
              <a:rPr lang="fr-CA" altLang="fr-FR" dirty="0">
                <a:latin typeface="Arial Narrow" panose="020B0606020202030204" pitchFamily="34" charset="0"/>
              </a:rPr>
              <a:t>: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Continuer à soutenir l’apprentissage des outils de suivi systématique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Poursuivre les soins de bouche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Être impliqués dans l’organisation des soins palliatifs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Être informés de l’évolution de l’état des résidents 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Identification d’un PAB / unité pour répondre aux questions et soutenir les collègues</a:t>
            </a:r>
          </a:p>
        </p:txBody>
      </p:sp>
      <p:sp>
        <p:nvSpPr>
          <p:cNvPr id="112644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A4809E0-6889-4DA4-8432-2ED22E645E45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8131175" cy="722784"/>
          </a:xfrm>
        </p:spPr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Préposés aux bénéficiaires</a:t>
            </a:r>
          </a:p>
        </p:txBody>
      </p:sp>
    </p:spTree>
    <p:extLst>
      <p:ext uri="{BB962C8B-B14F-4D97-AF65-F5344CB8AC3E}">
        <p14:creationId xmlns:p14="http://schemas.microsoft.com/office/powerpoint/2010/main" val="316683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re 1"/>
          <p:cNvSpPr>
            <a:spLocks noGrp="1"/>
          </p:cNvSpPr>
          <p:nvPr>
            <p:ph type="title"/>
          </p:nvPr>
        </p:nvSpPr>
        <p:spPr>
          <a:xfrm>
            <a:off x="655637" y="188640"/>
            <a:ext cx="8131175" cy="1143000"/>
          </a:xfrm>
        </p:spPr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Infirmières – Infirmières auxiliaires</a:t>
            </a:r>
          </a:p>
        </p:txBody>
      </p:sp>
      <p:sp>
        <p:nvSpPr>
          <p:cNvPr id="43011" name="Espace réservé du contenu 2"/>
          <p:cNvSpPr>
            <a:spLocks noGrp="1"/>
          </p:cNvSpPr>
          <p:nvPr>
            <p:ph idx="1"/>
          </p:nvPr>
        </p:nvSpPr>
        <p:spPr>
          <a:xfrm>
            <a:off x="699984" y="1628800"/>
            <a:ext cx="7766050" cy="4016484"/>
          </a:xfrm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fr-CA" altLang="fr-FR" sz="8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fr-CA" altLang="fr-FR" u="sng" dirty="0">
                <a:latin typeface="Arial Narrow" panose="020B0606020202030204" pitchFamily="34" charset="0"/>
              </a:rPr>
              <a:t>AVANTAGES DU PROJET</a:t>
            </a:r>
            <a:r>
              <a:rPr lang="fr-CA" altLang="fr-FR" dirty="0">
                <a:latin typeface="Arial Narrow" panose="020B0606020202030204" pitchFamily="34" charset="0"/>
              </a:rPr>
              <a:t>: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L’approche palliative est réflexive et centrée sur le résident et sa famille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Consensus sur conduite clinique et détermination des objectifs de soins: conditions essentiels à un suivi palliatif de qualité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Implication accrue des médecins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Meilleur suivi de la douleur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Plus grand respect du cheminement des familles</a:t>
            </a:r>
          </a:p>
        </p:txBody>
      </p:sp>
      <p:sp>
        <p:nvSpPr>
          <p:cNvPr id="114692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9A072F7-6934-4FCE-AB6A-6D10E73DD5BB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fr-CA" altLang="fr-FR" sz="2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26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Espace réservé du contenu 2"/>
          <p:cNvSpPr>
            <a:spLocks noGrp="1"/>
          </p:cNvSpPr>
          <p:nvPr>
            <p:ph idx="1"/>
          </p:nvPr>
        </p:nvSpPr>
        <p:spPr>
          <a:xfrm>
            <a:off x="515872" y="916929"/>
            <a:ext cx="8659688" cy="5801588"/>
          </a:xfrm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fr-CA" altLang="fr-FR" sz="8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fr-CA" altLang="fr-FR" u="sng" dirty="0">
                <a:latin typeface="Arial Narrow" panose="020B0606020202030204" pitchFamily="34" charset="0"/>
              </a:rPr>
              <a:t>SUITES À DONNER AU PROJET</a:t>
            </a:r>
            <a:r>
              <a:rPr lang="fr-CA" altLang="fr-FR" dirty="0">
                <a:latin typeface="Arial Narrow" panose="020B0606020202030204" pitchFamily="34" charset="0"/>
              </a:rPr>
              <a:t>: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Poursuivre le rôle de soutien en soins palliatifs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Privilégier la formation sur le terrain et coacher les nouveaux intervenants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Poursuivre l’adoption de balises communes en soins palliatifs (soins, gestion)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Identifier une personne pour assurer le leadership de la gestion de la douleur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Poursuivre la formation sur les soins de bouche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Former tous les médecins à l’approche palliative spécifique à la démence</a:t>
            </a:r>
          </a:p>
          <a:p>
            <a:pPr marL="271463" indent="-2714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CA" altLang="fr-FR" dirty="0">
                <a:latin typeface="Arial Narrow" panose="020B0606020202030204" pitchFamily="34" charset="0"/>
              </a:rPr>
              <a:t>Faire connaître le PACSLAC-F aux médecins et pharmaciens</a:t>
            </a:r>
          </a:p>
        </p:txBody>
      </p:sp>
      <p:sp>
        <p:nvSpPr>
          <p:cNvPr id="116740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014AEF4-148A-42D5-816E-BFF6387ECF6A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08025" y="382564"/>
            <a:ext cx="8131175" cy="650776"/>
          </a:xfrm>
        </p:spPr>
        <p:txBody>
          <a:bodyPr/>
          <a:lstStyle/>
          <a:p>
            <a:r>
              <a:rPr lang="fr-CA" altLang="fr-FR" dirty="0">
                <a:latin typeface="Arial Narrow" panose="020B0606020202030204" pitchFamily="34" charset="0"/>
              </a:rPr>
              <a:t>Infirmières – Infirmières auxiliaires</a:t>
            </a:r>
          </a:p>
        </p:txBody>
      </p:sp>
    </p:spTree>
    <p:extLst>
      <p:ext uri="{BB962C8B-B14F-4D97-AF65-F5344CB8AC3E}">
        <p14:creationId xmlns:p14="http://schemas.microsoft.com/office/powerpoint/2010/main" val="2173693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AA2FD73-8A00-104E-A985-37E8C0E49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 reste-t-il en 2019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A377DDE-0F84-A642-B40E-EBC3B25B9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47800"/>
            <a:ext cx="6402388" cy="4745915"/>
          </a:xfrm>
        </p:spPr>
        <p:txBody>
          <a:bodyPr/>
          <a:lstStyle/>
          <a:p>
            <a:r>
              <a:rPr lang="fr-FR" dirty="0"/>
              <a:t>Pour le CSSS-VC: une pratique à implanter en 2014</a:t>
            </a:r>
          </a:p>
          <a:p>
            <a:r>
              <a:rPr lang="fr-FR" dirty="0"/>
              <a:t>La réforme vient bousculer en profondeur l’environnement des CHSLD.</a:t>
            </a:r>
          </a:p>
          <a:p>
            <a:pPr lvl="1"/>
            <a:r>
              <a:rPr lang="fr-FR" dirty="0"/>
              <a:t>Perte des médecins au profit des cabinets, GMF</a:t>
            </a:r>
          </a:p>
          <a:p>
            <a:pPr lvl="1"/>
            <a:r>
              <a:rPr lang="fr-FR" dirty="0"/>
              <a:t>Pénurie de préposés. Turn-over du personnel</a:t>
            </a:r>
          </a:p>
          <a:p>
            <a:pPr lvl="1"/>
            <a:r>
              <a:rPr lang="fr-FR" dirty="0"/>
              <a:t>Diminution des cadres et multiples départ à la retraite</a:t>
            </a:r>
            <a:r>
              <a:rPr lang="fr-FR" dirty="0" smtClean="0"/>
              <a:t>. Difficile gestion de proximité.</a:t>
            </a:r>
            <a:endParaRPr lang="fr-FR" dirty="0"/>
          </a:p>
          <a:p>
            <a:pPr lvl="1"/>
            <a:r>
              <a:rPr lang="fr-FR" dirty="0"/>
              <a:t>Perte de continuité pour le personnel</a:t>
            </a:r>
          </a:p>
          <a:p>
            <a:pPr lvl="1"/>
            <a:r>
              <a:rPr lang="fr-FR" dirty="0"/>
              <a:t>Éclatement des équipes de travail.</a:t>
            </a:r>
          </a:p>
          <a:p>
            <a:pPr lvl="1"/>
            <a:r>
              <a:rPr lang="fr-FR" dirty="0"/>
              <a:t>Etc.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099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6DB9E57-00C1-7745-AA1F-AC4EA5A2D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5947EC5-6A73-114F-A36B-7DD86B8F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72" y="1143000"/>
            <a:ext cx="7387627" cy="4524315"/>
          </a:xfrm>
        </p:spPr>
        <p:txBody>
          <a:bodyPr/>
          <a:lstStyle/>
          <a:p>
            <a:r>
              <a:rPr lang="fr-FR" dirty="0"/>
              <a:t>Passer de pratiques de soins soutenues par des fonds de recherche à des pratiques cliniques bien intégrées dans les routines soins. (</a:t>
            </a:r>
            <a:r>
              <a:rPr lang="fr-FR" dirty="0" err="1"/>
              <a:t>scaling</a:t>
            </a:r>
            <a:r>
              <a:rPr lang="fr-FR" dirty="0"/>
              <a:t> up)</a:t>
            </a:r>
          </a:p>
          <a:p>
            <a:r>
              <a:rPr lang="fr-FR" dirty="0"/>
              <a:t>Maintenir la vigilance des décideurs et gestionnaires vis-à-vis le maintien des pratiques exemplaires, et offrir les conditions de succès.</a:t>
            </a:r>
          </a:p>
          <a:p>
            <a:r>
              <a:rPr lang="fr-FR" dirty="0"/>
              <a:t>Prévoir la disponibilité d’infirmières facilitatrices pour former et soutenir les bonnes pratiques de soins.</a:t>
            </a:r>
          </a:p>
          <a:p>
            <a:r>
              <a:rPr lang="fr-FR" dirty="0"/>
              <a:t> Assurer une continuité chez le personnel.</a:t>
            </a:r>
          </a:p>
          <a:p>
            <a:r>
              <a:rPr lang="fr-FR" dirty="0"/>
              <a:t>Se donner les ressources suffisantes?</a:t>
            </a:r>
          </a:p>
          <a:p>
            <a:r>
              <a:rPr lang="fr-FR" dirty="0"/>
              <a:t>Un environnement de travail empreint d’écoute et de dignité.</a:t>
            </a:r>
          </a:p>
        </p:txBody>
      </p:sp>
    </p:spTree>
    <p:extLst>
      <p:ext uri="{BB962C8B-B14F-4D97-AF65-F5344CB8AC3E}">
        <p14:creationId xmlns:p14="http://schemas.microsoft.com/office/powerpoint/2010/main" val="3771605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4800" b="0" i="1">
                <a:latin typeface="Arial Narrow" panose="020B0606020202030204" pitchFamily="34" charset="0"/>
              </a:rPr>
              <a:t>MERCI!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fr-FR" altLang="fr-FR" sz="800" dirty="0">
              <a:latin typeface="Arial Narrow" panose="020B0606020202030204" pitchFamily="34" charset="0"/>
            </a:endParaRP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fr-FR" altLang="fr-FR" sz="2400" dirty="0">
                <a:latin typeface="Arial Narrow" panose="020B0606020202030204" pitchFamily="34" charset="0"/>
              </a:rPr>
              <a:t>QUESTIONS</a:t>
            </a: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  <a:defRPr/>
            </a:pPr>
            <a:r>
              <a:rPr lang="fr-FR" altLang="fr-FR" sz="2400" dirty="0">
                <a:latin typeface="Arial Narrow" panose="020B0606020202030204" pitchFamily="34" charset="0"/>
              </a:rPr>
              <a:t>ÉCHANGES</a:t>
            </a:r>
          </a:p>
        </p:txBody>
      </p:sp>
      <p:sp>
        <p:nvSpPr>
          <p:cNvPr id="12288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5F0F6E9-2DD8-40F8-81DD-8D79A76C37A9}" type="slidenum">
              <a:rPr lang="fr-CA" altLang="fr-FR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fr-CA" altLang="fr-FR" sz="2600">
              <a:solidFill>
                <a:schemeClr val="bg1"/>
              </a:solidFill>
            </a:endParaRPr>
          </a:p>
        </p:txBody>
      </p:sp>
      <p:pic>
        <p:nvPicPr>
          <p:cNvPr id="122885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05050"/>
            <a:ext cx="558165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710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4920" y="26166"/>
            <a:ext cx="7924800" cy="852264"/>
          </a:xfrm>
        </p:spPr>
        <p:txBody>
          <a:bodyPr/>
          <a:lstStyle/>
          <a:p>
            <a:r>
              <a:rPr lang="fr-CA" dirty="0"/>
              <a:t>Programme de recherche IRSC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0180" y="1124744"/>
            <a:ext cx="8054280" cy="6364819"/>
          </a:xfrm>
          <a:noFill/>
          <a:ln>
            <a:noFill/>
          </a:ln>
        </p:spPr>
        <p:txBody>
          <a:bodyPr/>
          <a:lstStyle/>
          <a:p>
            <a:pPr marL="182563" indent="-182563">
              <a:buFont typeface="Arial" panose="020B0604020202020204" pitchFamily="34" charset="0"/>
              <a:buChar char="•"/>
              <a:tabLst>
                <a:tab pos="182563" algn="l"/>
                <a:tab pos="982663" algn="l"/>
                <a:tab pos="2778125" algn="r"/>
              </a:tabLst>
            </a:pPr>
            <a:r>
              <a:rPr lang="fr-FR" sz="1800" i="1" dirty="0"/>
              <a:t>Évaluation d'un programme de soulagement de la douleur chez les personnes âgées en perte grave d'autonomie vivant en milieu de soins de longue durée: projet pilote</a:t>
            </a:r>
            <a:endParaRPr lang="fr-CA" sz="1800" i="1" dirty="0"/>
          </a:p>
          <a:p>
            <a:pPr marL="182563" indent="-182563">
              <a:buNone/>
              <a:tabLst>
                <a:tab pos="182563" algn="l"/>
                <a:tab pos="982663" algn="l"/>
                <a:tab pos="2778125" algn="r"/>
              </a:tabLst>
            </a:pPr>
            <a:r>
              <a:rPr lang="fr-FR" sz="1800" dirty="0"/>
              <a:t>			IRSC 	2004-2005	$ 92 746</a:t>
            </a:r>
          </a:p>
          <a:p>
            <a:pPr marL="182563" indent="-182563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182563" algn="l"/>
                <a:tab pos="982663" algn="l"/>
                <a:tab pos="2778125" algn="r"/>
              </a:tabLst>
            </a:pPr>
            <a:r>
              <a:rPr lang="fr-CA" sz="1800" i="1" dirty="0"/>
              <a:t>Évaluation d'un programme de soulagement de la douleur auprès des aînés avec difficultés de communication vivant en milieu de soins de longue durée</a:t>
            </a:r>
          </a:p>
          <a:p>
            <a:pPr marL="182563" indent="-182563">
              <a:buNone/>
              <a:tabLst>
                <a:tab pos="182563" algn="l"/>
                <a:tab pos="982663" algn="l"/>
                <a:tab pos="2778125" algn="r"/>
              </a:tabLst>
            </a:pPr>
            <a:r>
              <a:rPr lang="fr-FR" sz="1800" dirty="0"/>
              <a:t>			IRSC 	2007-2010	$ </a:t>
            </a:r>
            <a:r>
              <a:rPr lang="en-CA" sz="1800" dirty="0"/>
              <a:t>249 691</a:t>
            </a:r>
          </a:p>
          <a:p>
            <a:pPr marL="182563" indent="-182563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182563" algn="l"/>
                <a:tab pos="982663" algn="l"/>
                <a:tab pos="2778125" algn="r"/>
              </a:tabLst>
            </a:pPr>
            <a:r>
              <a:rPr lang="fr-CA" sz="1800" i="1" dirty="0"/>
              <a:t>Améliorer la prise en charge de la douleur en soins de longue durée: de la recherche à la pratique.   	</a:t>
            </a:r>
            <a:r>
              <a:rPr lang="fr-FR" sz="1800" dirty="0"/>
              <a:t>IRSC 	2010-2011	$ </a:t>
            </a:r>
            <a:r>
              <a:rPr lang="en-CA" sz="1800" dirty="0"/>
              <a:t>40 000</a:t>
            </a:r>
          </a:p>
          <a:p>
            <a:pPr marL="182563" indent="-182563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182563" algn="l"/>
                <a:tab pos="982663" algn="l"/>
                <a:tab pos="2778125" algn="r"/>
              </a:tabLst>
            </a:pPr>
            <a:r>
              <a:rPr lang="fr-CA" sz="1800" i="1" dirty="0"/>
              <a:t>Soins palliatifs et démence: Échanges et mobilisation des savoirs en milieux de soins de longue durée	</a:t>
            </a:r>
            <a:r>
              <a:rPr lang="fr-FR" sz="1800" dirty="0"/>
              <a:t>IRSC 	2010-2011	$ 17 500</a:t>
            </a:r>
          </a:p>
          <a:p>
            <a:pPr marL="182563" indent="-182563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182563" algn="l"/>
                <a:tab pos="982663" algn="l"/>
                <a:tab pos="2778125" algn="r"/>
              </a:tabLst>
            </a:pPr>
            <a:r>
              <a:rPr lang="fr-FR" sz="1800" i="1" dirty="0"/>
              <a:t>Douleur en soins de longue durée : Pratiques cliniques exemplaires basées sur les données probantes	</a:t>
            </a:r>
            <a:r>
              <a:rPr lang="fr-FR" sz="1800" dirty="0"/>
              <a:t>IRSC 	2012-2013	$ 78 706</a:t>
            </a:r>
          </a:p>
          <a:p>
            <a:pPr marL="182563" indent="-182563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182563" algn="l"/>
                <a:tab pos="982663" algn="l"/>
                <a:tab pos="2778125" algn="r"/>
              </a:tabLst>
            </a:pPr>
            <a:r>
              <a:rPr lang="fr-FR" sz="1800" i="1" dirty="0"/>
              <a:t>Les soins palliatifs et de fin de vie dans la démence : Évaluation d’un programme interdisciplinaire et multidimensionnel d’organisation des soins en milieu d’hébergement</a:t>
            </a:r>
            <a:endParaRPr lang="fr-CA" sz="1800" i="1" dirty="0"/>
          </a:p>
          <a:p>
            <a:pPr marL="182563" indent="-182563">
              <a:buNone/>
              <a:tabLst>
                <a:tab pos="182563" algn="l"/>
                <a:tab pos="982663" algn="l"/>
                <a:tab pos="2778125" algn="r"/>
              </a:tabLst>
            </a:pPr>
            <a:r>
              <a:rPr lang="fr-CA" sz="1800" dirty="0"/>
              <a:t>			IRSC	2011-2015	</a:t>
            </a:r>
            <a:r>
              <a:rPr lang="fr-FR" sz="1800" dirty="0"/>
              <a:t>$ 473 586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CA" sz="2000" dirty="0"/>
          </a:p>
          <a:p>
            <a:endParaRPr lang="fr-CA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20F71B-668C-43A9-A417-42B66250074D}" type="slidenum">
              <a:rPr lang="fr-CA" altLang="fr-FR" smtClean="0"/>
              <a:pPr>
                <a:defRPr/>
              </a:pPr>
              <a:t>5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295683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a typeface="ＭＳ Ｐゴシック"/>
                <a:cs typeface="ＭＳ Ｐゴシック"/>
              </a:rPr>
              <a:t>Le CHSLD et la fin de vie</a:t>
            </a:r>
          </a:p>
        </p:txBody>
      </p:sp>
      <p:sp>
        <p:nvSpPr>
          <p:cNvPr id="22530" name="Espace réservé du contenu 2"/>
          <p:cNvSpPr>
            <a:spLocks noGrp="1"/>
          </p:cNvSpPr>
          <p:nvPr>
            <p:ph idx="1"/>
          </p:nvPr>
        </p:nvSpPr>
        <p:spPr>
          <a:xfrm>
            <a:off x="762000" y="1447800"/>
            <a:ext cx="7265988" cy="4893647"/>
          </a:xfrm>
        </p:spPr>
        <p:txBody>
          <a:bodyPr/>
          <a:lstStyle/>
          <a:p>
            <a:r>
              <a:rPr lang="fr-FR" dirty="0">
                <a:ea typeface="ＭＳ Ｐゴシック"/>
                <a:cs typeface="ＭＳ Ｐゴシック"/>
              </a:rPr>
              <a:t>Personnes en lourde perte d’autonomie ( n=40 000)</a:t>
            </a:r>
          </a:p>
          <a:p>
            <a:pPr lvl="1"/>
            <a:r>
              <a:rPr lang="fr-FR" dirty="0">
                <a:ea typeface="ＭＳ Ｐゴシック"/>
              </a:rPr>
              <a:t>80% de troubles cognitifs sévères: TNCM</a:t>
            </a:r>
          </a:p>
          <a:p>
            <a:pPr lvl="1"/>
            <a:r>
              <a:rPr lang="fr-FR" dirty="0">
                <a:ea typeface="ＭＳ Ｐゴシック"/>
                <a:cs typeface="ＭＳ Ｐゴシック"/>
              </a:rPr>
              <a:t>Pro</a:t>
            </a:r>
            <a:r>
              <a:rPr lang="fr-FR" dirty="0">
                <a:ea typeface="ＭＳ Ｐゴシック"/>
              </a:rPr>
              <a:t>fil iso-SMAF de 13 à 14</a:t>
            </a:r>
            <a:endParaRPr lang="fr-FR" dirty="0">
              <a:ea typeface="ＭＳ Ｐゴシック"/>
              <a:cs typeface="ＭＳ Ｐゴシック"/>
            </a:endParaRPr>
          </a:p>
          <a:p>
            <a:r>
              <a:rPr lang="fr-FR" dirty="0">
                <a:ea typeface="ＭＳ Ｐゴシック"/>
                <a:cs typeface="ＭＳ Ｐゴシック"/>
              </a:rPr>
              <a:t>Environ 30% de personnes décèdent à chaque année.</a:t>
            </a:r>
          </a:p>
          <a:p>
            <a:r>
              <a:rPr lang="fr-FR" dirty="0">
                <a:ea typeface="ＭＳ Ｐゴシック"/>
                <a:cs typeface="ＭＳ Ｐゴシック"/>
              </a:rPr>
              <a:t>Détresse des familles, des proches-aidants</a:t>
            </a:r>
          </a:p>
          <a:p>
            <a:r>
              <a:rPr lang="fr-FR" dirty="0">
                <a:ea typeface="ＭＳ Ｐゴシック"/>
                <a:cs typeface="ＭＳ Ｐゴシック"/>
              </a:rPr>
              <a:t>L’immense défi des ressources humaines</a:t>
            </a:r>
          </a:p>
          <a:p>
            <a:pPr lvl="1"/>
            <a:r>
              <a:rPr lang="fr-FR" dirty="0">
                <a:ea typeface="ＭＳ Ｐゴシック"/>
              </a:rPr>
              <a:t>Le manque de préposés, d’infirmières</a:t>
            </a:r>
          </a:p>
          <a:p>
            <a:pPr lvl="1"/>
            <a:r>
              <a:rPr lang="fr-FR" dirty="0">
                <a:ea typeface="ＭＳ Ｐゴシック"/>
                <a:cs typeface="ＭＳ Ｐゴシック"/>
              </a:rPr>
              <a:t>Des modèles de couverture médicale très diversifiés</a:t>
            </a:r>
          </a:p>
          <a:p>
            <a:pPr lvl="1"/>
            <a:r>
              <a:rPr lang="fr-FR" dirty="0">
                <a:ea typeface="ＭＳ Ｐゴシック"/>
              </a:rPr>
              <a:t>Attraction et rétention à l’heure du </a:t>
            </a:r>
            <a:r>
              <a:rPr lang="fr-FR" dirty="0" err="1">
                <a:ea typeface="ＭＳ Ｐゴシック"/>
              </a:rPr>
              <a:t>lean</a:t>
            </a:r>
            <a:endParaRPr lang="fr-FR" dirty="0">
              <a:ea typeface="ＭＳ Ｐゴシック"/>
            </a:endParaRPr>
          </a:p>
          <a:p>
            <a:pPr lvl="1"/>
            <a:r>
              <a:rPr lang="fr-FR" dirty="0">
                <a:ea typeface="ＭＳ Ｐゴシック"/>
                <a:cs typeface="ＭＳ Ｐゴシック"/>
              </a:rPr>
              <a:t>Le climat de travail</a:t>
            </a:r>
          </a:p>
          <a:p>
            <a:endParaRPr lang="fr-FR" dirty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1361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71BAC2B-C694-4C0C-BE09-2F0138F2470C}" type="slidenum">
              <a:rPr lang="fr-FR" altLang="fr-FR" sz="1000">
                <a:solidFill>
                  <a:srgbClr val="4F5151"/>
                </a:solidFill>
                <a:latin typeface="Verdana" panose="020B0604030504040204" pitchFamily="34" charset="0"/>
              </a:rPr>
              <a:pPr/>
              <a:t>7</a:t>
            </a:fld>
            <a:endParaRPr lang="fr-FR" altLang="fr-FR" sz="1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dirty="0"/>
              <a:t>Les problèmes associés à la fin de vie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7913688" cy="4302716"/>
          </a:xfrm>
        </p:spPr>
        <p:txBody>
          <a:bodyPr/>
          <a:lstStyle/>
          <a:p>
            <a:pPr eaLnBrk="1" hangingPunct="1"/>
            <a:r>
              <a:rPr lang="fr-CA" altLang="fr-FR" dirty="0"/>
              <a:t>La douleur… les inconforts: un défi particulier de la reconnaître et de la traiter</a:t>
            </a:r>
          </a:p>
          <a:p>
            <a:pPr eaLnBrk="1" hangingPunct="1"/>
            <a:r>
              <a:rPr lang="fr-CA" altLang="fr-FR" dirty="0"/>
              <a:t>Les troubles de déglutition</a:t>
            </a:r>
          </a:p>
          <a:p>
            <a:pPr eaLnBrk="1" hangingPunct="1"/>
            <a:r>
              <a:rPr lang="fr-CA" altLang="fr-FR" dirty="0"/>
              <a:t>La dénutrition</a:t>
            </a:r>
          </a:p>
          <a:p>
            <a:pPr eaLnBrk="1" hangingPunct="1"/>
            <a:r>
              <a:rPr lang="fr-CA" altLang="fr-FR" dirty="0"/>
              <a:t>La pneumonie</a:t>
            </a:r>
          </a:p>
          <a:p>
            <a:pPr eaLnBrk="1" hangingPunct="1"/>
            <a:r>
              <a:rPr lang="fr-CA" altLang="fr-FR" dirty="0"/>
              <a:t>La détresse respiratoire</a:t>
            </a:r>
          </a:p>
          <a:p>
            <a:pPr eaLnBrk="1" hangingPunct="1"/>
            <a:r>
              <a:rPr lang="fr-CA" altLang="fr-FR" dirty="0"/>
              <a:t>Le délirium</a:t>
            </a:r>
          </a:p>
          <a:p>
            <a:pPr eaLnBrk="1" hangingPunct="1"/>
            <a:r>
              <a:rPr lang="fr-CA" altLang="fr-FR" dirty="0"/>
              <a:t>Autres problèmes: constipation, sécheresse de la bouche, intégrité de la peau, l’immobilisation etc…</a:t>
            </a:r>
          </a:p>
          <a:p>
            <a:pPr eaLnBrk="1" hangingPunct="1"/>
            <a:r>
              <a:rPr lang="fr-CA" altLang="fr-FR" dirty="0"/>
              <a:t>La médication: retrait des médicaments préventifs et pr adaptées.</a:t>
            </a:r>
          </a:p>
        </p:txBody>
      </p:sp>
    </p:spTree>
    <p:extLst>
      <p:ext uri="{BB962C8B-B14F-4D97-AF65-F5344CB8AC3E}">
        <p14:creationId xmlns:p14="http://schemas.microsoft.com/office/powerpoint/2010/main" val="3226408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CA2381-858A-644F-9EC1-3E55FCE9E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6402388" cy="1340768"/>
          </a:xfrm>
        </p:spPr>
        <p:txBody>
          <a:bodyPr/>
          <a:lstStyle/>
          <a:p>
            <a:r>
              <a:rPr lang="fr-FR" dirty="0"/>
              <a:t>Reconnaître et traiter la douleur en CHSLD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D3D6299-8B91-6846-A607-D3BBA3152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44824"/>
            <a:ext cx="6402388" cy="1520416"/>
          </a:xfrm>
        </p:spPr>
        <p:txBody>
          <a:bodyPr/>
          <a:lstStyle/>
          <a:p>
            <a:r>
              <a:rPr lang="fr-FR" sz="3200" dirty="0"/>
              <a:t>Défis particuliers chez les personnes présentant des TNCM.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1562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58763"/>
            <a:ext cx="6913562" cy="762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r>
              <a:rPr lang="fr-CA" altLang="fr-FR" sz="3800" dirty="0"/>
              <a:t>Revue systématique des échelles d’observation disponibles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5650" y="4581525"/>
            <a:ext cx="7848600" cy="954088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lnSpc>
                <a:spcPct val="110000"/>
              </a:lnSpc>
              <a:buClr>
                <a:srgbClr val="006600"/>
              </a:buClr>
              <a:buFont typeface="Wingdings" panose="05000000000000000000" pitchFamily="2" charset="2"/>
              <a:buNone/>
            </a:pPr>
            <a:r>
              <a:rPr lang="fr-FR" altLang="fr-FR" sz="1700" dirty="0">
                <a:solidFill>
                  <a:schemeClr val="tx1"/>
                </a:solidFill>
              </a:rPr>
              <a:t>Aubin M, Giguère A, Hadjistavropoulos T, Verreault R: </a:t>
            </a:r>
            <a:r>
              <a:rPr lang="fr-FR" altLang="fr-FR" sz="1700" i="1" dirty="0">
                <a:solidFill>
                  <a:schemeClr val="tx1"/>
                </a:solidFill>
              </a:rPr>
              <a:t>Évaluation systématique des instruments pour mesurer la douleur chez les personnes âgées ayant des capacités réduites à communiquer.</a:t>
            </a:r>
            <a:r>
              <a:rPr lang="fr-FR" altLang="fr-FR" sz="1700" dirty="0">
                <a:solidFill>
                  <a:schemeClr val="tx1"/>
                </a:solidFill>
              </a:rPr>
              <a:t> </a:t>
            </a:r>
            <a:r>
              <a:rPr lang="en-CA" altLang="fr-FR" sz="1700" dirty="0">
                <a:solidFill>
                  <a:schemeClr val="tx1"/>
                </a:solidFill>
              </a:rPr>
              <a:t>Pain Research and Management </a:t>
            </a:r>
            <a:r>
              <a:rPr lang="fr-CA" altLang="fr-FR" sz="1700" dirty="0">
                <a:solidFill>
                  <a:schemeClr val="tx1"/>
                </a:solidFill>
              </a:rPr>
              <a:t>2007; 12:195-203.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11188" y="1700213"/>
            <a:ext cx="7993062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8288" indent="-268288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33425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15000"/>
              </a:spcBef>
              <a:spcAft>
                <a:spcPct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fr-CA" altLang="fr-FR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Évaluation systématique par 3 observateurs indépendants</a:t>
            </a:r>
          </a:p>
          <a:p>
            <a:pPr eaLnBrk="0" fontAlgn="base" hangingPunct="0">
              <a:spcBef>
                <a:spcPct val="15000"/>
              </a:spcBef>
              <a:spcAft>
                <a:spcPct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fr-CA" altLang="fr-FR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Questionnaire standardisé de 47 items</a:t>
            </a:r>
          </a:p>
          <a:p>
            <a:pPr eaLnBrk="0" fontAlgn="base" hangingPunct="0">
              <a:spcBef>
                <a:spcPct val="15000"/>
              </a:spcBef>
              <a:spcAft>
                <a:spcPct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fr-CA" altLang="fr-FR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4 domaines: </a:t>
            </a:r>
          </a:p>
          <a:p>
            <a:pPr lvl="1" eaLnBrk="0" fontAlgn="base" hangingPunct="0">
              <a:spcBef>
                <a:spcPct val="15000"/>
              </a:spcBef>
              <a:spcAft>
                <a:spcPct val="0"/>
              </a:spcAft>
              <a:buSzPct val="90000"/>
              <a:buFont typeface="Wingdings" panose="05000000000000000000" pitchFamily="2" charset="2"/>
              <a:buChar char="Ø"/>
            </a:pPr>
            <a:r>
              <a:rPr lang="fr-CA" altLang="fr-FR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validité de contenu (12 items)</a:t>
            </a:r>
          </a:p>
          <a:p>
            <a:pPr lvl="1" eaLnBrk="0" fontAlgn="base" hangingPunct="0">
              <a:spcBef>
                <a:spcPct val="15000"/>
              </a:spcBef>
              <a:spcAft>
                <a:spcPct val="0"/>
              </a:spcAft>
              <a:buSzPct val="90000"/>
              <a:buFont typeface="Wingdings" panose="05000000000000000000" pitchFamily="2" charset="2"/>
              <a:buChar char="Ø"/>
            </a:pPr>
            <a:r>
              <a:rPr lang="fr-CA" altLang="fr-FR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validité de construit (12 items)</a:t>
            </a:r>
          </a:p>
          <a:p>
            <a:pPr lvl="1" eaLnBrk="0" fontAlgn="base" hangingPunct="0">
              <a:spcBef>
                <a:spcPct val="15000"/>
              </a:spcBef>
              <a:spcAft>
                <a:spcPct val="0"/>
              </a:spcAft>
              <a:buSzPct val="90000"/>
              <a:buFont typeface="Wingdings" panose="05000000000000000000" pitchFamily="2" charset="2"/>
              <a:buChar char="Ø"/>
            </a:pPr>
            <a:r>
              <a:rPr lang="fr-CA" altLang="fr-FR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fiabilité (13 items)</a:t>
            </a:r>
          </a:p>
          <a:p>
            <a:pPr lvl="1" eaLnBrk="0" fontAlgn="base" hangingPunct="0">
              <a:spcBef>
                <a:spcPct val="15000"/>
              </a:spcBef>
              <a:spcAft>
                <a:spcPct val="0"/>
              </a:spcAft>
              <a:buSzPct val="90000"/>
              <a:buFont typeface="Wingdings" panose="05000000000000000000" pitchFamily="2" charset="2"/>
              <a:buChar char="Ø"/>
            </a:pPr>
            <a:r>
              <a:rPr lang="fr-CA" altLang="fr-FR" sz="1600" dirty="0">
                <a:solidFill>
                  <a:srgbClr val="000000"/>
                </a:solidFill>
                <a:latin typeface="Arial Narrow" panose="020B0606020202030204" pitchFamily="34" charset="0"/>
              </a:rPr>
              <a:t>utilité clinique (10 items)</a:t>
            </a:r>
          </a:p>
          <a:p>
            <a:pPr eaLnBrk="0" fontAlgn="base" hangingPunct="0">
              <a:spcBef>
                <a:spcPct val="15000"/>
              </a:spcBef>
              <a:spcAft>
                <a:spcPct val="0"/>
              </a:spcAft>
              <a:buSzPct val="90000"/>
              <a:buFont typeface="Wingdings" panose="05000000000000000000" pitchFamily="2" charset="2"/>
              <a:buChar char="§"/>
            </a:pPr>
            <a:r>
              <a:rPr lang="fr-CA" altLang="fr-FR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Score global sur 100</a:t>
            </a:r>
          </a:p>
        </p:txBody>
      </p:sp>
      <p:sp>
        <p:nvSpPr>
          <p:cNvPr id="44036" name="Espace réservé du numéro de diapositive 1"/>
          <p:cNvSpPr txBox="1">
            <a:spLocks noGrp="1"/>
          </p:cNvSpPr>
          <p:nvPr/>
        </p:nvSpPr>
        <p:spPr bwMode="auto">
          <a:xfrm>
            <a:off x="8153400" y="6086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825D568-5E6A-4AB8-8F52-47C08C519991}" type="slidenum">
              <a:rPr lang="fr-FR" altLang="fr-FR" sz="1000" smtClean="0">
                <a:solidFill>
                  <a:srgbClr val="4F5151"/>
                </a:solidFill>
                <a:latin typeface="Verdana" panose="020B0604030504040204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fr-FR" altLang="fr-FR" sz="1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613515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UL">
  <a:themeElements>
    <a:clrScheme name="PowerPoint_U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_UL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PowerPoint_U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U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U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U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U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U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U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U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U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U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U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U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CarrierJ:Users:carrierj:Desktop:PowerPoint_UL.pot</Template>
  <TotalTime>17871</TotalTime>
  <Words>4035</Words>
  <Application>Microsoft Office PowerPoint</Application>
  <PresentationFormat>Affichage à l'écran (4:3)</PresentationFormat>
  <Paragraphs>740</Paragraphs>
  <Slides>47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61" baseType="lpstr">
      <vt:lpstr>ＭＳ 明朝</vt:lpstr>
      <vt:lpstr>ＭＳ Ｐゴシック</vt:lpstr>
      <vt:lpstr>ＭＳ Ｐゴシック</vt:lpstr>
      <vt:lpstr>Arial</vt:lpstr>
      <vt:lpstr>Arial Narrow</vt:lpstr>
      <vt:lpstr>Calibri</vt:lpstr>
      <vt:lpstr>Cambria</vt:lpstr>
      <vt:lpstr>Courier New</vt:lpstr>
      <vt:lpstr>Symbol</vt:lpstr>
      <vt:lpstr>Times</vt:lpstr>
      <vt:lpstr>Times New Roman</vt:lpstr>
      <vt:lpstr>Verdana</vt:lpstr>
      <vt:lpstr>Wingdings</vt:lpstr>
      <vt:lpstr>PowerPoint_UL</vt:lpstr>
      <vt:lpstr>Évidences de la recherche pour soutenir les meilleures pratiques cliniques de soins palliatifs en CHSLD</vt:lpstr>
      <vt:lpstr>Conflit d’intérêts</vt:lpstr>
      <vt:lpstr>Plan de la présentation</vt:lpstr>
      <vt:lpstr>Équipe de recherche</vt:lpstr>
      <vt:lpstr>Programme de recherche IRSC</vt:lpstr>
      <vt:lpstr>Le CHSLD et la fin de vie</vt:lpstr>
      <vt:lpstr>Les problèmes associés à la fin de vie</vt:lpstr>
      <vt:lpstr>Reconnaître et traiter la douleur en CHSLD</vt:lpstr>
      <vt:lpstr>Revue systématique des échelles d’observation disponibles</vt:lpstr>
      <vt:lpstr>Présentation PowerPoint</vt:lpstr>
      <vt:lpstr>PACSLAC-F</vt:lpstr>
      <vt:lpstr>Validation du PACSLAC français</vt:lpstr>
      <vt:lpstr>PACSLAC.ORG</vt:lpstr>
      <vt:lpstr>Reconnaître et traiter la douleur en CHSLD</vt:lpstr>
      <vt:lpstr>Présentation PowerPoint</vt:lpstr>
      <vt:lpstr>Raison d’être du projet</vt:lpstr>
      <vt:lpstr>APPROCHE INTÉGRÉE DE SOINS PALLIATIFS ET DE FIN DE VIE PEU PRÉSENTE </vt:lpstr>
      <vt:lpstr>Lacunes en CHSLD</vt:lpstr>
      <vt:lpstr>Objectifs du projet</vt:lpstr>
      <vt:lpstr>Devis d’étude</vt:lpstr>
      <vt:lpstr>Dimensions du programme</vt:lpstr>
      <vt:lpstr>Comité de pilotage</vt:lpstr>
      <vt:lpstr>Programme de formation initial</vt:lpstr>
      <vt:lpstr>Suivi clinique systématique</vt:lpstr>
      <vt:lpstr>Rencontres de famille et information aux familles</vt:lpstr>
      <vt:lpstr>Livret d'information aux familles</vt:lpstr>
      <vt:lpstr>Livret d'information aux familles</vt:lpstr>
      <vt:lpstr>Livret d'information aux familles</vt:lpstr>
      <vt:lpstr>Niveau de confort en fin de vie</vt:lpstr>
      <vt:lpstr>Soulagement des symptômes</vt:lpstr>
      <vt:lpstr>Satisfaction à l’égard des soins</vt:lpstr>
      <vt:lpstr>Résultats</vt:lpstr>
      <vt:lpstr>Présentation PowerPoint</vt:lpstr>
      <vt:lpstr>Processus de soins</vt:lpstr>
      <vt:lpstr>Médication et interventions cliniques dans les 48 dernières heures de vie</vt:lpstr>
      <vt:lpstr>Autres interventions en fin de vie</vt:lpstr>
      <vt:lpstr>Niveau de confort en fin de vie  Score CAD-EOLD</vt:lpstr>
      <vt:lpstr>Soulagement des symptômes en fin de vie  Score SM-EOLD</vt:lpstr>
      <vt:lpstr>Qualité de l’information reçue</vt:lpstr>
      <vt:lpstr>Satisfaction face au programme</vt:lpstr>
      <vt:lpstr>Préposés aux bénéficiaires</vt:lpstr>
      <vt:lpstr>Préposés aux bénéficiaires</vt:lpstr>
      <vt:lpstr>Infirmières – Infirmières auxiliaires</vt:lpstr>
      <vt:lpstr>Infirmières – Infirmières auxiliaires</vt:lpstr>
      <vt:lpstr>Que reste-t-il en 2019</vt:lpstr>
      <vt:lpstr>Défis</vt:lpstr>
      <vt:lpstr>MERCI!</vt:lpstr>
    </vt:vector>
  </TitlesOfParts>
  <Company>뿿쫰뿿쩐ғ郐Ȱ珬뿿_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Carrier</dc:creator>
  <cp:lastModifiedBy>Pierre Durand</cp:lastModifiedBy>
  <cp:revision>130</cp:revision>
  <cp:lastPrinted>2004-04-30T14:02:18Z</cp:lastPrinted>
  <dcterms:created xsi:type="dcterms:W3CDTF">2010-11-22T11:19:28Z</dcterms:created>
  <dcterms:modified xsi:type="dcterms:W3CDTF">2019-10-02T12:33:14Z</dcterms:modified>
</cp:coreProperties>
</file>