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9" r:id="rId11"/>
    <p:sldId id="270" r:id="rId12"/>
    <p:sldId id="271" r:id="rId13"/>
    <p:sldId id="265" r:id="rId14"/>
    <p:sldId id="266" r:id="rId15"/>
    <p:sldId id="268" r:id="rId16"/>
    <p:sldId id="272" r:id="rId17"/>
    <p:sldId id="273" r:id="rId18"/>
    <p:sldId id="274" r:id="rId19"/>
    <p:sldId id="275" r:id="rId20"/>
    <p:sldId id="276" r:id="rId21"/>
    <p:sldId id="277" r:id="rId22"/>
    <p:sldId id="278" r:id="rId23"/>
    <p:sldId id="279" r:id="rId24"/>
    <p:sldId id="280" r:id="rId25"/>
    <p:sldId id="281" r:id="rId26"/>
    <p:sldId id="284" r:id="rId27"/>
    <p:sldId id="285" r:id="rId28"/>
    <p:sldId id="286" r:id="rId29"/>
    <p:sldId id="282" r:id="rId30"/>
    <p:sldId id="283" r:id="rId31"/>
  </p:sldIdLst>
  <p:sldSz cx="12192000" cy="6858000"/>
  <p:notesSz cx="7010400" cy="9296400"/>
  <p:embeddedFontLst>
    <p:embeddedFont>
      <p:font typeface="Calibri" panose="020F0502020204030204" pitchFamily="34" charset="0"/>
      <p:regular r:id="rId33"/>
      <p:bold r:id="rId34"/>
      <p:italic r:id="rId35"/>
      <p:boldItalic r:id="rId36"/>
    </p:embeddedFont>
    <p:embeddedFont>
      <p:font typeface="Corbel" panose="020B0503020204020204" pitchFamily="34" charset="0"/>
      <p:regular r:id="rId37"/>
      <p:bold r:id="rId38"/>
      <p:italic r:id="rId39"/>
      <p:boldItalic r:id="rId40"/>
    </p:embeddedFont>
  </p:embeddedFontLst>
  <p:custDataLst>
    <p:tags r:id="rId4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000000"/>
          </p15:clr>
        </p15:guide>
        <p15:guide id="2" pos="3840" userDrawn="1">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6A9D5C-047B-4AD3-9BEC-EE3DD8A6DE30}">
  <a:tblStyle styleId="{746A9D5C-047B-4AD3-9BEC-EE3DD8A6DE30}" styleName="Table_0">
    <a:wholeTbl>
      <a:tcTxStyle b="off" i="off">
        <a:font>
          <a:latin typeface="Corbel"/>
          <a:ea typeface="Corbel"/>
          <a:cs typeface="Corbe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F1EF"/>
          </a:solidFill>
        </a:fill>
      </a:tcStyle>
    </a:wholeTbl>
    <a:band1H>
      <a:tcTxStyle/>
      <a:tcStyle>
        <a:tcBdr/>
        <a:fill>
          <a:solidFill>
            <a:srgbClr val="CAE1DD"/>
          </a:solidFill>
        </a:fill>
      </a:tcStyle>
    </a:band1H>
    <a:band2H>
      <a:tcTxStyle/>
      <a:tcStyle>
        <a:tcBdr/>
      </a:tcStyle>
    </a:band2H>
    <a:band1V>
      <a:tcTxStyle/>
      <a:tcStyle>
        <a:tcBdr/>
        <a:fill>
          <a:solidFill>
            <a:srgbClr val="CAE1DD"/>
          </a:solidFill>
        </a:fill>
      </a:tcStyle>
    </a:band1V>
    <a:band2V>
      <a:tcTxStyle/>
      <a:tcStyle>
        <a:tcBdr/>
      </a:tcStyle>
    </a:band2V>
    <a:lastCol>
      <a:tcTxStyle b="on" i="off">
        <a:font>
          <a:latin typeface="Corbel"/>
          <a:ea typeface="Corbel"/>
          <a:cs typeface="Corbel"/>
        </a:font>
        <a:schemeClr val="lt1"/>
      </a:tcTxStyle>
      <a:tcStyle>
        <a:tcBdr/>
        <a:fill>
          <a:solidFill>
            <a:schemeClr val="accent4"/>
          </a:solidFill>
        </a:fill>
      </a:tcStyle>
    </a:lastCol>
    <a:firstCol>
      <a:tcTxStyle b="on" i="off">
        <a:font>
          <a:latin typeface="Corbel"/>
          <a:ea typeface="Corbel"/>
          <a:cs typeface="Corbel"/>
        </a:font>
        <a:schemeClr val="lt1"/>
      </a:tcTxStyle>
      <a:tcStyle>
        <a:tcBdr/>
        <a:fill>
          <a:solidFill>
            <a:schemeClr val="accent4"/>
          </a:solidFill>
        </a:fill>
      </a:tcStyle>
    </a:firstCol>
    <a:lastRow>
      <a:tcTxStyle b="on" i="off">
        <a:font>
          <a:latin typeface="Corbel"/>
          <a:ea typeface="Corbel"/>
          <a:cs typeface="Corbel"/>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Corbel"/>
          <a:ea typeface="Corbel"/>
          <a:cs typeface="Corbel"/>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62" tIns="46568" rIns="93162" bIns="46568"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62" tIns="46568" rIns="93162" bIns="46568"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62" tIns="46568" rIns="93162" bIns="46568"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fr-CA" sz="1200" smtClean="0">
                <a:solidFill>
                  <a:schemeClr val="dk1"/>
                </a:solidFill>
                <a:latin typeface="Calibri"/>
                <a:ea typeface="Calibri"/>
                <a:cs typeface="Calibri"/>
                <a:sym typeface="Calibri"/>
              </a:rPr>
              <a:pPr algn="r"/>
              <a:t>‹N°›</a:t>
            </a:fld>
            <a:endParaRPr lang="fr-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73698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100" name="Google Shape;100;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4895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156" name="Google Shape;156;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9775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156" name="Google Shape;156;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400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156" name="Google Shape;156;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3555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189" name="Google Shape;189;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1358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1: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196" name="Google Shape;196;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3467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210" name="Google Shape;210;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462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210" name="Google Shape;210;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1630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210" name="Google Shape;210;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0819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210" name="Google Shape;210;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2256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210" name="Google Shape;210;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9778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109" name="Google Shape;109;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6179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210" name="Google Shape;210;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9329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210" name="Google Shape;210;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0871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210" name="Google Shape;210;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5105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210" name="Google Shape;210;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2422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210" name="Google Shape;210;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8250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210" name="Google Shape;210;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2192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210" name="Google Shape;210;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2707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210" name="Google Shape;210;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2317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210" name="Google Shape;210;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2109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210" name="Google Shape;210;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2163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115" name="Google Shape;115;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5126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210" name="Google Shape;210;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0793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122" name="Google Shape;122;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7213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129" name="Google Shape;129;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2381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137" name="Google Shape;137;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3927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148" name="Google Shape;148;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3368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156" name="Google Shape;156;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9665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171" name="Google Shape;171;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8888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position personnalisée">
  <p:cSld name="Disposition personnalisée">
    <p:spTree>
      <p:nvGrpSpPr>
        <p:cNvPr id="1" name="Shape 1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orbel"/>
              <a:buNone/>
              <a:defRPr sz="2000" b="1" i="0" u="none" strike="noStrike" cap="none">
                <a:solidFill>
                  <a:schemeClr val="dk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1"/>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orbel"/>
                <a:ea typeface="Corbel"/>
                <a:cs typeface="Corbel"/>
                <a:sym typeface="Corbe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orbel"/>
                <a:ea typeface="Corbel"/>
                <a:cs typeface="Corbel"/>
                <a:sym typeface="Corbe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orbel"/>
                <a:ea typeface="Corbel"/>
                <a:cs typeface="Corbel"/>
                <a:sym typeface="Corbe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9pPr>
          </a:lstStyle>
          <a:p>
            <a:endParaRPr/>
          </a:p>
        </p:txBody>
      </p:sp>
      <p:sp>
        <p:nvSpPr>
          <p:cNvPr id="77" name="Google Shape;77;p11"/>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orbel"/>
                <a:ea typeface="Corbel"/>
                <a:cs typeface="Corbel"/>
                <a:sym typeface="Corbe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orbel"/>
                <a:ea typeface="Corbel"/>
                <a:cs typeface="Corbel"/>
                <a:sym typeface="Corbe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orbel"/>
                <a:ea typeface="Corbel"/>
                <a:cs typeface="Corbel"/>
                <a:sym typeface="Corbe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orbel"/>
                <a:ea typeface="Corbel"/>
                <a:cs typeface="Corbel"/>
                <a:sym typeface="Corbe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orbel"/>
                <a:ea typeface="Corbel"/>
                <a:cs typeface="Corbel"/>
                <a:sym typeface="Corbe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orbel"/>
                <a:ea typeface="Corbel"/>
                <a:cs typeface="Corbel"/>
                <a:sym typeface="Corbe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orbel"/>
                <a:ea typeface="Corbel"/>
                <a:cs typeface="Corbel"/>
                <a:sym typeface="Corbe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orbel"/>
                <a:ea typeface="Corbel"/>
                <a:cs typeface="Corbel"/>
                <a:sym typeface="Corbe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orbel"/>
                <a:ea typeface="Corbel"/>
                <a:cs typeface="Corbel"/>
                <a:sym typeface="Corbel"/>
              </a:defRPr>
            </a:lvl9pPr>
          </a:lstStyle>
          <a:p>
            <a:endParaRPr/>
          </a:p>
        </p:txBody>
      </p:sp>
      <p:sp>
        <p:nvSpPr>
          <p:cNvPr id="78" name="Google Shape;78;p11"/>
          <p:cNvSpPr txBox="1">
            <a:spLocks noGrp="1"/>
          </p:cNvSpPr>
          <p:nvPr>
            <p:ph type="dt" idx="10"/>
          </p:nvPr>
        </p:nvSpPr>
        <p:spPr>
          <a:xfrm>
            <a:off x="5807968" y="6376244"/>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90A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79" name="Google Shape;79;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80" name="Google Shape;80;p11"/>
          <p:cNvSpPr txBox="1">
            <a:spLocks noGrp="1"/>
          </p:cNvSpPr>
          <p:nvPr>
            <p:ph type="sldNum" idx="12"/>
          </p:nvPr>
        </p:nvSpPr>
        <p:spPr>
          <a:xfrm>
            <a:off x="8784299" y="6381329"/>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90A1"/>
                </a:solidFill>
                <a:latin typeface="Corbel"/>
                <a:ea typeface="Corbel"/>
                <a:cs typeface="Corbel"/>
                <a:sym typeface="Corbel"/>
              </a:defRPr>
            </a:lvl1pPr>
            <a:lvl2pPr marL="0" marR="0" lvl="1" indent="0" algn="r" rtl="0">
              <a:spcBef>
                <a:spcPts val="0"/>
              </a:spcBef>
              <a:buNone/>
              <a:defRPr sz="1200" b="0" i="0" u="none" strike="noStrike" cap="none">
                <a:solidFill>
                  <a:srgbClr val="8890A1"/>
                </a:solidFill>
                <a:latin typeface="Corbel"/>
                <a:ea typeface="Corbel"/>
                <a:cs typeface="Corbel"/>
                <a:sym typeface="Corbel"/>
              </a:defRPr>
            </a:lvl2pPr>
            <a:lvl3pPr marL="0" marR="0" lvl="2" indent="0" algn="r" rtl="0">
              <a:spcBef>
                <a:spcPts val="0"/>
              </a:spcBef>
              <a:buNone/>
              <a:defRPr sz="1200" b="0" i="0" u="none" strike="noStrike" cap="none">
                <a:solidFill>
                  <a:srgbClr val="8890A1"/>
                </a:solidFill>
                <a:latin typeface="Corbel"/>
                <a:ea typeface="Corbel"/>
                <a:cs typeface="Corbel"/>
                <a:sym typeface="Corbel"/>
              </a:defRPr>
            </a:lvl3pPr>
            <a:lvl4pPr marL="0" marR="0" lvl="3" indent="0" algn="r" rtl="0">
              <a:spcBef>
                <a:spcPts val="0"/>
              </a:spcBef>
              <a:buNone/>
              <a:defRPr sz="1200" b="0" i="0" u="none" strike="noStrike" cap="none">
                <a:solidFill>
                  <a:srgbClr val="8890A1"/>
                </a:solidFill>
                <a:latin typeface="Corbel"/>
                <a:ea typeface="Corbel"/>
                <a:cs typeface="Corbel"/>
                <a:sym typeface="Corbel"/>
              </a:defRPr>
            </a:lvl4pPr>
            <a:lvl5pPr marL="0" marR="0" lvl="4" indent="0" algn="r" rtl="0">
              <a:spcBef>
                <a:spcPts val="0"/>
              </a:spcBef>
              <a:buNone/>
              <a:defRPr sz="1200" b="0" i="0" u="none" strike="noStrike" cap="none">
                <a:solidFill>
                  <a:srgbClr val="8890A1"/>
                </a:solidFill>
                <a:latin typeface="Corbel"/>
                <a:ea typeface="Corbel"/>
                <a:cs typeface="Corbel"/>
                <a:sym typeface="Corbel"/>
              </a:defRPr>
            </a:lvl5pPr>
            <a:lvl6pPr marL="0" marR="0" lvl="5" indent="0" algn="r" rtl="0">
              <a:spcBef>
                <a:spcPts val="0"/>
              </a:spcBef>
              <a:buNone/>
              <a:defRPr sz="1200" b="0" i="0" u="none" strike="noStrike" cap="none">
                <a:solidFill>
                  <a:srgbClr val="8890A1"/>
                </a:solidFill>
                <a:latin typeface="Corbel"/>
                <a:ea typeface="Corbel"/>
                <a:cs typeface="Corbel"/>
                <a:sym typeface="Corbel"/>
              </a:defRPr>
            </a:lvl6pPr>
            <a:lvl7pPr marL="0" marR="0" lvl="6" indent="0" algn="r" rtl="0">
              <a:spcBef>
                <a:spcPts val="0"/>
              </a:spcBef>
              <a:buNone/>
              <a:defRPr sz="1200" b="0" i="0" u="none" strike="noStrike" cap="none">
                <a:solidFill>
                  <a:srgbClr val="8890A1"/>
                </a:solidFill>
                <a:latin typeface="Corbel"/>
                <a:ea typeface="Corbel"/>
                <a:cs typeface="Corbel"/>
                <a:sym typeface="Corbel"/>
              </a:defRPr>
            </a:lvl7pPr>
            <a:lvl8pPr marL="0" marR="0" lvl="7" indent="0" algn="r" rtl="0">
              <a:spcBef>
                <a:spcPts val="0"/>
              </a:spcBef>
              <a:buNone/>
              <a:defRPr sz="1200" b="0" i="0" u="none" strike="noStrike" cap="none">
                <a:solidFill>
                  <a:srgbClr val="8890A1"/>
                </a:solidFill>
                <a:latin typeface="Corbel"/>
                <a:ea typeface="Corbel"/>
                <a:cs typeface="Corbel"/>
                <a:sym typeface="Corbel"/>
              </a:defRPr>
            </a:lvl8pPr>
            <a:lvl9pPr marL="0" marR="0" lvl="8" indent="0" algn="r" rtl="0">
              <a:spcBef>
                <a:spcPts val="0"/>
              </a:spcBef>
              <a:buNone/>
              <a:defRPr sz="1200" b="0" i="0" u="none" strike="noStrike" cap="none">
                <a:solidFill>
                  <a:srgbClr val="8890A1"/>
                </a:solidFill>
                <a:latin typeface="Corbel"/>
                <a:ea typeface="Corbel"/>
                <a:cs typeface="Corbel"/>
                <a:sym typeface="Corbel"/>
              </a:defRPr>
            </a:lvl9pPr>
          </a:lstStyle>
          <a:p>
            <a:fld id="{00000000-1234-1234-1234-123412341234}" type="slidenum">
              <a:rPr lang="fr-CA" smtClean="0"/>
              <a:pPr/>
              <a:t>‹N°›</a:t>
            </a:fld>
            <a:endParaRPr lang="fr-CA"/>
          </a:p>
        </p:txBody>
      </p:sp>
      <p:pic>
        <p:nvPicPr>
          <p:cNvPr id="81" name="Google Shape;81;p11" descr="P:\Oncologie\ERMOS\Logos\RQSPAL\png\fmms-logo-RQSPAL-RVB-Grand-format.png"/>
          <p:cNvPicPr preferRelativeResize="0"/>
          <p:nvPr/>
        </p:nvPicPr>
        <p:blipFill rotWithShape="1">
          <a:blip r:embed="rId2">
            <a:alphaModFix/>
          </a:blip>
          <a:srcRect/>
          <a:stretch/>
        </p:blipFill>
        <p:spPr>
          <a:xfrm>
            <a:off x="1" y="5812783"/>
            <a:ext cx="3293620" cy="105152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609600" y="274638"/>
            <a:ext cx="10972800" cy="92211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orbel"/>
              <a:buNone/>
              <a:defRPr sz="4400" b="1" i="0" u="none" strike="noStrike" cap="none">
                <a:solidFill>
                  <a:schemeClr val="dk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 name="Google Shape;84;p12"/>
          <p:cNvSpPr txBox="1">
            <a:spLocks noGrp="1"/>
          </p:cNvSpPr>
          <p:nvPr>
            <p:ph type="body" idx="1"/>
          </p:nvPr>
        </p:nvSpPr>
        <p:spPr>
          <a:xfrm rot="5400000">
            <a:off x="3971764" y="-1661355"/>
            <a:ext cx="4248472" cy="10972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orbel"/>
                <a:ea typeface="Corbel"/>
                <a:cs typeface="Corbel"/>
                <a:sym typeface="Corbe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orbel"/>
                <a:ea typeface="Corbel"/>
                <a:cs typeface="Corbel"/>
                <a:sym typeface="Corbe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85" name="Google Shape;85;p12"/>
          <p:cNvSpPr txBox="1">
            <a:spLocks noGrp="1"/>
          </p:cNvSpPr>
          <p:nvPr>
            <p:ph type="dt" idx="10"/>
          </p:nvPr>
        </p:nvSpPr>
        <p:spPr>
          <a:xfrm>
            <a:off x="5807968" y="6376244"/>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90A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86" name="Google Shape;86;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87" name="Google Shape;87;p12"/>
          <p:cNvSpPr txBox="1">
            <a:spLocks noGrp="1"/>
          </p:cNvSpPr>
          <p:nvPr>
            <p:ph type="sldNum" idx="12"/>
          </p:nvPr>
        </p:nvSpPr>
        <p:spPr>
          <a:xfrm>
            <a:off x="8784299" y="6381329"/>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90A1"/>
                </a:solidFill>
                <a:latin typeface="Corbel"/>
                <a:ea typeface="Corbel"/>
                <a:cs typeface="Corbel"/>
                <a:sym typeface="Corbel"/>
              </a:defRPr>
            </a:lvl1pPr>
            <a:lvl2pPr marL="0" marR="0" lvl="1" indent="0" algn="r" rtl="0">
              <a:spcBef>
                <a:spcPts val="0"/>
              </a:spcBef>
              <a:buNone/>
              <a:defRPr sz="1200" b="0" i="0" u="none" strike="noStrike" cap="none">
                <a:solidFill>
                  <a:srgbClr val="8890A1"/>
                </a:solidFill>
                <a:latin typeface="Corbel"/>
                <a:ea typeface="Corbel"/>
                <a:cs typeface="Corbel"/>
                <a:sym typeface="Corbel"/>
              </a:defRPr>
            </a:lvl2pPr>
            <a:lvl3pPr marL="0" marR="0" lvl="2" indent="0" algn="r" rtl="0">
              <a:spcBef>
                <a:spcPts val="0"/>
              </a:spcBef>
              <a:buNone/>
              <a:defRPr sz="1200" b="0" i="0" u="none" strike="noStrike" cap="none">
                <a:solidFill>
                  <a:srgbClr val="8890A1"/>
                </a:solidFill>
                <a:latin typeface="Corbel"/>
                <a:ea typeface="Corbel"/>
                <a:cs typeface="Corbel"/>
                <a:sym typeface="Corbel"/>
              </a:defRPr>
            </a:lvl3pPr>
            <a:lvl4pPr marL="0" marR="0" lvl="3" indent="0" algn="r" rtl="0">
              <a:spcBef>
                <a:spcPts val="0"/>
              </a:spcBef>
              <a:buNone/>
              <a:defRPr sz="1200" b="0" i="0" u="none" strike="noStrike" cap="none">
                <a:solidFill>
                  <a:srgbClr val="8890A1"/>
                </a:solidFill>
                <a:latin typeface="Corbel"/>
                <a:ea typeface="Corbel"/>
                <a:cs typeface="Corbel"/>
                <a:sym typeface="Corbel"/>
              </a:defRPr>
            </a:lvl4pPr>
            <a:lvl5pPr marL="0" marR="0" lvl="4" indent="0" algn="r" rtl="0">
              <a:spcBef>
                <a:spcPts val="0"/>
              </a:spcBef>
              <a:buNone/>
              <a:defRPr sz="1200" b="0" i="0" u="none" strike="noStrike" cap="none">
                <a:solidFill>
                  <a:srgbClr val="8890A1"/>
                </a:solidFill>
                <a:latin typeface="Corbel"/>
                <a:ea typeface="Corbel"/>
                <a:cs typeface="Corbel"/>
                <a:sym typeface="Corbel"/>
              </a:defRPr>
            </a:lvl5pPr>
            <a:lvl6pPr marL="0" marR="0" lvl="5" indent="0" algn="r" rtl="0">
              <a:spcBef>
                <a:spcPts val="0"/>
              </a:spcBef>
              <a:buNone/>
              <a:defRPr sz="1200" b="0" i="0" u="none" strike="noStrike" cap="none">
                <a:solidFill>
                  <a:srgbClr val="8890A1"/>
                </a:solidFill>
                <a:latin typeface="Corbel"/>
                <a:ea typeface="Corbel"/>
                <a:cs typeface="Corbel"/>
                <a:sym typeface="Corbel"/>
              </a:defRPr>
            </a:lvl6pPr>
            <a:lvl7pPr marL="0" marR="0" lvl="6" indent="0" algn="r" rtl="0">
              <a:spcBef>
                <a:spcPts val="0"/>
              </a:spcBef>
              <a:buNone/>
              <a:defRPr sz="1200" b="0" i="0" u="none" strike="noStrike" cap="none">
                <a:solidFill>
                  <a:srgbClr val="8890A1"/>
                </a:solidFill>
                <a:latin typeface="Corbel"/>
                <a:ea typeface="Corbel"/>
                <a:cs typeface="Corbel"/>
                <a:sym typeface="Corbel"/>
              </a:defRPr>
            </a:lvl7pPr>
            <a:lvl8pPr marL="0" marR="0" lvl="7" indent="0" algn="r" rtl="0">
              <a:spcBef>
                <a:spcPts val="0"/>
              </a:spcBef>
              <a:buNone/>
              <a:defRPr sz="1200" b="0" i="0" u="none" strike="noStrike" cap="none">
                <a:solidFill>
                  <a:srgbClr val="8890A1"/>
                </a:solidFill>
                <a:latin typeface="Corbel"/>
                <a:ea typeface="Corbel"/>
                <a:cs typeface="Corbel"/>
                <a:sym typeface="Corbel"/>
              </a:defRPr>
            </a:lvl8pPr>
            <a:lvl9pPr marL="0" marR="0" lvl="8" indent="0" algn="r" rtl="0">
              <a:spcBef>
                <a:spcPts val="0"/>
              </a:spcBef>
              <a:buNone/>
              <a:defRPr sz="1200" b="0" i="0" u="none" strike="noStrike" cap="none">
                <a:solidFill>
                  <a:srgbClr val="8890A1"/>
                </a:solidFill>
                <a:latin typeface="Corbel"/>
                <a:ea typeface="Corbel"/>
                <a:cs typeface="Corbel"/>
                <a:sym typeface="Corbel"/>
              </a:defRPr>
            </a:lvl9pPr>
          </a:lstStyle>
          <a:p>
            <a:fld id="{00000000-1234-1234-1234-123412341234}" type="slidenum">
              <a:rPr lang="fr-CA" smtClean="0"/>
              <a:pPr/>
              <a:t>‹N°›</a:t>
            </a:fld>
            <a:endParaRPr lang="fr-CA"/>
          </a:p>
        </p:txBody>
      </p:sp>
      <p:cxnSp>
        <p:nvCxnSpPr>
          <p:cNvPr id="88" name="Google Shape;88;p12"/>
          <p:cNvCxnSpPr/>
          <p:nvPr/>
        </p:nvCxnSpPr>
        <p:spPr>
          <a:xfrm>
            <a:off x="0" y="1268760"/>
            <a:ext cx="10512491" cy="0"/>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cxnSp>
        <p:nvCxnSpPr>
          <p:cNvPr id="89" name="Google Shape;89;p12"/>
          <p:cNvCxnSpPr/>
          <p:nvPr/>
        </p:nvCxnSpPr>
        <p:spPr>
          <a:xfrm>
            <a:off x="0" y="1556792"/>
            <a:ext cx="8976320" cy="0"/>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pic>
        <p:nvPicPr>
          <p:cNvPr id="90" name="Google Shape;90;p12" descr="P:\Oncologie\ERMOS\Logos\RQSPAL\png\fmms-logo-RQSPAL-RVB-Grand-format.png"/>
          <p:cNvPicPr preferRelativeResize="0"/>
          <p:nvPr/>
        </p:nvPicPr>
        <p:blipFill rotWithShape="1">
          <a:blip r:embed="rId2">
            <a:alphaModFix/>
          </a:blip>
          <a:srcRect/>
          <a:stretch/>
        </p:blipFill>
        <p:spPr>
          <a:xfrm>
            <a:off x="1" y="5812783"/>
            <a:ext cx="3293620" cy="105152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rot="5400000">
            <a:off x="7285038" y="1828800"/>
            <a:ext cx="5851525" cy="2743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orbel"/>
              <a:buNone/>
              <a:defRPr sz="4400" b="1" i="0" u="none" strike="noStrike" cap="none">
                <a:solidFill>
                  <a:schemeClr val="dk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13"/>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orbel"/>
                <a:ea typeface="Corbel"/>
                <a:cs typeface="Corbel"/>
                <a:sym typeface="Corbe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orbel"/>
                <a:ea typeface="Corbel"/>
                <a:cs typeface="Corbel"/>
                <a:sym typeface="Corbe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94" name="Google Shape;94;p13"/>
          <p:cNvSpPr txBox="1">
            <a:spLocks noGrp="1"/>
          </p:cNvSpPr>
          <p:nvPr>
            <p:ph type="dt" idx="10"/>
          </p:nvPr>
        </p:nvSpPr>
        <p:spPr>
          <a:xfrm>
            <a:off x="5807968" y="6376244"/>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90A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95" name="Google Shape;95;p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96" name="Google Shape;96;p13"/>
          <p:cNvSpPr txBox="1">
            <a:spLocks noGrp="1"/>
          </p:cNvSpPr>
          <p:nvPr>
            <p:ph type="sldNum" idx="12"/>
          </p:nvPr>
        </p:nvSpPr>
        <p:spPr>
          <a:xfrm>
            <a:off x="8784299" y="6381329"/>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90A1"/>
                </a:solidFill>
                <a:latin typeface="Corbel"/>
                <a:ea typeface="Corbel"/>
                <a:cs typeface="Corbel"/>
                <a:sym typeface="Corbel"/>
              </a:defRPr>
            </a:lvl1pPr>
            <a:lvl2pPr marL="0" marR="0" lvl="1" indent="0" algn="r" rtl="0">
              <a:spcBef>
                <a:spcPts val="0"/>
              </a:spcBef>
              <a:buNone/>
              <a:defRPr sz="1200" b="0" i="0" u="none" strike="noStrike" cap="none">
                <a:solidFill>
                  <a:srgbClr val="8890A1"/>
                </a:solidFill>
                <a:latin typeface="Corbel"/>
                <a:ea typeface="Corbel"/>
                <a:cs typeface="Corbel"/>
                <a:sym typeface="Corbel"/>
              </a:defRPr>
            </a:lvl2pPr>
            <a:lvl3pPr marL="0" marR="0" lvl="2" indent="0" algn="r" rtl="0">
              <a:spcBef>
                <a:spcPts val="0"/>
              </a:spcBef>
              <a:buNone/>
              <a:defRPr sz="1200" b="0" i="0" u="none" strike="noStrike" cap="none">
                <a:solidFill>
                  <a:srgbClr val="8890A1"/>
                </a:solidFill>
                <a:latin typeface="Corbel"/>
                <a:ea typeface="Corbel"/>
                <a:cs typeface="Corbel"/>
                <a:sym typeface="Corbel"/>
              </a:defRPr>
            </a:lvl3pPr>
            <a:lvl4pPr marL="0" marR="0" lvl="3" indent="0" algn="r" rtl="0">
              <a:spcBef>
                <a:spcPts val="0"/>
              </a:spcBef>
              <a:buNone/>
              <a:defRPr sz="1200" b="0" i="0" u="none" strike="noStrike" cap="none">
                <a:solidFill>
                  <a:srgbClr val="8890A1"/>
                </a:solidFill>
                <a:latin typeface="Corbel"/>
                <a:ea typeface="Corbel"/>
                <a:cs typeface="Corbel"/>
                <a:sym typeface="Corbel"/>
              </a:defRPr>
            </a:lvl4pPr>
            <a:lvl5pPr marL="0" marR="0" lvl="4" indent="0" algn="r" rtl="0">
              <a:spcBef>
                <a:spcPts val="0"/>
              </a:spcBef>
              <a:buNone/>
              <a:defRPr sz="1200" b="0" i="0" u="none" strike="noStrike" cap="none">
                <a:solidFill>
                  <a:srgbClr val="8890A1"/>
                </a:solidFill>
                <a:latin typeface="Corbel"/>
                <a:ea typeface="Corbel"/>
                <a:cs typeface="Corbel"/>
                <a:sym typeface="Corbel"/>
              </a:defRPr>
            </a:lvl5pPr>
            <a:lvl6pPr marL="0" marR="0" lvl="5" indent="0" algn="r" rtl="0">
              <a:spcBef>
                <a:spcPts val="0"/>
              </a:spcBef>
              <a:buNone/>
              <a:defRPr sz="1200" b="0" i="0" u="none" strike="noStrike" cap="none">
                <a:solidFill>
                  <a:srgbClr val="8890A1"/>
                </a:solidFill>
                <a:latin typeface="Corbel"/>
                <a:ea typeface="Corbel"/>
                <a:cs typeface="Corbel"/>
                <a:sym typeface="Corbel"/>
              </a:defRPr>
            </a:lvl6pPr>
            <a:lvl7pPr marL="0" marR="0" lvl="6" indent="0" algn="r" rtl="0">
              <a:spcBef>
                <a:spcPts val="0"/>
              </a:spcBef>
              <a:buNone/>
              <a:defRPr sz="1200" b="0" i="0" u="none" strike="noStrike" cap="none">
                <a:solidFill>
                  <a:srgbClr val="8890A1"/>
                </a:solidFill>
                <a:latin typeface="Corbel"/>
                <a:ea typeface="Corbel"/>
                <a:cs typeface="Corbel"/>
                <a:sym typeface="Corbel"/>
              </a:defRPr>
            </a:lvl7pPr>
            <a:lvl8pPr marL="0" marR="0" lvl="7" indent="0" algn="r" rtl="0">
              <a:spcBef>
                <a:spcPts val="0"/>
              </a:spcBef>
              <a:buNone/>
              <a:defRPr sz="1200" b="0" i="0" u="none" strike="noStrike" cap="none">
                <a:solidFill>
                  <a:srgbClr val="8890A1"/>
                </a:solidFill>
                <a:latin typeface="Corbel"/>
                <a:ea typeface="Corbel"/>
                <a:cs typeface="Corbel"/>
                <a:sym typeface="Corbel"/>
              </a:defRPr>
            </a:lvl8pPr>
            <a:lvl9pPr marL="0" marR="0" lvl="8" indent="0" algn="r" rtl="0">
              <a:spcBef>
                <a:spcPts val="0"/>
              </a:spcBef>
              <a:buNone/>
              <a:defRPr sz="1200" b="0" i="0" u="none" strike="noStrike" cap="none">
                <a:solidFill>
                  <a:srgbClr val="8890A1"/>
                </a:solidFill>
                <a:latin typeface="Corbel"/>
                <a:ea typeface="Corbel"/>
                <a:cs typeface="Corbel"/>
                <a:sym typeface="Corbel"/>
              </a:defRPr>
            </a:lvl9pPr>
          </a:lstStyle>
          <a:p>
            <a:fld id="{00000000-1234-1234-1234-123412341234}" type="slidenum">
              <a:rPr lang="fr-CA" smtClean="0"/>
              <a:pPr/>
              <a:t>‹N°›</a:t>
            </a:fld>
            <a:endParaRPr lang="fr-CA"/>
          </a:p>
        </p:txBody>
      </p:sp>
      <p:pic>
        <p:nvPicPr>
          <p:cNvPr id="97" name="Google Shape;97;p13" descr="P:\Oncologie\ERMOS\Logos\RQSPAL\png\fmms-logo-RQSPAL-RVB-Grand-format.png"/>
          <p:cNvPicPr preferRelativeResize="0"/>
          <p:nvPr/>
        </p:nvPicPr>
        <p:blipFill rotWithShape="1">
          <a:blip r:embed="rId2">
            <a:alphaModFix/>
          </a:blip>
          <a:srcRect/>
          <a:stretch/>
        </p:blipFill>
        <p:spPr>
          <a:xfrm>
            <a:off x="1" y="5812783"/>
            <a:ext cx="3293620" cy="105152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609600" y="274638"/>
            <a:ext cx="10972800" cy="92211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orbel"/>
              <a:buNone/>
              <a:defRPr sz="4400" b="1" i="0" u="none" strike="noStrike" cap="none">
                <a:solidFill>
                  <a:schemeClr val="dk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3"/>
          <p:cNvSpPr txBox="1">
            <a:spLocks noGrp="1"/>
          </p:cNvSpPr>
          <p:nvPr>
            <p:ph type="body" idx="1"/>
          </p:nvPr>
        </p:nvSpPr>
        <p:spPr>
          <a:xfrm>
            <a:off x="527381" y="1700809"/>
            <a:ext cx="10972800" cy="4111975"/>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orbel"/>
                <a:ea typeface="Corbel"/>
                <a:cs typeface="Corbel"/>
                <a:sym typeface="Corbe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orbel"/>
                <a:ea typeface="Corbel"/>
                <a:cs typeface="Corbel"/>
                <a:sym typeface="Corbe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18" name="Google Shape;18;p3"/>
          <p:cNvSpPr txBox="1">
            <a:spLocks noGrp="1"/>
          </p:cNvSpPr>
          <p:nvPr>
            <p:ph type="dt" idx="10"/>
          </p:nvPr>
        </p:nvSpPr>
        <p:spPr>
          <a:xfrm>
            <a:off x="5615947" y="6381329"/>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90A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9" name="Google Shape;19;p3"/>
          <p:cNvSpPr txBox="1">
            <a:spLocks noGrp="1"/>
          </p:cNvSpPr>
          <p:nvPr>
            <p:ph type="sldNum" idx="12"/>
          </p:nvPr>
        </p:nvSpPr>
        <p:spPr>
          <a:xfrm>
            <a:off x="8784299" y="6381329"/>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90A1"/>
                </a:solidFill>
                <a:latin typeface="Corbel"/>
                <a:ea typeface="Corbel"/>
                <a:cs typeface="Corbel"/>
                <a:sym typeface="Corbel"/>
              </a:defRPr>
            </a:lvl1pPr>
            <a:lvl2pPr marL="0" marR="0" lvl="1" indent="0" algn="r" rtl="0">
              <a:spcBef>
                <a:spcPts val="0"/>
              </a:spcBef>
              <a:buNone/>
              <a:defRPr sz="1200" b="0" i="0" u="none" strike="noStrike" cap="none">
                <a:solidFill>
                  <a:srgbClr val="8890A1"/>
                </a:solidFill>
                <a:latin typeface="Corbel"/>
                <a:ea typeface="Corbel"/>
                <a:cs typeface="Corbel"/>
                <a:sym typeface="Corbel"/>
              </a:defRPr>
            </a:lvl2pPr>
            <a:lvl3pPr marL="0" marR="0" lvl="2" indent="0" algn="r" rtl="0">
              <a:spcBef>
                <a:spcPts val="0"/>
              </a:spcBef>
              <a:buNone/>
              <a:defRPr sz="1200" b="0" i="0" u="none" strike="noStrike" cap="none">
                <a:solidFill>
                  <a:srgbClr val="8890A1"/>
                </a:solidFill>
                <a:latin typeface="Corbel"/>
                <a:ea typeface="Corbel"/>
                <a:cs typeface="Corbel"/>
                <a:sym typeface="Corbel"/>
              </a:defRPr>
            </a:lvl3pPr>
            <a:lvl4pPr marL="0" marR="0" lvl="3" indent="0" algn="r" rtl="0">
              <a:spcBef>
                <a:spcPts val="0"/>
              </a:spcBef>
              <a:buNone/>
              <a:defRPr sz="1200" b="0" i="0" u="none" strike="noStrike" cap="none">
                <a:solidFill>
                  <a:srgbClr val="8890A1"/>
                </a:solidFill>
                <a:latin typeface="Corbel"/>
                <a:ea typeface="Corbel"/>
                <a:cs typeface="Corbel"/>
                <a:sym typeface="Corbel"/>
              </a:defRPr>
            </a:lvl4pPr>
            <a:lvl5pPr marL="0" marR="0" lvl="4" indent="0" algn="r" rtl="0">
              <a:spcBef>
                <a:spcPts val="0"/>
              </a:spcBef>
              <a:buNone/>
              <a:defRPr sz="1200" b="0" i="0" u="none" strike="noStrike" cap="none">
                <a:solidFill>
                  <a:srgbClr val="8890A1"/>
                </a:solidFill>
                <a:latin typeface="Corbel"/>
                <a:ea typeface="Corbel"/>
                <a:cs typeface="Corbel"/>
                <a:sym typeface="Corbel"/>
              </a:defRPr>
            </a:lvl5pPr>
            <a:lvl6pPr marL="0" marR="0" lvl="5" indent="0" algn="r" rtl="0">
              <a:spcBef>
                <a:spcPts val="0"/>
              </a:spcBef>
              <a:buNone/>
              <a:defRPr sz="1200" b="0" i="0" u="none" strike="noStrike" cap="none">
                <a:solidFill>
                  <a:srgbClr val="8890A1"/>
                </a:solidFill>
                <a:latin typeface="Corbel"/>
                <a:ea typeface="Corbel"/>
                <a:cs typeface="Corbel"/>
                <a:sym typeface="Corbel"/>
              </a:defRPr>
            </a:lvl6pPr>
            <a:lvl7pPr marL="0" marR="0" lvl="6" indent="0" algn="r" rtl="0">
              <a:spcBef>
                <a:spcPts val="0"/>
              </a:spcBef>
              <a:buNone/>
              <a:defRPr sz="1200" b="0" i="0" u="none" strike="noStrike" cap="none">
                <a:solidFill>
                  <a:srgbClr val="8890A1"/>
                </a:solidFill>
                <a:latin typeface="Corbel"/>
                <a:ea typeface="Corbel"/>
                <a:cs typeface="Corbel"/>
                <a:sym typeface="Corbel"/>
              </a:defRPr>
            </a:lvl7pPr>
            <a:lvl8pPr marL="0" marR="0" lvl="7" indent="0" algn="r" rtl="0">
              <a:spcBef>
                <a:spcPts val="0"/>
              </a:spcBef>
              <a:buNone/>
              <a:defRPr sz="1200" b="0" i="0" u="none" strike="noStrike" cap="none">
                <a:solidFill>
                  <a:srgbClr val="8890A1"/>
                </a:solidFill>
                <a:latin typeface="Corbel"/>
                <a:ea typeface="Corbel"/>
                <a:cs typeface="Corbel"/>
                <a:sym typeface="Corbel"/>
              </a:defRPr>
            </a:lvl8pPr>
            <a:lvl9pPr marL="0" marR="0" lvl="8" indent="0" algn="r" rtl="0">
              <a:spcBef>
                <a:spcPts val="0"/>
              </a:spcBef>
              <a:buNone/>
              <a:defRPr sz="1200" b="0" i="0" u="none" strike="noStrike" cap="none">
                <a:solidFill>
                  <a:srgbClr val="8890A1"/>
                </a:solidFill>
                <a:latin typeface="Corbel"/>
                <a:ea typeface="Corbel"/>
                <a:cs typeface="Corbel"/>
                <a:sym typeface="Corbel"/>
              </a:defRPr>
            </a:lvl9pPr>
          </a:lstStyle>
          <a:p>
            <a:fld id="{00000000-1234-1234-1234-123412341234}" type="slidenum">
              <a:rPr lang="fr-CA" smtClean="0"/>
              <a:pPr/>
              <a:t>‹N°›</a:t>
            </a:fld>
            <a:endParaRPr lang="fr-CA"/>
          </a:p>
        </p:txBody>
      </p:sp>
      <p:cxnSp>
        <p:nvCxnSpPr>
          <p:cNvPr id="20" name="Google Shape;20;p3"/>
          <p:cNvCxnSpPr/>
          <p:nvPr/>
        </p:nvCxnSpPr>
        <p:spPr>
          <a:xfrm>
            <a:off x="0" y="1268760"/>
            <a:ext cx="10512491" cy="0"/>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cxnSp>
        <p:nvCxnSpPr>
          <p:cNvPr id="21" name="Google Shape;21;p3"/>
          <p:cNvCxnSpPr/>
          <p:nvPr/>
        </p:nvCxnSpPr>
        <p:spPr>
          <a:xfrm>
            <a:off x="0" y="1556792"/>
            <a:ext cx="8976320" cy="0"/>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pic>
        <p:nvPicPr>
          <p:cNvPr id="22" name="Google Shape;22;p3" descr="P:\Oncologie\ERMOS\Logos\RQSPAL\png\fmms-logo-RQSPAL-RVB-Grand-format.png"/>
          <p:cNvPicPr preferRelativeResize="0"/>
          <p:nvPr/>
        </p:nvPicPr>
        <p:blipFill rotWithShape="1">
          <a:blip r:embed="rId2">
            <a:alphaModFix/>
          </a:blip>
          <a:srcRect/>
          <a:stretch/>
        </p:blipFill>
        <p:spPr>
          <a:xfrm>
            <a:off x="1" y="5812783"/>
            <a:ext cx="3293620" cy="105152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09600" y="274638"/>
            <a:ext cx="10972800" cy="92211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orbel"/>
              <a:buNone/>
              <a:defRPr sz="4400" b="1" i="0" u="none" strike="noStrike" cap="none">
                <a:solidFill>
                  <a:schemeClr val="dk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4"/>
          <p:cNvSpPr txBox="1">
            <a:spLocks noGrp="1"/>
          </p:cNvSpPr>
          <p:nvPr>
            <p:ph type="body" idx="1"/>
          </p:nvPr>
        </p:nvSpPr>
        <p:spPr>
          <a:xfrm>
            <a:off x="609600" y="1700808"/>
            <a:ext cx="5384800" cy="4176465"/>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orbel"/>
                <a:ea typeface="Corbel"/>
                <a:cs typeface="Corbel"/>
                <a:sym typeface="Corbe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26" name="Google Shape;26;p4"/>
          <p:cNvSpPr txBox="1">
            <a:spLocks noGrp="1"/>
          </p:cNvSpPr>
          <p:nvPr>
            <p:ph type="body" idx="2"/>
          </p:nvPr>
        </p:nvSpPr>
        <p:spPr>
          <a:xfrm>
            <a:off x="6197600" y="1700808"/>
            <a:ext cx="5384800" cy="4176465"/>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orbel"/>
                <a:ea typeface="Corbel"/>
                <a:cs typeface="Corbel"/>
                <a:sym typeface="Corbe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27" name="Google Shape;27;p4"/>
          <p:cNvSpPr txBox="1">
            <a:spLocks noGrp="1"/>
          </p:cNvSpPr>
          <p:nvPr>
            <p:ph type="dt" idx="10"/>
          </p:nvPr>
        </p:nvSpPr>
        <p:spPr>
          <a:xfrm>
            <a:off x="5807968" y="6376244"/>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90A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28" name="Google Shape;28;p4"/>
          <p:cNvSpPr txBox="1">
            <a:spLocks noGrp="1"/>
          </p:cNvSpPr>
          <p:nvPr>
            <p:ph type="sldNum" idx="12"/>
          </p:nvPr>
        </p:nvSpPr>
        <p:spPr>
          <a:xfrm>
            <a:off x="8784299" y="6381329"/>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90A1"/>
                </a:solidFill>
                <a:latin typeface="Corbel"/>
                <a:ea typeface="Corbel"/>
                <a:cs typeface="Corbel"/>
                <a:sym typeface="Corbel"/>
              </a:defRPr>
            </a:lvl1pPr>
            <a:lvl2pPr marL="0" marR="0" lvl="1" indent="0" algn="r" rtl="0">
              <a:spcBef>
                <a:spcPts val="0"/>
              </a:spcBef>
              <a:buNone/>
              <a:defRPr sz="1200" b="0" i="0" u="none" strike="noStrike" cap="none">
                <a:solidFill>
                  <a:srgbClr val="8890A1"/>
                </a:solidFill>
                <a:latin typeface="Corbel"/>
                <a:ea typeface="Corbel"/>
                <a:cs typeface="Corbel"/>
                <a:sym typeface="Corbel"/>
              </a:defRPr>
            </a:lvl2pPr>
            <a:lvl3pPr marL="0" marR="0" lvl="2" indent="0" algn="r" rtl="0">
              <a:spcBef>
                <a:spcPts val="0"/>
              </a:spcBef>
              <a:buNone/>
              <a:defRPr sz="1200" b="0" i="0" u="none" strike="noStrike" cap="none">
                <a:solidFill>
                  <a:srgbClr val="8890A1"/>
                </a:solidFill>
                <a:latin typeface="Corbel"/>
                <a:ea typeface="Corbel"/>
                <a:cs typeface="Corbel"/>
                <a:sym typeface="Corbel"/>
              </a:defRPr>
            </a:lvl3pPr>
            <a:lvl4pPr marL="0" marR="0" lvl="3" indent="0" algn="r" rtl="0">
              <a:spcBef>
                <a:spcPts val="0"/>
              </a:spcBef>
              <a:buNone/>
              <a:defRPr sz="1200" b="0" i="0" u="none" strike="noStrike" cap="none">
                <a:solidFill>
                  <a:srgbClr val="8890A1"/>
                </a:solidFill>
                <a:latin typeface="Corbel"/>
                <a:ea typeface="Corbel"/>
                <a:cs typeface="Corbel"/>
                <a:sym typeface="Corbel"/>
              </a:defRPr>
            </a:lvl4pPr>
            <a:lvl5pPr marL="0" marR="0" lvl="4" indent="0" algn="r" rtl="0">
              <a:spcBef>
                <a:spcPts val="0"/>
              </a:spcBef>
              <a:buNone/>
              <a:defRPr sz="1200" b="0" i="0" u="none" strike="noStrike" cap="none">
                <a:solidFill>
                  <a:srgbClr val="8890A1"/>
                </a:solidFill>
                <a:latin typeface="Corbel"/>
                <a:ea typeface="Corbel"/>
                <a:cs typeface="Corbel"/>
                <a:sym typeface="Corbel"/>
              </a:defRPr>
            </a:lvl5pPr>
            <a:lvl6pPr marL="0" marR="0" lvl="5" indent="0" algn="r" rtl="0">
              <a:spcBef>
                <a:spcPts val="0"/>
              </a:spcBef>
              <a:buNone/>
              <a:defRPr sz="1200" b="0" i="0" u="none" strike="noStrike" cap="none">
                <a:solidFill>
                  <a:srgbClr val="8890A1"/>
                </a:solidFill>
                <a:latin typeface="Corbel"/>
                <a:ea typeface="Corbel"/>
                <a:cs typeface="Corbel"/>
                <a:sym typeface="Corbel"/>
              </a:defRPr>
            </a:lvl6pPr>
            <a:lvl7pPr marL="0" marR="0" lvl="6" indent="0" algn="r" rtl="0">
              <a:spcBef>
                <a:spcPts val="0"/>
              </a:spcBef>
              <a:buNone/>
              <a:defRPr sz="1200" b="0" i="0" u="none" strike="noStrike" cap="none">
                <a:solidFill>
                  <a:srgbClr val="8890A1"/>
                </a:solidFill>
                <a:latin typeface="Corbel"/>
                <a:ea typeface="Corbel"/>
                <a:cs typeface="Corbel"/>
                <a:sym typeface="Corbel"/>
              </a:defRPr>
            </a:lvl7pPr>
            <a:lvl8pPr marL="0" marR="0" lvl="7" indent="0" algn="r" rtl="0">
              <a:spcBef>
                <a:spcPts val="0"/>
              </a:spcBef>
              <a:buNone/>
              <a:defRPr sz="1200" b="0" i="0" u="none" strike="noStrike" cap="none">
                <a:solidFill>
                  <a:srgbClr val="8890A1"/>
                </a:solidFill>
                <a:latin typeface="Corbel"/>
                <a:ea typeface="Corbel"/>
                <a:cs typeface="Corbel"/>
                <a:sym typeface="Corbel"/>
              </a:defRPr>
            </a:lvl8pPr>
            <a:lvl9pPr marL="0" marR="0" lvl="8" indent="0" algn="r" rtl="0">
              <a:spcBef>
                <a:spcPts val="0"/>
              </a:spcBef>
              <a:buNone/>
              <a:defRPr sz="1200" b="0" i="0" u="none" strike="noStrike" cap="none">
                <a:solidFill>
                  <a:srgbClr val="8890A1"/>
                </a:solidFill>
                <a:latin typeface="Corbel"/>
                <a:ea typeface="Corbel"/>
                <a:cs typeface="Corbel"/>
                <a:sym typeface="Corbel"/>
              </a:defRPr>
            </a:lvl9pPr>
          </a:lstStyle>
          <a:p>
            <a:fld id="{00000000-1234-1234-1234-123412341234}" type="slidenum">
              <a:rPr lang="fr-CA" smtClean="0"/>
              <a:pPr/>
              <a:t>‹N°›</a:t>
            </a:fld>
            <a:endParaRPr lang="fr-CA"/>
          </a:p>
        </p:txBody>
      </p:sp>
      <p:cxnSp>
        <p:nvCxnSpPr>
          <p:cNvPr id="29" name="Google Shape;29;p4"/>
          <p:cNvCxnSpPr/>
          <p:nvPr/>
        </p:nvCxnSpPr>
        <p:spPr>
          <a:xfrm>
            <a:off x="0" y="1268760"/>
            <a:ext cx="10512491" cy="0"/>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cxnSp>
        <p:nvCxnSpPr>
          <p:cNvPr id="30" name="Google Shape;30;p4"/>
          <p:cNvCxnSpPr/>
          <p:nvPr/>
        </p:nvCxnSpPr>
        <p:spPr>
          <a:xfrm>
            <a:off x="0" y="1556792"/>
            <a:ext cx="8976320" cy="0"/>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pic>
        <p:nvPicPr>
          <p:cNvPr id="31" name="Google Shape;31;p4" descr="P:\Oncologie\ERMOS\Logos\RQSPAL\png\fmms-logo-RQSPAL-RVB-Grand-format.png"/>
          <p:cNvPicPr preferRelativeResize="0"/>
          <p:nvPr/>
        </p:nvPicPr>
        <p:blipFill rotWithShape="1">
          <a:blip r:embed="rId2">
            <a:alphaModFix/>
          </a:blip>
          <a:srcRect/>
          <a:stretch/>
        </p:blipFill>
        <p:spPr>
          <a:xfrm>
            <a:off x="1" y="5812783"/>
            <a:ext cx="3293620" cy="105152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32"/>
        <p:cNvGrpSpPr/>
        <p:nvPr/>
      </p:nvGrpSpPr>
      <p:grpSpPr>
        <a:xfrm>
          <a:off x="0" y="0"/>
          <a:ext cx="0" cy="0"/>
          <a:chOff x="0" y="0"/>
          <a:chExt cx="0" cy="0"/>
        </a:xfrm>
      </p:grpSpPr>
      <p:sp>
        <p:nvSpPr>
          <p:cNvPr id="33" name="Google Shape;33;p5"/>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orbel"/>
              <a:buNone/>
              <a:defRPr sz="4400" b="1" i="0" u="none" strike="noStrike" cap="none">
                <a:solidFill>
                  <a:schemeClr val="dk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5"/>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90A1"/>
              </a:buClr>
              <a:buSzPts val="3200"/>
              <a:buFont typeface="Arial"/>
              <a:buNone/>
              <a:defRPr sz="3200" b="0" i="0" u="none" strike="noStrike" cap="none">
                <a:solidFill>
                  <a:srgbClr val="8890A1"/>
                </a:solidFill>
                <a:latin typeface="Corbel"/>
                <a:ea typeface="Corbel"/>
                <a:cs typeface="Corbel"/>
                <a:sym typeface="Corbel"/>
              </a:defRPr>
            </a:lvl1pPr>
            <a:lvl2pPr marR="0" lvl="1" algn="ctr" rtl="0">
              <a:spcBef>
                <a:spcPts val="560"/>
              </a:spcBef>
              <a:spcAft>
                <a:spcPts val="0"/>
              </a:spcAft>
              <a:buClr>
                <a:srgbClr val="8890A1"/>
              </a:buClr>
              <a:buSzPts val="2800"/>
              <a:buFont typeface="Arial"/>
              <a:buNone/>
              <a:defRPr sz="2800" b="0" i="0" u="none" strike="noStrike" cap="none">
                <a:solidFill>
                  <a:srgbClr val="8890A1"/>
                </a:solidFill>
                <a:latin typeface="Corbel"/>
                <a:ea typeface="Corbel"/>
                <a:cs typeface="Corbel"/>
                <a:sym typeface="Corbel"/>
              </a:defRPr>
            </a:lvl2pPr>
            <a:lvl3pPr marR="0" lvl="2" algn="ctr" rtl="0">
              <a:spcBef>
                <a:spcPts val="480"/>
              </a:spcBef>
              <a:spcAft>
                <a:spcPts val="0"/>
              </a:spcAft>
              <a:buClr>
                <a:srgbClr val="8890A1"/>
              </a:buClr>
              <a:buSzPts val="2400"/>
              <a:buFont typeface="Arial"/>
              <a:buNone/>
              <a:defRPr sz="2400" b="0" i="0" u="none" strike="noStrike" cap="none">
                <a:solidFill>
                  <a:srgbClr val="8890A1"/>
                </a:solidFill>
                <a:latin typeface="Corbel"/>
                <a:ea typeface="Corbel"/>
                <a:cs typeface="Corbel"/>
                <a:sym typeface="Corbel"/>
              </a:defRPr>
            </a:lvl3pPr>
            <a:lvl4pPr marR="0" lvl="3" algn="ctr" rtl="0">
              <a:spcBef>
                <a:spcPts val="400"/>
              </a:spcBef>
              <a:spcAft>
                <a:spcPts val="0"/>
              </a:spcAft>
              <a:buClr>
                <a:srgbClr val="8890A1"/>
              </a:buClr>
              <a:buSzPts val="2000"/>
              <a:buFont typeface="Arial"/>
              <a:buNone/>
              <a:defRPr sz="2000" b="0" i="0" u="none" strike="noStrike" cap="none">
                <a:solidFill>
                  <a:srgbClr val="8890A1"/>
                </a:solidFill>
                <a:latin typeface="Corbel"/>
                <a:ea typeface="Corbel"/>
                <a:cs typeface="Corbel"/>
                <a:sym typeface="Corbel"/>
              </a:defRPr>
            </a:lvl4pPr>
            <a:lvl5pPr marR="0" lvl="4" algn="ctr" rtl="0">
              <a:spcBef>
                <a:spcPts val="400"/>
              </a:spcBef>
              <a:spcAft>
                <a:spcPts val="0"/>
              </a:spcAft>
              <a:buClr>
                <a:srgbClr val="8890A1"/>
              </a:buClr>
              <a:buSzPts val="2000"/>
              <a:buFont typeface="Arial"/>
              <a:buNone/>
              <a:defRPr sz="2000" b="0" i="0" u="none" strike="noStrike" cap="none">
                <a:solidFill>
                  <a:srgbClr val="8890A1"/>
                </a:solidFill>
                <a:latin typeface="Corbel"/>
                <a:ea typeface="Corbel"/>
                <a:cs typeface="Corbel"/>
                <a:sym typeface="Corbel"/>
              </a:defRPr>
            </a:lvl5pPr>
            <a:lvl6pPr marR="0" lvl="5" algn="ctr" rtl="0">
              <a:spcBef>
                <a:spcPts val="400"/>
              </a:spcBef>
              <a:spcAft>
                <a:spcPts val="0"/>
              </a:spcAft>
              <a:buClr>
                <a:srgbClr val="8890A1"/>
              </a:buClr>
              <a:buSzPts val="2000"/>
              <a:buFont typeface="Arial"/>
              <a:buNone/>
              <a:defRPr sz="2000" b="0" i="0" u="none" strike="noStrike" cap="none">
                <a:solidFill>
                  <a:srgbClr val="8890A1"/>
                </a:solidFill>
                <a:latin typeface="Corbel"/>
                <a:ea typeface="Corbel"/>
                <a:cs typeface="Corbel"/>
                <a:sym typeface="Corbel"/>
              </a:defRPr>
            </a:lvl6pPr>
            <a:lvl7pPr marR="0" lvl="6" algn="ctr" rtl="0">
              <a:spcBef>
                <a:spcPts val="400"/>
              </a:spcBef>
              <a:spcAft>
                <a:spcPts val="0"/>
              </a:spcAft>
              <a:buClr>
                <a:srgbClr val="8890A1"/>
              </a:buClr>
              <a:buSzPts val="2000"/>
              <a:buFont typeface="Arial"/>
              <a:buNone/>
              <a:defRPr sz="2000" b="0" i="0" u="none" strike="noStrike" cap="none">
                <a:solidFill>
                  <a:srgbClr val="8890A1"/>
                </a:solidFill>
                <a:latin typeface="Corbel"/>
                <a:ea typeface="Corbel"/>
                <a:cs typeface="Corbel"/>
                <a:sym typeface="Corbel"/>
              </a:defRPr>
            </a:lvl7pPr>
            <a:lvl8pPr marR="0" lvl="7" algn="ctr" rtl="0">
              <a:spcBef>
                <a:spcPts val="400"/>
              </a:spcBef>
              <a:spcAft>
                <a:spcPts val="0"/>
              </a:spcAft>
              <a:buClr>
                <a:srgbClr val="8890A1"/>
              </a:buClr>
              <a:buSzPts val="2000"/>
              <a:buFont typeface="Arial"/>
              <a:buNone/>
              <a:defRPr sz="2000" b="0" i="0" u="none" strike="noStrike" cap="none">
                <a:solidFill>
                  <a:srgbClr val="8890A1"/>
                </a:solidFill>
                <a:latin typeface="Corbel"/>
                <a:ea typeface="Corbel"/>
                <a:cs typeface="Corbel"/>
                <a:sym typeface="Corbel"/>
              </a:defRPr>
            </a:lvl8pPr>
            <a:lvl9pPr marR="0" lvl="8" algn="ctr" rtl="0">
              <a:spcBef>
                <a:spcPts val="400"/>
              </a:spcBef>
              <a:spcAft>
                <a:spcPts val="0"/>
              </a:spcAft>
              <a:buClr>
                <a:srgbClr val="8890A1"/>
              </a:buClr>
              <a:buSzPts val="2000"/>
              <a:buFont typeface="Arial"/>
              <a:buNone/>
              <a:defRPr sz="2000" b="0" i="0" u="none" strike="noStrike" cap="none">
                <a:solidFill>
                  <a:srgbClr val="8890A1"/>
                </a:solidFill>
                <a:latin typeface="Corbel"/>
                <a:ea typeface="Corbel"/>
                <a:cs typeface="Corbel"/>
                <a:sym typeface="Corbel"/>
              </a:defRPr>
            </a:lvl9pPr>
          </a:lstStyle>
          <a:p>
            <a:endParaRPr/>
          </a:p>
        </p:txBody>
      </p:sp>
      <p:sp>
        <p:nvSpPr>
          <p:cNvPr id="35" name="Google Shape;35;p5"/>
          <p:cNvSpPr txBox="1">
            <a:spLocks noGrp="1"/>
          </p:cNvSpPr>
          <p:nvPr>
            <p:ph type="dt" idx="10"/>
          </p:nvPr>
        </p:nvSpPr>
        <p:spPr>
          <a:xfrm>
            <a:off x="5807968" y="6376244"/>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90A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36" name="Google Shape;36;p5"/>
          <p:cNvSpPr txBox="1">
            <a:spLocks noGrp="1"/>
          </p:cNvSpPr>
          <p:nvPr>
            <p:ph type="sldNum" idx="12"/>
          </p:nvPr>
        </p:nvSpPr>
        <p:spPr>
          <a:xfrm>
            <a:off x="8784299" y="6381329"/>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90A1"/>
                </a:solidFill>
                <a:latin typeface="Corbel"/>
                <a:ea typeface="Corbel"/>
                <a:cs typeface="Corbel"/>
                <a:sym typeface="Corbel"/>
              </a:defRPr>
            </a:lvl1pPr>
            <a:lvl2pPr marL="0" marR="0" lvl="1" indent="0" algn="r" rtl="0">
              <a:spcBef>
                <a:spcPts val="0"/>
              </a:spcBef>
              <a:buNone/>
              <a:defRPr sz="1200" b="0" i="0" u="none" strike="noStrike" cap="none">
                <a:solidFill>
                  <a:srgbClr val="8890A1"/>
                </a:solidFill>
                <a:latin typeface="Corbel"/>
                <a:ea typeface="Corbel"/>
                <a:cs typeface="Corbel"/>
                <a:sym typeface="Corbel"/>
              </a:defRPr>
            </a:lvl2pPr>
            <a:lvl3pPr marL="0" marR="0" lvl="2" indent="0" algn="r" rtl="0">
              <a:spcBef>
                <a:spcPts val="0"/>
              </a:spcBef>
              <a:buNone/>
              <a:defRPr sz="1200" b="0" i="0" u="none" strike="noStrike" cap="none">
                <a:solidFill>
                  <a:srgbClr val="8890A1"/>
                </a:solidFill>
                <a:latin typeface="Corbel"/>
                <a:ea typeface="Corbel"/>
                <a:cs typeface="Corbel"/>
                <a:sym typeface="Corbel"/>
              </a:defRPr>
            </a:lvl3pPr>
            <a:lvl4pPr marL="0" marR="0" lvl="3" indent="0" algn="r" rtl="0">
              <a:spcBef>
                <a:spcPts val="0"/>
              </a:spcBef>
              <a:buNone/>
              <a:defRPr sz="1200" b="0" i="0" u="none" strike="noStrike" cap="none">
                <a:solidFill>
                  <a:srgbClr val="8890A1"/>
                </a:solidFill>
                <a:latin typeface="Corbel"/>
                <a:ea typeface="Corbel"/>
                <a:cs typeface="Corbel"/>
                <a:sym typeface="Corbel"/>
              </a:defRPr>
            </a:lvl4pPr>
            <a:lvl5pPr marL="0" marR="0" lvl="4" indent="0" algn="r" rtl="0">
              <a:spcBef>
                <a:spcPts val="0"/>
              </a:spcBef>
              <a:buNone/>
              <a:defRPr sz="1200" b="0" i="0" u="none" strike="noStrike" cap="none">
                <a:solidFill>
                  <a:srgbClr val="8890A1"/>
                </a:solidFill>
                <a:latin typeface="Corbel"/>
                <a:ea typeface="Corbel"/>
                <a:cs typeface="Corbel"/>
                <a:sym typeface="Corbel"/>
              </a:defRPr>
            </a:lvl5pPr>
            <a:lvl6pPr marL="0" marR="0" lvl="5" indent="0" algn="r" rtl="0">
              <a:spcBef>
                <a:spcPts val="0"/>
              </a:spcBef>
              <a:buNone/>
              <a:defRPr sz="1200" b="0" i="0" u="none" strike="noStrike" cap="none">
                <a:solidFill>
                  <a:srgbClr val="8890A1"/>
                </a:solidFill>
                <a:latin typeface="Corbel"/>
                <a:ea typeface="Corbel"/>
                <a:cs typeface="Corbel"/>
                <a:sym typeface="Corbel"/>
              </a:defRPr>
            </a:lvl6pPr>
            <a:lvl7pPr marL="0" marR="0" lvl="6" indent="0" algn="r" rtl="0">
              <a:spcBef>
                <a:spcPts val="0"/>
              </a:spcBef>
              <a:buNone/>
              <a:defRPr sz="1200" b="0" i="0" u="none" strike="noStrike" cap="none">
                <a:solidFill>
                  <a:srgbClr val="8890A1"/>
                </a:solidFill>
                <a:latin typeface="Corbel"/>
                <a:ea typeface="Corbel"/>
                <a:cs typeface="Corbel"/>
                <a:sym typeface="Corbel"/>
              </a:defRPr>
            </a:lvl7pPr>
            <a:lvl8pPr marL="0" marR="0" lvl="7" indent="0" algn="r" rtl="0">
              <a:spcBef>
                <a:spcPts val="0"/>
              </a:spcBef>
              <a:buNone/>
              <a:defRPr sz="1200" b="0" i="0" u="none" strike="noStrike" cap="none">
                <a:solidFill>
                  <a:srgbClr val="8890A1"/>
                </a:solidFill>
                <a:latin typeface="Corbel"/>
                <a:ea typeface="Corbel"/>
                <a:cs typeface="Corbel"/>
                <a:sym typeface="Corbel"/>
              </a:defRPr>
            </a:lvl8pPr>
            <a:lvl9pPr marL="0" marR="0" lvl="8" indent="0" algn="r" rtl="0">
              <a:spcBef>
                <a:spcPts val="0"/>
              </a:spcBef>
              <a:buNone/>
              <a:defRPr sz="1200" b="0" i="0" u="none" strike="noStrike" cap="none">
                <a:solidFill>
                  <a:srgbClr val="8890A1"/>
                </a:solidFill>
                <a:latin typeface="Corbel"/>
                <a:ea typeface="Corbel"/>
                <a:cs typeface="Corbel"/>
                <a:sym typeface="Corbel"/>
              </a:defRPr>
            </a:lvl9pPr>
          </a:lstStyle>
          <a:p>
            <a:fld id="{00000000-1234-1234-1234-123412341234}" type="slidenum">
              <a:rPr lang="fr-CA" smtClean="0"/>
              <a:pPr/>
              <a:t>‹N°›</a:t>
            </a:fld>
            <a:endParaRPr lang="fr-CA"/>
          </a:p>
        </p:txBody>
      </p:sp>
      <p:pic>
        <p:nvPicPr>
          <p:cNvPr id="37" name="Google Shape;37;p5" descr="P:\Oncologie\ERMOS\Logos\RQSPAL\png\fmms-logo-RQSPAL-RVB-Grand-format.png"/>
          <p:cNvPicPr preferRelativeResize="0"/>
          <p:nvPr/>
        </p:nvPicPr>
        <p:blipFill rotWithShape="1">
          <a:blip r:embed="rId2">
            <a:alphaModFix/>
          </a:blip>
          <a:srcRect/>
          <a:stretch/>
        </p:blipFill>
        <p:spPr>
          <a:xfrm>
            <a:off x="1" y="5812783"/>
            <a:ext cx="3293620" cy="105152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orbel"/>
              <a:buNone/>
              <a:defRPr sz="4000" b="1" i="0" u="none" strike="noStrike" cap="none">
                <a:solidFill>
                  <a:schemeClr val="dk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6"/>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90A1"/>
              </a:buClr>
              <a:buSzPts val="2000"/>
              <a:buFont typeface="Arial"/>
              <a:buNone/>
              <a:defRPr sz="2000" b="0" i="0" u="none" strike="noStrike" cap="none">
                <a:solidFill>
                  <a:srgbClr val="8890A1"/>
                </a:solidFill>
                <a:latin typeface="Corbel"/>
                <a:ea typeface="Corbel"/>
                <a:cs typeface="Corbel"/>
                <a:sym typeface="Corbel"/>
              </a:defRPr>
            </a:lvl1pPr>
            <a:lvl2pPr marL="914400" marR="0" lvl="1" indent="-228600" algn="l" rtl="0">
              <a:spcBef>
                <a:spcPts val="360"/>
              </a:spcBef>
              <a:spcAft>
                <a:spcPts val="0"/>
              </a:spcAft>
              <a:buClr>
                <a:srgbClr val="8890A1"/>
              </a:buClr>
              <a:buSzPts val="1800"/>
              <a:buFont typeface="Arial"/>
              <a:buNone/>
              <a:defRPr sz="1800" b="0" i="0" u="none" strike="noStrike" cap="none">
                <a:solidFill>
                  <a:srgbClr val="8890A1"/>
                </a:solidFill>
                <a:latin typeface="Corbel"/>
                <a:ea typeface="Corbel"/>
                <a:cs typeface="Corbel"/>
                <a:sym typeface="Corbel"/>
              </a:defRPr>
            </a:lvl2pPr>
            <a:lvl3pPr marL="1371600" marR="0" lvl="2" indent="-228600" algn="l" rtl="0">
              <a:spcBef>
                <a:spcPts val="320"/>
              </a:spcBef>
              <a:spcAft>
                <a:spcPts val="0"/>
              </a:spcAft>
              <a:buClr>
                <a:srgbClr val="8890A1"/>
              </a:buClr>
              <a:buSzPts val="1600"/>
              <a:buFont typeface="Arial"/>
              <a:buNone/>
              <a:defRPr sz="1600" b="0" i="0" u="none" strike="noStrike" cap="none">
                <a:solidFill>
                  <a:srgbClr val="8890A1"/>
                </a:solidFill>
                <a:latin typeface="Corbel"/>
                <a:ea typeface="Corbel"/>
                <a:cs typeface="Corbel"/>
                <a:sym typeface="Corbel"/>
              </a:defRPr>
            </a:lvl3pPr>
            <a:lvl4pPr marL="1828800" marR="0" lvl="3" indent="-228600" algn="l" rtl="0">
              <a:spcBef>
                <a:spcPts val="280"/>
              </a:spcBef>
              <a:spcAft>
                <a:spcPts val="0"/>
              </a:spcAft>
              <a:buClr>
                <a:srgbClr val="8890A1"/>
              </a:buClr>
              <a:buSzPts val="1400"/>
              <a:buFont typeface="Arial"/>
              <a:buNone/>
              <a:defRPr sz="1400" b="0" i="0" u="none" strike="noStrike" cap="none">
                <a:solidFill>
                  <a:srgbClr val="8890A1"/>
                </a:solidFill>
                <a:latin typeface="Corbel"/>
                <a:ea typeface="Corbel"/>
                <a:cs typeface="Corbel"/>
                <a:sym typeface="Corbel"/>
              </a:defRPr>
            </a:lvl4pPr>
            <a:lvl5pPr marL="2286000" marR="0" lvl="4" indent="-228600" algn="l" rtl="0">
              <a:spcBef>
                <a:spcPts val="280"/>
              </a:spcBef>
              <a:spcAft>
                <a:spcPts val="0"/>
              </a:spcAft>
              <a:buClr>
                <a:srgbClr val="8890A1"/>
              </a:buClr>
              <a:buSzPts val="1400"/>
              <a:buFont typeface="Arial"/>
              <a:buNone/>
              <a:defRPr sz="1400" b="0" i="0" u="none" strike="noStrike" cap="none">
                <a:solidFill>
                  <a:srgbClr val="8890A1"/>
                </a:solidFill>
                <a:latin typeface="Corbel"/>
                <a:ea typeface="Corbel"/>
                <a:cs typeface="Corbel"/>
                <a:sym typeface="Corbel"/>
              </a:defRPr>
            </a:lvl5pPr>
            <a:lvl6pPr marL="2743200" marR="0" lvl="5" indent="-228600" algn="l" rtl="0">
              <a:spcBef>
                <a:spcPts val="280"/>
              </a:spcBef>
              <a:spcAft>
                <a:spcPts val="0"/>
              </a:spcAft>
              <a:buClr>
                <a:srgbClr val="8890A1"/>
              </a:buClr>
              <a:buSzPts val="1400"/>
              <a:buFont typeface="Arial"/>
              <a:buNone/>
              <a:defRPr sz="1400" b="0" i="0" u="none" strike="noStrike" cap="none">
                <a:solidFill>
                  <a:srgbClr val="8890A1"/>
                </a:solidFill>
                <a:latin typeface="Corbel"/>
                <a:ea typeface="Corbel"/>
                <a:cs typeface="Corbel"/>
                <a:sym typeface="Corbel"/>
              </a:defRPr>
            </a:lvl6pPr>
            <a:lvl7pPr marL="3200400" marR="0" lvl="6" indent="-228600" algn="l" rtl="0">
              <a:spcBef>
                <a:spcPts val="280"/>
              </a:spcBef>
              <a:spcAft>
                <a:spcPts val="0"/>
              </a:spcAft>
              <a:buClr>
                <a:srgbClr val="8890A1"/>
              </a:buClr>
              <a:buSzPts val="1400"/>
              <a:buFont typeface="Arial"/>
              <a:buNone/>
              <a:defRPr sz="1400" b="0" i="0" u="none" strike="noStrike" cap="none">
                <a:solidFill>
                  <a:srgbClr val="8890A1"/>
                </a:solidFill>
                <a:latin typeface="Corbel"/>
                <a:ea typeface="Corbel"/>
                <a:cs typeface="Corbel"/>
                <a:sym typeface="Corbel"/>
              </a:defRPr>
            </a:lvl7pPr>
            <a:lvl8pPr marL="3657600" marR="0" lvl="7" indent="-228600" algn="l" rtl="0">
              <a:spcBef>
                <a:spcPts val="280"/>
              </a:spcBef>
              <a:spcAft>
                <a:spcPts val="0"/>
              </a:spcAft>
              <a:buClr>
                <a:srgbClr val="8890A1"/>
              </a:buClr>
              <a:buSzPts val="1400"/>
              <a:buFont typeface="Arial"/>
              <a:buNone/>
              <a:defRPr sz="1400" b="0" i="0" u="none" strike="noStrike" cap="none">
                <a:solidFill>
                  <a:srgbClr val="8890A1"/>
                </a:solidFill>
                <a:latin typeface="Corbel"/>
                <a:ea typeface="Corbel"/>
                <a:cs typeface="Corbel"/>
                <a:sym typeface="Corbel"/>
              </a:defRPr>
            </a:lvl8pPr>
            <a:lvl9pPr marL="4114800" marR="0" lvl="8" indent="-228600" algn="l" rtl="0">
              <a:spcBef>
                <a:spcPts val="280"/>
              </a:spcBef>
              <a:spcAft>
                <a:spcPts val="0"/>
              </a:spcAft>
              <a:buClr>
                <a:srgbClr val="8890A1"/>
              </a:buClr>
              <a:buSzPts val="1400"/>
              <a:buFont typeface="Arial"/>
              <a:buNone/>
              <a:defRPr sz="1400" b="0" i="0" u="none" strike="noStrike" cap="none">
                <a:solidFill>
                  <a:srgbClr val="8890A1"/>
                </a:solidFill>
                <a:latin typeface="Corbel"/>
                <a:ea typeface="Corbel"/>
                <a:cs typeface="Corbel"/>
                <a:sym typeface="Corbel"/>
              </a:defRPr>
            </a:lvl9pPr>
          </a:lstStyle>
          <a:p>
            <a:endParaRPr/>
          </a:p>
        </p:txBody>
      </p:sp>
      <p:sp>
        <p:nvSpPr>
          <p:cNvPr id="41" name="Google Shape;41;p6"/>
          <p:cNvSpPr txBox="1">
            <a:spLocks noGrp="1"/>
          </p:cNvSpPr>
          <p:nvPr>
            <p:ph type="dt" idx="10"/>
          </p:nvPr>
        </p:nvSpPr>
        <p:spPr>
          <a:xfrm>
            <a:off x="5807968" y="6376244"/>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90A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42" name="Google Shape;42;p6"/>
          <p:cNvSpPr txBox="1">
            <a:spLocks noGrp="1"/>
          </p:cNvSpPr>
          <p:nvPr>
            <p:ph type="sldNum" idx="12"/>
          </p:nvPr>
        </p:nvSpPr>
        <p:spPr>
          <a:xfrm>
            <a:off x="8784299" y="6381329"/>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90A1"/>
                </a:solidFill>
                <a:latin typeface="Corbel"/>
                <a:ea typeface="Corbel"/>
                <a:cs typeface="Corbel"/>
                <a:sym typeface="Corbel"/>
              </a:defRPr>
            </a:lvl1pPr>
            <a:lvl2pPr marL="0" marR="0" lvl="1" indent="0" algn="r" rtl="0">
              <a:spcBef>
                <a:spcPts val="0"/>
              </a:spcBef>
              <a:buNone/>
              <a:defRPr sz="1200" b="0" i="0" u="none" strike="noStrike" cap="none">
                <a:solidFill>
                  <a:srgbClr val="8890A1"/>
                </a:solidFill>
                <a:latin typeface="Corbel"/>
                <a:ea typeface="Corbel"/>
                <a:cs typeface="Corbel"/>
                <a:sym typeface="Corbel"/>
              </a:defRPr>
            </a:lvl2pPr>
            <a:lvl3pPr marL="0" marR="0" lvl="2" indent="0" algn="r" rtl="0">
              <a:spcBef>
                <a:spcPts val="0"/>
              </a:spcBef>
              <a:buNone/>
              <a:defRPr sz="1200" b="0" i="0" u="none" strike="noStrike" cap="none">
                <a:solidFill>
                  <a:srgbClr val="8890A1"/>
                </a:solidFill>
                <a:latin typeface="Corbel"/>
                <a:ea typeface="Corbel"/>
                <a:cs typeface="Corbel"/>
                <a:sym typeface="Corbel"/>
              </a:defRPr>
            </a:lvl3pPr>
            <a:lvl4pPr marL="0" marR="0" lvl="3" indent="0" algn="r" rtl="0">
              <a:spcBef>
                <a:spcPts val="0"/>
              </a:spcBef>
              <a:buNone/>
              <a:defRPr sz="1200" b="0" i="0" u="none" strike="noStrike" cap="none">
                <a:solidFill>
                  <a:srgbClr val="8890A1"/>
                </a:solidFill>
                <a:latin typeface="Corbel"/>
                <a:ea typeface="Corbel"/>
                <a:cs typeface="Corbel"/>
                <a:sym typeface="Corbel"/>
              </a:defRPr>
            </a:lvl4pPr>
            <a:lvl5pPr marL="0" marR="0" lvl="4" indent="0" algn="r" rtl="0">
              <a:spcBef>
                <a:spcPts val="0"/>
              </a:spcBef>
              <a:buNone/>
              <a:defRPr sz="1200" b="0" i="0" u="none" strike="noStrike" cap="none">
                <a:solidFill>
                  <a:srgbClr val="8890A1"/>
                </a:solidFill>
                <a:latin typeface="Corbel"/>
                <a:ea typeface="Corbel"/>
                <a:cs typeface="Corbel"/>
                <a:sym typeface="Corbel"/>
              </a:defRPr>
            </a:lvl5pPr>
            <a:lvl6pPr marL="0" marR="0" lvl="5" indent="0" algn="r" rtl="0">
              <a:spcBef>
                <a:spcPts val="0"/>
              </a:spcBef>
              <a:buNone/>
              <a:defRPr sz="1200" b="0" i="0" u="none" strike="noStrike" cap="none">
                <a:solidFill>
                  <a:srgbClr val="8890A1"/>
                </a:solidFill>
                <a:latin typeface="Corbel"/>
                <a:ea typeface="Corbel"/>
                <a:cs typeface="Corbel"/>
                <a:sym typeface="Corbel"/>
              </a:defRPr>
            </a:lvl6pPr>
            <a:lvl7pPr marL="0" marR="0" lvl="6" indent="0" algn="r" rtl="0">
              <a:spcBef>
                <a:spcPts val="0"/>
              </a:spcBef>
              <a:buNone/>
              <a:defRPr sz="1200" b="0" i="0" u="none" strike="noStrike" cap="none">
                <a:solidFill>
                  <a:srgbClr val="8890A1"/>
                </a:solidFill>
                <a:latin typeface="Corbel"/>
                <a:ea typeface="Corbel"/>
                <a:cs typeface="Corbel"/>
                <a:sym typeface="Corbel"/>
              </a:defRPr>
            </a:lvl7pPr>
            <a:lvl8pPr marL="0" marR="0" lvl="7" indent="0" algn="r" rtl="0">
              <a:spcBef>
                <a:spcPts val="0"/>
              </a:spcBef>
              <a:buNone/>
              <a:defRPr sz="1200" b="0" i="0" u="none" strike="noStrike" cap="none">
                <a:solidFill>
                  <a:srgbClr val="8890A1"/>
                </a:solidFill>
                <a:latin typeface="Corbel"/>
                <a:ea typeface="Corbel"/>
                <a:cs typeface="Corbel"/>
                <a:sym typeface="Corbel"/>
              </a:defRPr>
            </a:lvl8pPr>
            <a:lvl9pPr marL="0" marR="0" lvl="8" indent="0" algn="r" rtl="0">
              <a:spcBef>
                <a:spcPts val="0"/>
              </a:spcBef>
              <a:buNone/>
              <a:defRPr sz="1200" b="0" i="0" u="none" strike="noStrike" cap="none">
                <a:solidFill>
                  <a:srgbClr val="8890A1"/>
                </a:solidFill>
                <a:latin typeface="Corbel"/>
                <a:ea typeface="Corbel"/>
                <a:cs typeface="Corbel"/>
                <a:sym typeface="Corbel"/>
              </a:defRPr>
            </a:lvl9pPr>
          </a:lstStyle>
          <a:p>
            <a:fld id="{00000000-1234-1234-1234-123412341234}" type="slidenum">
              <a:rPr lang="fr-CA" smtClean="0"/>
              <a:pPr/>
              <a:t>‹N°›</a:t>
            </a:fld>
            <a:endParaRPr lang="fr-CA"/>
          </a:p>
        </p:txBody>
      </p:sp>
      <p:pic>
        <p:nvPicPr>
          <p:cNvPr id="43" name="Google Shape;43;p6" descr="P:\Oncologie\ERMOS\Logos\RQSPAL\png\fmms-logo-RQSPAL-RVB-Grand-format.png"/>
          <p:cNvPicPr preferRelativeResize="0"/>
          <p:nvPr/>
        </p:nvPicPr>
        <p:blipFill rotWithShape="1">
          <a:blip r:embed="rId2">
            <a:alphaModFix/>
          </a:blip>
          <a:srcRect/>
          <a:stretch/>
        </p:blipFill>
        <p:spPr>
          <a:xfrm>
            <a:off x="18071" y="5812783"/>
            <a:ext cx="3293620" cy="105152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09600" y="274638"/>
            <a:ext cx="10972800" cy="92211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orbel"/>
              <a:buNone/>
              <a:defRPr sz="4400" b="1" i="0" u="none" strike="noStrike" cap="none">
                <a:solidFill>
                  <a:schemeClr val="dk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Google Shape;46;p7"/>
          <p:cNvSpPr txBox="1">
            <a:spLocks noGrp="1"/>
          </p:cNvSpPr>
          <p:nvPr>
            <p:ph type="body" idx="1"/>
          </p:nvPr>
        </p:nvSpPr>
        <p:spPr>
          <a:xfrm>
            <a:off x="623392" y="1709118"/>
            <a:ext cx="5386917"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orbel"/>
                <a:ea typeface="Corbel"/>
                <a:cs typeface="Corbel"/>
                <a:sym typeface="Corbe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orbel"/>
                <a:ea typeface="Corbel"/>
                <a:cs typeface="Corbel"/>
                <a:sym typeface="Corbe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orbel"/>
                <a:ea typeface="Corbel"/>
                <a:cs typeface="Corbel"/>
                <a:sym typeface="Corbe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orbel"/>
                <a:ea typeface="Corbel"/>
                <a:cs typeface="Corbel"/>
                <a:sym typeface="Corbe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orbel"/>
                <a:ea typeface="Corbel"/>
                <a:cs typeface="Corbel"/>
                <a:sym typeface="Corbe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orbel"/>
                <a:ea typeface="Corbel"/>
                <a:cs typeface="Corbel"/>
                <a:sym typeface="Corbe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orbel"/>
                <a:ea typeface="Corbel"/>
                <a:cs typeface="Corbel"/>
                <a:sym typeface="Corbe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orbel"/>
                <a:ea typeface="Corbel"/>
                <a:cs typeface="Corbel"/>
                <a:sym typeface="Corbe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orbel"/>
                <a:ea typeface="Corbel"/>
                <a:cs typeface="Corbel"/>
                <a:sym typeface="Corbel"/>
              </a:defRPr>
            </a:lvl9pPr>
          </a:lstStyle>
          <a:p>
            <a:endParaRPr/>
          </a:p>
        </p:txBody>
      </p:sp>
      <p:sp>
        <p:nvSpPr>
          <p:cNvPr id="47" name="Google Shape;47;p7"/>
          <p:cNvSpPr txBox="1">
            <a:spLocks noGrp="1"/>
          </p:cNvSpPr>
          <p:nvPr>
            <p:ph type="body" idx="2"/>
          </p:nvPr>
        </p:nvSpPr>
        <p:spPr>
          <a:xfrm>
            <a:off x="623392" y="2348880"/>
            <a:ext cx="5386917" cy="3528392"/>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9pPr>
          </a:lstStyle>
          <a:p>
            <a:endParaRPr/>
          </a:p>
        </p:txBody>
      </p:sp>
      <p:sp>
        <p:nvSpPr>
          <p:cNvPr id="48" name="Google Shape;48;p7"/>
          <p:cNvSpPr txBox="1">
            <a:spLocks noGrp="1"/>
          </p:cNvSpPr>
          <p:nvPr>
            <p:ph type="body" idx="3"/>
          </p:nvPr>
        </p:nvSpPr>
        <p:spPr>
          <a:xfrm>
            <a:off x="6281804" y="1709118"/>
            <a:ext cx="5389033"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orbel"/>
                <a:ea typeface="Corbel"/>
                <a:cs typeface="Corbel"/>
                <a:sym typeface="Corbe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orbel"/>
                <a:ea typeface="Corbel"/>
                <a:cs typeface="Corbel"/>
                <a:sym typeface="Corbe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orbel"/>
                <a:ea typeface="Corbel"/>
                <a:cs typeface="Corbel"/>
                <a:sym typeface="Corbe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orbel"/>
                <a:ea typeface="Corbel"/>
                <a:cs typeface="Corbel"/>
                <a:sym typeface="Corbe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orbel"/>
                <a:ea typeface="Corbel"/>
                <a:cs typeface="Corbel"/>
                <a:sym typeface="Corbe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orbel"/>
                <a:ea typeface="Corbel"/>
                <a:cs typeface="Corbel"/>
                <a:sym typeface="Corbe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orbel"/>
                <a:ea typeface="Corbel"/>
                <a:cs typeface="Corbel"/>
                <a:sym typeface="Corbe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orbel"/>
                <a:ea typeface="Corbel"/>
                <a:cs typeface="Corbel"/>
                <a:sym typeface="Corbe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orbel"/>
                <a:ea typeface="Corbel"/>
                <a:cs typeface="Corbel"/>
                <a:sym typeface="Corbel"/>
              </a:defRPr>
            </a:lvl9pPr>
          </a:lstStyle>
          <a:p>
            <a:endParaRPr/>
          </a:p>
        </p:txBody>
      </p:sp>
      <p:sp>
        <p:nvSpPr>
          <p:cNvPr id="49" name="Google Shape;49;p7"/>
          <p:cNvSpPr txBox="1">
            <a:spLocks noGrp="1"/>
          </p:cNvSpPr>
          <p:nvPr>
            <p:ph type="body" idx="4"/>
          </p:nvPr>
        </p:nvSpPr>
        <p:spPr>
          <a:xfrm>
            <a:off x="6281804" y="2348880"/>
            <a:ext cx="5389033" cy="3528392"/>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9pPr>
          </a:lstStyle>
          <a:p>
            <a:endParaRPr/>
          </a:p>
        </p:txBody>
      </p:sp>
      <p:sp>
        <p:nvSpPr>
          <p:cNvPr id="50" name="Google Shape;50;p7"/>
          <p:cNvSpPr txBox="1">
            <a:spLocks noGrp="1"/>
          </p:cNvSpPr>
          <p:nvPr>
            <p:ph type="dt" idx="10"/>
          </p:nvPr>
        </p:nvSpPr>
        <p:spPr>
          <a:xfrm>
            <a:off x="5807968" y="6376244"/>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90A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51" name="Google Shape;51;p7"/>
          <p:cNvSpPr txBox="1">
            <a:spLocks noGrp="1"/>
          </p:cNvSpPr>
          <p:nvPr>
            <p:ph type="sldNum" idx="12"/>
          </p:nvPr>
        </p:nvSpPr>
        <p:spPr>
          <a:xfrm>
            <a:off x="8784299" y="6381329"/>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90A1"/>
                </a:solidFill>
                <a:latin typeface="Corbel"/>
                <a:ea typeface="Corbel"/>
                <a:cs typeface="Corbel"/>
                <a:sym typeface="Corbel"/>
              </a:defRPr>
            </a:lvl1pPr>
            <a:lvl2pPr marL="0" marR="0" lvl="1" indent="0" algn="r" rtl="0">
              <a:spcBef>
                <a:spcPts val="0"/>
              </a:spcBef>
              <a:buNone/>
              <a:defRPr sz="1200" b="0" i="0" u="none" strike="noStrike" cap="none">
                <a:solidFill>
                  <a:srgbClr val="8890A1"/>
                </a:solidFill>
                <a:latin typeface="Corbel"/>
                <a:ea typeface="Corbel"/>
                <a:cs typeface="Corbel"/>
                <a:sym typeface="Corbel"/>
              </a:defRPr>
            </a:lvl2pPr>
            <a:lvl3pPr marL="0" marR="0" lvl="2" indent="0" algn="r" rtl="0">
              <a:spcBef>
                <a:spcPts val="0"/>
              </a:spcBef>
              <a:buNone/>
              <a:defRPr sz="1200" b="0" i="0" u="none" strike="noStrike" cap="none">
                <a:solidFill>
                  <a:srgbClr val="8890A1"/>
                </a:solidFill>
                <a:latin typeface="Corbel"/>
                <a:ea typeface="Corbel"/>
                <a:cs typeface="Corbel"/>
                <a:sym typeface="Corbel"/>
              </a:defRPr>
            </a:lvl3pPr>
            <a:lvl4pPr marL="0" marR="0" lvl="3" indent="0" algn="r" rtl="0">
              <a:spcBef>
                <a:spcPts val="0"/>
              </a:spcBef>
              <a:buNone/>
              <a:defRPr sz="1200" b="0" i="0" u="none" strike="noStrike" cap="none">
                <a:solidFill>
                  <a:srgbClr val="8890A1"/>
                </a:solidFill>
                <a:latin typeface="Corbel"/>
                <a:ea typeface="Corbel"/>
                <a:cs typeface="Corbel"/>
                <a:sym typeface="Corbel"/>
              </a:defRPr>
            </a:lvl4pPr>
            <a:lvl5pPr marL="0" marR="0" lvl="4" indent="0" algn="r" rtl="0">
              <a:spcBef>
                <a:spcPts val="0"/>
              </a:spcBef>
              <a:buNone/>
              <a:defRPr sz="1200" b="0" i="0" u="none" strike="noStrike" cap="none">
                <a:solidFill>
                  <a:srgbClr val="8890A1"/>
                </a:solidFill>
                <a:latin typeface="Corbel"/>
                <a:ea typeface="Corbel"/>
                <a:cs typeface="Corbel"/>
                <a:sym typeface="Corbel"/>
              </a:defRPr>
            </a:lvl5pPr>
            <a:lvl6pPr marL="0" marR="0" lvl="5" indent="0" algn="r" rtl="0">
              <a:spcBef>
                <a:spcPts val="0"/>
              </a:spcBef>
              <a:buNone/>
              <a:defRPr sz="1200" b="0" i="0" u="none" strike="noStrike" cap="none">
                <a:solidFill>
                  <a:srgbClr val="8890A1"/>
                </a:solidFill>
                <a:latin typeface="Corbel"/>
                <a:ea typeface="Corbel"/>
                <a:cs typeface="Corbel"/>
                <a:sym typeface="Corbel"/>
              </a:defRPr>
            </a:lvl6pPr>
            <a:lvl7pPr marL="0" marR="0" lvl="6" indent="0" algn="r" rtl="0">
              <a:spcBef>
                <a:spcPts val="0"/>
              </a:spcBef>
              <a:buNone/>
              <a:defRPr sz="1200" b="0" i="0" u="none" strike="noStrike" cap="none">
                <a:solidFill>
                  <a:srgbClr val="8890A1"/>
                </a:solidFill>
                <a:latin typeface="Corbel"/>
                <a:ea typeface="Corbel"/>
                <a:cs typeface="Corbel"/>
                <a:sym typeface="Corbel"/>
              </a:defRPr>
            </a:lvl7pPr>
            <a:lvl8pPr marL="0" marR="0" lvl="7" indent="0" algn="r" rtl="0">
              <a:spcBef>
                <a:spcPts val="0"/>
              </a:spcBef>
              <a:buNone/>
              <a:defRPr sz="1200" b="0" i="0" u="none" strike="noStrike" cap="none">
                <a:solidFill>
                  <a:srgbClr val="8890A1"/>
                </a:solidFill>
                <a:latin typeface="Corbel"/>
                <a:ea typeface="Corbel"/>
                <a:cs typeface="Corbel"/>
                <a:sym typeface="Corbel"/>
              </a:defRPr>
            </a:lvl8pPr>
            <a:lvl9pPr marL="0" marR="0" lvl="8" indent="0" algn="r" rtl="0">
              <a:spcBef>
                <a:spcPts val="0"/>
              </a:spcBef>
              <a:buNone/>
              <a:defRPr sz="1200" b="0" i="0" u="none" strike="noStrike" cap="none">
                <a:solidFill>
                  <a:srgbClr val="8890A1"/>
                </a:solidFill>
                <a:latin typeface="Corbel"/>
                <a:ea typeface="Corbel"/>
                <a:cs typeface="Corbel"/>
                <a:sym typeface="Corbel"/>
              </a:defRPr>
            </a:lvl9pPr>
          </a:lstStyle>
          <a:p>
            <a:fld id="{00000000-1234-1234-1234-123412341234}" type="slidenum">
              <a:rPr lang="fr-CA" smtClean="0"/>
              <a:pPr/>
              <a:t>‹N°›</a:t>
            </a:fld>
            <a:endParaRPr lang="fr-CA"/>
          </a:p>
        </p:txBody>
      </p:sp>
      <p:cxnSp>
        <p:nvCxnSpPr>
          <p:cNvPr id="52" name="Google Shape;52;p7"/>
          <p:cNvCxnSpPr/>
          <p:nvPr/>
        </p:nvCxnSpPr>
        <p:spPr>
          <a:xfrm>
            <a:off x="0" y="1268760"/>
            <a:ext cx="10512491" cy="0"/>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cxnSp>
        <p:nvCxnSpPr>
          <p:cNvPr id="53" name="Google Shape;53;p7"/>
          <p:cNvCxnSpPr/>
          <p:nvPr/>
        </p:nvCxnSpPr>
        <p:spPr>
          <a:xfrm>
            <a:off x="0" y="1556792"/>
            <a:ext cx="8976320" cy="0"/>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pic>
        <p:nvPicPr>
          <p:cNvPr id="54" name="Google Shape;54;p7" descr="P:\Oncologie\ERMOS\Logos\RQSPAL\png\fmms-logo-RQSPAL-RVB-Grand-format.png"/>
          <p:cNvPicPr preferRelativeResize="0"/>
          <p:nvPr/>
        </p:nvPicPr>
        <p:blipFill rotWithShape="1">
          <a:blip r:embed="rId2">
            <a:alphaModFix/>
          </a:blip>
          <a:srcRect/>
          <a:stretch/>
        </p:blipFill>
        <p:spPr>
          <a:xfrm>
            <a:off x="1" y="5812783"/>
            <a:ext cx="3293620" cy="105152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609600" y="274638"/>
            <a:ext cx="10972800" cy="92211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orbel"/>
              <a:buNone/>
              <a:defRPr sz="4400" b="1" i="0" u="none" strike="noStrike" cap="none">
                <a:solidFill>
                  <a:schemeClr val="dk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8"/>
          <p:cNvSpPr txBox="1">
            <a:spLocks noGrp="1"/>
          </p:cNvSpPr>
          <p:nvPr>
            <p:ph type="dt" idx="10"/>
          </p:nvPr>
        </p:nvSpPr>
        <p:spPr>
          <a:xfrm>
            <a:off x="5807968" y="6376244"/>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90A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58" name="Google Shape;58;p8"/>
          <p:cNvSpPr txBox="1">
            <a:spLocks noGrp="1"/>
          </p:cNvSpPr>
          <p:nvPr>
            <p:ph type="sldNum" idx="12"/>
          </p:nvPr>
        </p:nvSpPr>
        <p:spPr>
          <a:xfrm>
            <a:off x="8784299" y="6381329"/>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90A1"/>
                </a:solidFill>
                <a:latin typeface="Corbel"/>
                <a:ea typeface="Corbel"/>
                <a:cs typeface="Corbel"/>
                <a:sym typeface="Corbel"/>
              </a:defRPr>
            </a:lvl1pPr>
            <a:lvl2pPr marL="0" marR="0" lvl="1" indent="0" algn="r" rtl="0">
              <a:spcBef>
                <a:spcPts val="0"/>
              </a:spcBef>
              <a:buNone/>
              <a:defRPr sz="1200" b="0" i="0" u="none" strike="noStrike" cap="none">
                <a:solidFill>
                  <a:srgbClr val="8890A1"/>
                </a:solidFill>
                <a:latin typeface="Corbel"/>
                <a:ea typeface="Corbel"/>
                <a:cs typeface="Corbel"/>
                <a:sym typeface="Corbel"/>
              </a:defRPr>
            </a:lvl2pPr>
            <a:lvl3pPr marL="0" marR="0" lvl="2" indent="0" algn="r" rtl="0">
              <a:spcBef>
                <a:spcPts val="0"/>
              </a:spcBef>
              <a:buNone/>
              <a:defRPr sz="1200" b="0" i="0" u="none" strike="noStrike" cap="none">
                <a:solidFill>
                  <a:srgbClr val="8890A1"/>
                </a:solidFill>
                <a:latin typeface="Corbel"/>
                <a:ea typeface="Corbel"/>
                <a:cs typeface="Corbel"/>
                <a:sym typeface="Corbel"/>
              </a:defRPr>
            </a:lvl3pPr>
            <a:lvl4pPr marL="0" marR="0" lvl="3" indent="0" algn="r" rtl="0">
              <a:spcBef>
                <a:spcPts val="0"/>
              </a:spcBef>
              <a:buNone/>
              <a:defRPr sz="1200" b="0" i="0" u="none" strike="noStrike" cap="none">
                <a:solidFill>
                  <a:srgbClr val="8890A1"/>
                </a:solidFill>
                <a:latin typeface="Corbel"/>
                <a:ea typeface="Corbel"/>
                <a:cs typeface="Corbel"/>
                <a:sym typeface="Corbel"/>
              </a:defRPr>
            </a:lvl4pPr>
            <a:lvl5pPr marL="0" marR="0" lvl="4" indent="0" algn="r" rtl="0">
              <a:spcBef>
                <a:spcPts val="0"/>
              </a:spcBef>
              <a:buNone/>
              <a:defRPr sz="1200" b="0" i="0" u="none" strike="noStrike" cap="none">
                <a:solidFill>
                  <a:srgbClr val="8890A1"/>
                </a:solidFill>
                <a:latin typeface="Corbel"/>
                <a:ea typeface="Corbel"/>
                <a:cs typeface="Corbel"/>
                <a:sym typeface="Corbel"/>
              </a:defRPr>
            </a:lvl5pPr>
            <a:lvl6pPr marL="0" marR="0" lvl="5" indent="0" algn="r" rtl="0">
              <a:spcBef>
                <a:spcPts val="0"/>
              </a:spcBef>
              <a:buNone/>
              <a:defRPr sz="1200" b="0" i="0" u="none" strike="noStrike" cap="none">
                <a:solidFill>
                  <a:srgbClr val="8890A1"/>
                </a:solidFill>
                <a:latin typeface="Corbel"/>
                <a:ea typeface="Corbel"/>
                <a:cs typeface="Corbel"/>
                <a:sym typeface="Corbel"/>
              </a:defRPr>
            </a:lvl6pPr>
            <a:lvl7pPr marL="0" marR="0" lvl="6" indent="0" algn="r" rtl="0">
              <a:spcBef>
                <a:spcPts val="0"/>
              </a:spcBef>
              <a:buNone/>
              <a:defRPr sz="1200" b="0" i="0" u="none" strike="noStrike" cap="none">
                <a:solidFill>
                  <a:srgbClr val="8890A1"/>
                </a:solidFill>
                <a:latin typeface="Corbel"/>
                <a:ea typeface="Corbel"/>
                <a:cs typeface="Corbel"/>
                <a:sym typeface="Corbel"/>
              </a:defRPr>
            </a:lvl7pPr>
            <a:lvl8pPr marL="0" marR="0" lvl="7" indent="0" algn="r" rtl="0">
              <a:spcBef>
                <a:spcPts val="0"/>
              </a:spcBef>
              <a:buNone/>
              <a:defRPr sz="1200" b="0" i="0" u="none" strike="noStrike" cap="none">
                <a:solidFill>
                  <a:srgbClr val="8890A1"/>
                </a:solidFill>
                <a:latin typeface="Corbel"/>
                <a:ea typeface="Corbel"/>
                <a:cs typeface="Corbel"/>
                <a:sym typeface="Corbel"/>
              </a:defRPr>
            </a:lvl8pPr>
            <a:lvl9pPr marL="0" marR="0" lvl="8" indent="0" algn="r" rtl="0">
              <a:spcBef>
                <a:spcPts val="0"/>
              </a:spcBef>
              <a:buNone/>
              <a:defRPr sz="1200" b="0" i="0" u="none" strike="noStrike" cap="none">
                <a:solidFill>
                  <a:srgbClr val="8890A1"/>
                </a:solidFill>
                <a:latin typeface="Corbel"/>
                <a:ea typeface="Corbel"/>
                <a:cs typeface="Corbel"/>
                <a:sym typeface="Corbel"/>
              </a:defRPr>
            </a:lvl9pPr>
          </a:lstStyle>
          <a:p>
            <a:fld id="{00000000-1234-1234-1234-123412341234}" type="slidenum">
              <a:rPr lang="fr-CA" smtClean="0"/>
              <a:pPr/>
              <a:t>‹N°›</a:t>
            </a:fld>
            <a:endParaRPr lang="fr-CA"/>
          </a:p>
        </p:txBody>
      </p:sp>
      <p:cxnSp>
        <p:nvCxnSpPr>
          <p:cNvPr id="59" name="Google Shape;59;p8"/>
          <p:cNvCxnSpPr/>
          <p:nvPr/>
        </p:nvCxnSpPr>
        <p:spPr>
          <a:xfrm>
            <a:off x="0" y="1268760"/>
            <a:ext cx="10512491" cy="0"/>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cxnSp>
        <p:nvCxnSpPr>
          <p:cNvPr id="60" name="Google Shape;60;p8"/>
          <p:cNvCxnSpPr/>
          <p:nvPr/>
        </p:nvCxnSpPr>
        <p:spPr>
          <a:xfrm>
            <a:off x="0" y="1556792"/>
            <a:ext cx="8976320" cy="0"/>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pic>
        <p:nvPicPr>
          <p:cNvPr id="61" name="Google Shape;61;p8" descr="P:\Oncologie\ERMOS\Logos\RQSPAL\png\fmms-logo-RQSPAL-RVB-Grand-format.png"/>
          <p:cNvPicPr preferRelativeResize="0"/>
          <p:nvPr/>
        </p:nvPicPr>
        <p:blipFill rotWithShape="1">
          <a:blip r:embed="rId2">
            <a:alphaModFix/>
          </a:blip>
          <a:srcRect/>
          <a:stretch/>
        </p:blipFill>
        <p:spPr>
          <a:xfrm>
            <a:off x="1" y="5812783"/>
            <a:ext cx="3293620" cy="105152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62"/>
        <p:cNvGrpSpPr/>
        <p:nvPr/>
      </p:nvGrpSpPr>
      <p:grpSpPr>
        <a:xfrm>
          <a:off x="0" y="0"/>
          <a:ext cx="0" cy="0"/>
          <a:chOff x="0" y="0"/>
          <a:chExt cx="0" cy="0"/>
        </a:xfrm>
      </p:grpSpPr>
      <p:sp>
        <p:nvSpPr>
          <p:cNvPr id="63" name="Google Shape;63;p9"/>
          <p:cNvSpPr txBox="1">
            <a:spLocks noGrp="1"/>
          </p:cNvSpPr>
          <p:nvPr>
            <p:ph type="dt" idx="10"/>
          </p:nvPr>
        </p:nvSpPr>
        <p:spPr>
          <a:xfrm>
            <a:off x="5807968" y="6376244"/>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90A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64" name="Google Shape;64;p9"/>
          <p:cNvSpPr txBox="1">
            <a:spLocks noGrp="1"/>
          </p:cNvSpPr>
          <p:nvPr>
            <p:ph type="sldNum" idx="12"/>
          </p:nvPr>
        </p:nvSpPr>
        <p:spPr>
          <a:xfrm>
            <a:off x="8784299" y="6381329"/>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90A1"/>
                </a:solidFill>
                <a:latin typeface="Corbel"/>
                <a:ea typeface="Corbel"/>
                <a:cs typeface="Corbel"/>
                <a:sym typeface="Corbel"/>
              </a:defRPr>
            </a:lvl1pPr>
            <a:lvl2pPr marL="0" marR="0" lvl="1" indent="0" algn="r" rtl="0">
              <a:spcBef>
                <a:spcPts val="0"/>
              </a:spcBef>
              <a:buNone/>
              <a:defRPr sz="1200" b="0" i="0" u="none" strike="noStrike" cap="none">
                <a:solidFill>
                  <a:srgbClr val="8890A1"/>
                </a:solidFill>
                <a:latin typeface="Corbel"/>
                <a:ea typeface="Corbel"/>
                <a:cs typeface="Corbel"/>
                <a:sym typeface="Corbel"/>
              </a:defRPr>
            </a:lvl2pPr>
            <a:lvl3pPr marL="0" marR="0" lvl="2" indent="0" algn="r" rtl="0">
              <a:spcBef>
                <a:spcPts val="0"/>
              </a:spcBef>
              <a:buNone/>
              <a:defRPr sz="1200" b="0" i="0" u="none" strike="noStrike" cap="none">
                <a:solidFill>
                  <a:srgbClr val="8890A1"/>
                </a:solidFill>
                <a:latin typeface="Corbel"/>
                <a:ea typeface="Corbel"/>
                <a:cs typeface="Corbel"/>
                <a:sym typeface="Corbel"/>
              </a:defRPr>
            </a:lvl3pPr>
            <a:lvl4pPr marL="0" marR="0" lvl="3" indent="0" algn="r" rtl="0">
              <a:spcBef>
                <a:spcPts val="0"/>
              </a:spcBef>
              <a:buNone/>
              <a:defRPr sz="1200" b="0" i="0" u="none" strike="noStrike" cap="none">
                <a:solidFill>
                  <a:srgbClr val="8890A1"/>
                </a:solidFill>
                <a:latin typeface="Corbel"/>
                <a:ea typeface="Corbel"/>
                <a:cs typeface="Corbel"/>
                <a:sym typeface="Corbel"/>
              </a:defRPr>
            </a:lvl4pPr>
            <a:lvl5pPr marL="0" marR="0" lvl="4" indent="0" algn="r" rtl="0">
              <a:spcBef>
                <a:spcPts val="0"/>
              </a:spcBef>
              <a:buNone/>
              <a:defRPr sz="1200" b="0" i="0" u="none" strike="noStrike" cap="none">
                <a:solidFill>
                  <a:srgbClr val="8890A1"/>
                </a:solidFill>
                <a:latin typeface="Corbel"/>
                <a:ea typeface="Corbel"/>
                <a:cs typeface="Corbel"/>
                <a:sym typeface="Corbel"/>
              </a:defRPr>
            </a:lvl5pPr>
            <a:lvl6pPr marL="0" marR="0" lvl="5" indent="0" algn="r" rtl="0">
              <a:spcBef>
                <a:spcPts val="0"/>
              </a:spcBef>
              <a:buNone/>
              <a:defRPr sz="1200" b="0" i="0" u="none" strike="noStrike" cap="none">
                <a:solidFill>
                  <a:srgbClr val="8890A1"/>
                </a:solidFill>
                <a:latin typeface="Corbel"/>
                <a:ea typeface="Corbel"/>
                <a:cs typeface="Corbel"/>
                <a:sym typeface="Corbel"/>
              </a:defRPr>
            </a:lvl6pPr>
            <a:lvl7pPr marL="0" marR="0" lvl="6" indent="0" algn="r" rtl="0">
              <a:spcBef>
                <a:spcPts val="0"/>
              </a:spcBef>
              <a:buNone/>
              <a:defRPr sz="1200" b="0" i="0" u="none" strike="noStrike" cap="none">
                <a:solidFill>
                  <a:srgbClr val="8890A1"/>
                </a:solidFill>
                <a:latin typeface="Corbel"/>
                <a:ea typeface="Corbel"/>
                <a:cs typeface="Corbel"/>
                <a:sym typeface="Corbel"/>
              </a:defRPr>
            </a:lvl7pPr>
            <a:lvl8pPr marL="0" marR="0" lvl="7" indent="0" algn="r" rtl="0">
              <a:spcBef>
                <a:spcPts val="0"/>
              </a:spcBef>
              <a:buNone/>
              <a:defRPr sz="1200" b="0" i="0" u="none" strike="noStrike" cap="none">
                <a:solidFill>
                  <a:srgbClr val="8890A1"/>
                </a:solidFill>
                <a:latin typeface="Corbel"/>
                <a:ea typeface="Corbel"/>
                <a:cs typeface="Corbel"/>
                <a:sym typeface="Corbel"/>
              </a:defRPr>
            </a:lvl8pPr>
            <a:lvl9pPr marL="0" marR="0" lvl="8" indent="0" algn="r" rtl="0">
              <a:spcBef>
                <a:spcPts val="0"/>
              </a:spcBef>
              <a:buNone/>
              <a:defRPr sz="1200" b="0" i="0" u="none" strike="noStrike" cap="none">
                <a:solidFill>
                  <a:srgbClr val="8890A1"/>
                </a:solidFill>
                <a:latin typeface="Corbel"/>
                <a:ea typeface="Corbel"/>
                <a:cs typeface="Corbel"/>
                <a:sym typeface="Corbel"/>
              </a:defRPr>
            </a:lvl9pPr>
          </a:lstStyle>
          <a:p>
            <a:fld id="{00000000-1234-1234-1234-123412341234}" type="slidenum">
              <a:rPr lang="fr-CA" smtClean="0"/>
              <a:pPr/>
              <a:t>‹N°›</a:t>
            </a:fld>
            <a:endParaRPr lang="fr-CA"/>
          </a:p>
        </p:txBody>
      </p:sp>
      <p:pic>
        <p:nvPicPr>
          <p:cNvPr id="65" name="Google Shape;65;p9" descr="P:\Oncologie\ERMOS\Logos\RQSPAL\png\fmms-logo-RQSPAL-RVB-Grand-format.png"/>
          <p:cNvPicPr preferRelativeResize="0"/>
          <p:nvPr/>
        </p:nvPicPr>
        <p:blipFill rotWithShape="1">
          <a:blip r:embed="rId2">
            <a:alphaModFix/>
          </a:blip>
          <a:srcRect/>
          <a:stretch/>
        </p:blipFill>
        <p:spPr>
          <a:xfrm>
            <a:off x="1" y="5812783"/>
            <a:ext cx="3293620" cy="105152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orbel"/>
              <a:buNone/>
              <a:defRPr sz="2000" b="1" i="0" u="none" strike="noStrike" cap="none">
                <a:solidFill>
                  <a:schemeClr val="dk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10"/>
          <p:cNvSpPr txBox="1">
            <a:spLocks noGrp="1"/>
          </p:cNvSpPr>
          <p:nvPr>
            <p:ph type="body" idx="1"/>
          </p:nvPr>
        </p:nvSpPr>
        <p:spPr>
          <a:xfrm>
            <a:off x="4766733" y="273051"/>
            <a:ext cx="6815667" cy="560422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orbel"/>
                <a:ea typeface="Corbel"/>
                <a:cs typeface="Corbel"/>
                <a:sym typeface="Corbe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orbel"/>
                <a:ea typeface="Corbel"/>
                <a:cs typeface="Corbel"/>
                <a:sym typeface="Corbe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69" name="Google Shape;69;p10"/>
          <p:cNvSpPr txBox="1">
            <a:spLocks noGrp="1"/>
          </p:cNvSpPr>
          <p:nvPr>
            <p:ph type="body" idx="2"/>
          </p:nvPr>
        </p:nvSpPr>
        <p:spPr>
          <a:xfrm>
            <a:off x="609601" y="1435101"/>
            <a:ext cx="4011084" cy="444217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orbel"/>
                <a:ea typeface="Corbel"/>
                <a:cs typeface="Corbel"/>
                <a:sym typeface="Corbe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orbel"/>
                <a:ea typeface="Corbel"/>
                <a:cs typeface="Corbel"/>
                <a:sym typeface="Corbe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orbel"/>
                <a:ea typeface="Corbel"/>
                <a:cs typeface="Corbel"/>
                <a:sym typeface="Corbe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orbel"/>
                <a:ea typeface="Corbel"/>
                <a:cs typeface="Corbel"/>
                <a:sym typeface="Corbe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orbel"/>
                <a:ea typeface="Corbel"/>
                <a:cs typeface="Corbel"/>
                <a:sym typeface="Corbe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orbel"/>
                <a:ea typeface="Corbel"/>
                <a:cs typeface="Corbel"/>
                <a:sym typeface="Corbe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orbel"/>
                <a:ea typeface="Corbel"/>
                <a:cs typeface="Corbel"/>
                <a:sym typeface="Corbe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orbel"/>
                <a:ea typeface="Corbel"/>
                <a:cs typeface="Corbel"/>
                <a:sym typeface="Corbe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orbel"/>
                <a:ea typeface="Corbel"/>
                <a:cs typeface="Corbel"/>
                <a:sym typeface="Corbel"/>
              </a:defRPr>
            </a:lvl9pPr>
          </a:lstStyle>
          <a:p>
            <a:endParaRPr/>
          </a:p>
        </p:txBody>
      </p:sp>
      <p:sp>
        <p:nvSpPr>
          <p:cNvPr id="70" name="Google Shape;70;p10"/>
          <p:cNvSpPr txBox="1">
            <a:spLocks noGrp="1"/>
          </p:cNvSpPr>
          <p:nvPr>
            <p:ph type="dt" idx="10"/>
          </p:nvPr>
        </p:nvSpPr>
        <p:spPr>
          <a:xfrm>
            <a:off x="5807968" y="6376244"/>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90A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71" name="Google Shape;71;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72" name="Google Shape;72;p10"/>
          <p:cNvSpPr txBox="1">
            <a:spLocks noGrp="1"/>
          </p:cNvSpPr>
          <p:nvPr>
            <p:ph type="sldNum" idx="12"/>
          </p:nvPr>
        </p:nvSpPr>
        <p:spPr>
          <a:xfrm>
            <a:off x="8784299" y="6381329"/>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90A1"/>
                </a:solidFill>
                <a:latin typeface="Corbel"/>
                <a:ea typeface="Corbel"/>
                <a:cs typeface="Corbel"/>
                <a:sym typeface="Corbel"/>
              </a:defRPr>
            </a:lvl1pPr>
            <a:lvl2pPr marL="0" marR="0" lvl="1" indent="0" algn="r" rtl="0">
              <a:spcBef>
                <a:spcPts val="0"/>
              </a:spcBef>
              <a:buNone/>
              <a:defRPr sz="1200" b="0" i="0" u="none" strike="noStrike" cap="none">
                <a:solidFill>
                  <a:srgbClr val="8890A1"/>
                </a:solidFill>
                <a:latin typeface="Corbel"/>
                <a:ea typeface="Corbel"/>
                <a:cs typeface="Corbel"/>
                <a:sym typeface="Corbel"/>
              </a:defRPr>
            </a:lvl2pPr>
            <a:lvl3pPr marL="0" marR="0" lvl="2" indent="0" algn="r" rtl="0">
              <a:spcBef>
                <a:spcPts val="0"/>
              </a:spcBef>
              <a:buNone/>
              <a:defRPr sz="1200" b="0" i="0" u="none" strike="noStrike" cap="none">
                <a:solidFill>
                  <a:srgbClr val="8890A1"/>
                </a:solidFill>
                <a:latin typeface="Corbel"/>
                <a:ea typeface="Corbel"/>
                <a:cs typeface="Corbel"/>
                <a:sym typeface="Corbel"/>
              </a:defRPr>
            </a:lvl3pPr>
            <a:lvl4pPr marL="0" marR="0" lvl="3" indent="0" algn="r" rtl="0">
              <a:spcBef>
                <a:spcPts val="0"/>
              </a:spcBef>
              <a:buNone/>
              <a:defRPr sz="1200" b="0" i="0" u="none" strike="noStrike" cap="none">
                <a:solidFill>
                  <a:srgbClr val="8890A1"/>
                </a:solidFill>
                <a:latin typeface="Corbel"/>
                <a:ea typeface="Corbel"/>
                <a:cs typeface="Corbel"/>
                <a:sym typeface="Corbel"/>
              </a:defRPr>
            </a:lvl4pPr>
            <a:lvl5pPr marL="0" marR="0" lvl="4" indent="0" algn="r" rtl="0">
              <a:spcBef>
                <a:spcPts val="0"/>
              </a:spcBef>
              <a:buNone/>
              <a:defRPr sz="1200" b="0" i="0" u="none" strike="noStrike" cap="none">
                <a:solidFill>
                  <a:srgbClr val="8890A1"/>
                </a:solidFill>
                <a:latin typeface="Corbel"/>
                <a:ea typeface="Corbel"/>
                <a:cs typeface="Corbel"/>
                <a:sym typeface="Corbel"/>
              </a:defRPr>
            </a:lvl5pPr>
            <a:lvl6pPr marL="0" marR="0" lvl="5" indent="0" algn="r" rtl="0">
              <a:spcBef>
                <a:spcPts val="0"/>
              </a:spcBef>
              <a:buNone/>
              <a:defRPr sz="1200" b="0" i="0" u="none" strike="noStrike" cap="none">
                <a:solidFill>
                  <a:srgbClr val="8890A1"/>
                </a:solidFill>
                <a:latin typeface="Corbel"/>
                <a:ea typeface="Corbel"/>
                <a:cs typeface="Corbel"/>
                <a:sym typeface="Corbel"/>
              </a:defRPr>
            </a:lvl6pPr>
            <a:lvl7pPr marL="0" marR="0" lvl="6" indent="0" algn="r" rtl="0">
              <a:spcBef>
                <a:spcPts val="0"/>
              </a:spcBef>
              <a:buNone/>
              <a:defRPr sz="1200" b="0" i="0" u="none" strike="noStrike" cap="none">
                <a:solidFill>
                  <a:srgbClr val="8890A1"/>
                </a:solidFill>
                <a:latin typeface="Corbel"/>
                <a:ea typeface="Corbel"/>
                <a:cs typeface="Corbel"/>
                <a:sym typeface="Corbel"/>
              </a:defRPr>
            </a:lvl7pPr>
            <a:lvl8pPr marL="0" marR="0" lvl="7" indent="0" algn="r" rtl="0">
              <a:spcBef>
                <a:spcPts val="0"/>
              </a:spcBef>
              <a:buNone/>
              <a:defRPr sz="1200" b="0" i="0" u="none" strike="noStrike" cap="none">
                <a:solidFill>
                  <a:srgbClr val="8890A1"/>
                </a:solidFill>
                <a:latin typeface="Corbel"/>
                <a:ea typeface="Corbel"/>
                <a:cs typeface="Corbel"/>
                <a:sym typeface="Corbel"/>
              </a:defRPr>
            </a:lvl8pPr>
            <a:lvl9pPr marL="0" marR="0" lvl="8" indent="0" algn="r" rtl="0">
              <a:spcBef>
                <a:spcPts val="0"/>
              </a:spcBef>
              <a:buNone/>
              <a:defRPr sz="1200" b="0" i="0" u="none" strike="noStrike" cap="none">
                <a:solidFill>
                  <a:srgbClr val="8890A1"/>
                </a:solidFill>
                <a:latin typeface="Corbel"/>
                <a:ea typeface="Corbel"/>
                <a:cs typeface="Corbel"/>
                <a:sym typeface="Corbel"/>
              </a:defRPr>
            </a:lvl9pPr>
          </a:lstStyle>
          <a:p>
            <a:fld id="{00000000-1234-1234-1234-123412341234}" type="slidenum">
              <a:rPr lang="fr-CA" smtClean="0"/>
              <a:pPr/>
              <a:t>‹N°›</a:t>
            </a:fld>
            <a:endParaRPr lang="fr-CA"/>
          </a:p>
        </p:txBody>
      </p:sp>
      <p:pic>
        <p:nvPicPr>
          <p:cNvPr id="73" name="Google Shape;73;p10" descr="P:\Oncologie\ERMOS\Logos\RQSPAL\png\fmms-logo-RQSPAL-RVB-Grand-format.png"/>
          <p:cNvPicPr preferRelativeResize="0"/>
          <p:nvPr/>
        </p:nvPicPr>
        <p:blipFill rotWithShape="1">
          <a:blip r:embed="rId2">
            <a:alphaModFix/>
          </a:blip>
          <a:srcRect/>
          <a:stretch/>
        </p:blipFill>
        <p:spPr>
          <a:xfrm>
            <a:off x="1" y="5812783"/>
            <a:ext cx="3293620" cy="105152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92211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orbel"/>
              <a:buNone/>
              <a:defRPr sz="4400" b="1" i="0" u="none" strike="noStrike" cap="none">
                <a:solidFill>
                  <a:schemeClr val="dk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700809"/>
            <a:ext cx="10972800" cy="424847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orbel"/>
                <a:ea typeface="Corbel"/>
                <a:cs typeface="Corbel"/>
                <a:sym typeface="Corbe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orbel"/>
                <a:ea typeface="Corbel"/>
                <a:cs typeface="Corbel"/>
                <a:sym typeface="Corbe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12" name="Google Shape;12;p1"/>
          <p:cNvSpPr txBox="1">
            <a:spLocks noGrp="1"/>
          </p:cNvSpPr>
          <p:nvPr>
            <p:ph type="dt" idx="10"/>
          </p:nvPr>
        </p:nvSpPr>
        <p:spPr>
          <a:xfrm>
            <a:off x="5807968" y="6376244"/>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90A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3" name="Google Shape;13;p1"/>
          <p:cNvSpPr txBox="1">
            <a:spLocks noGrp="1"/>
          </p:cNvSpPr>
          <p:nvPr>
            <p:ph type="sldNum" idx="12"/>
          </p:nvPr>
        </p:nvSpPr>
        <p:spPr>
          <a:xfrm>
            <a:off x="8784299" y="6381329"/>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90A1"/>
                </a:solidFill>
                <a:latin typeface="Corbel"/>
                <a:ea typeface="Corbel"/>
                <a:cs typeface="Corbel"/>
                <a:sym typeface="Corbel"/>
              </a:defRPr>
            </a:lvl1pPr>
            <a:lvl2pPr marL="0" marR="0" lvl="1" indent="0" algn="r" rtl="0">
              <a:spcBef>
                <a:spcPts val="0"/>
              </a:spcBef>
              <a:buNone/>
              <a:defRPr sz="1200" b="0" i="0" u="none" strike="noStrike" cap="none">
                <a:solidFill>
                  <a:srgbClr val="8890A1"/>
                </a:solidFill>
                <a:latin typeface="Corbel"/>
                <a:ea typeface="Corbel"/>
                <a:cs typeface="Corbel"/>
                <a:sym typeface="Corbel"/>
              </a:defRPr>
            </a:lvl2pPr>
            <a:lvl3pPr marL="0" marR="0" lvl="2" indent="0" algn="r" rtl="0">
              <a:spcBef>
                <a:spcPts val="0"/>
              </a:spcBef>
              <a:buNone/>
              <a:defRPr sz="1200" b="0" i="0" u="none" strike="noStrike" cap="none">
                <a:solidFill>
                  <a:srgbClr val="8890A1"/>
                </a:solidFill>
                <a:latin typeface="Corbel"/>
                <a:ea typeface="Corbel"/>
                <a:cs typeface="Corbel"/>
                <a:sym typeface="Corbel"/>
              </a:defRPr>
            </a:lvl3pPr>
            <a:lvl4pPr marL="0" marR="0" lvl="3" indent="0" algn="r" rtl="0">
              <a:spcBef>
                <a:spcPts val="0"/>
              </a:spcBef>
              <a:buNone/>
              <a:defRPr sz="1200" b="0" i="0" u="none" strike="noStrike" cap="none">
                <a:solidFill>
                  <a:srgbClr val="8890A1"/>
                </a:solidFill>
                <a:latin typeface="Corbel"/>
                <a:ea typeface="Corbel"/>
                <a:cs typeface="Corbel"/>
                <a:sym typeface="Corbel"/>
              </a:defRPr>
            </a:lvl4pPr>
            <a:lvl5pPr marL="0" marR="0" lvl="4" indent="0" algn="r" rtl="0">
              <a:spcBef>
                <a:spcPts val="0"/>
              </a:spcBef>
              <a:buNone/>
              <a:defRPr sz="1200" b="0" i="0" u="none" strike="noStrike" cap="none">
                <a:solidFill>
                  <a:srgbClr val="8890A1"/>
                </a:solidFill>
                <a:latin typeface="Corbel"/>
                <a:ea typeface="Corbel"/>
                <a:cs typeface="Corbel"/>
                <a:sym typeface="Corbel"/>
              </a:defRPr>
            </a:lvl5pPr>
            <a:lvl6pPr marL="0" marR="0" lvl="5" indent="0" algn="r" rtl="0">
              <a:spcBef>
                <a:spcPts val="0"/>
              </a:spcBef>
              <a:buNone/>
              <a:defRPr sz="1200" b="0" i="0" u="none" strike="noStrike" cap="none">
                <a:solidFill>
                  <a:srgbClr val="8890A1"/>
                </a:solidFill>
                <a:latin typeface="Corbel"/>
                <a:ea typeface="Corbel"/>
                <a:cs typeface="Corbel"/>
                <a:sym typeface="Corbel"/>
              </a:defRPr>
            </a:lvl6pPr>
            <a:lvl7pPr marL="0" marR="0" lvl="6" indent="0" algn="r" rtl="0">
              <a:spcBef>
                <a:spcPts val="0"/>
              </a:spcBef>
              <a:buNone/>
              <a:defRPr sz="1200" b="0" i="0" u="none" strike="noStrike" cap="none">
                <a:solidFill>
                  <a:srgbClr val="8890A1"/>
                </a:solidFill>
                <a:latin typeface="Corbel"/>
                <a:ea typeface="Corbel"/>
                <a:cs typeface="Corbel"/>
                <a:sym typeface="Corbel"/>
              </a:defRPr>
            </a:lvl7pPr>
            <a:lvl8pPr marL="0" marR="0" lvl="7" indent="0" algn="r" rtl="0">
              <a:spcBef>
                <a:spcPts val="0"/>
              </a:spcBef>
              <a:buNone/>
              <a:defRPr sz="1200" b="0" i="0" u="none" strike="noStrike" cap="none">
                <a:solidFill>
                  <a:srgbClr val="8890A1"/>
                </a:solidFill>
                <a:latin typeface="Corbel"/>
                <a:ea typeface="Corbel"/>
                <a:cs typeface="Corbel"/>
                <a:sym typeface="Corbel"/>
              </a:defRPr>
            </a:lvl8pPr>
            <a:lvl9pPr marL="0" marR="0" lvl="8" indent="0" algn="r" rtl="0">
              <a:spcBef>
                <a:spcPts val="0"/>
              </a:spcBef>
              <a:buNone/>
              <a:defRPr sz="1200" b="0" i="0" u="none" strike="noStrike" cap="none">
                <a:solidFill>
                  <a:srgbClr val="8890A1"/>
                </a:solidFill>
                <a:latin typeface="Corbel"/>
                <a:ea typeface="Corbel"/>
                <a:cs typeface="Corbel"/>
                <a:sym typeface="Corbel"/>
              </a:defRPr>
            </a:lvl9pPr>
          </a:lstStyle>
          <a:p>
            <a:fld id="{00000000-1234-1234-1234-123412341234}" type="slidenum">
              <a:rPr lang="fr-CA" smtClean="0"/>
              <a:pPr/>
              <a:t>‹N°›</a:t>
            </a:fld>
            <a:endParaRPr lang="fr-CA"/>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recherchesoinspalliatifs.c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hyperlink" Target="https://www.youtube.com/channel/UCNivYEgvo3m4zjlDKdmTT4w?view_as=subscriber" TargetMode="External"/><Relationship Id="rId7" Type="http://schemas.openxmlformats.org/officeDocument/2006/relationships/hyperlink" Target="https://twitter.com/rqspa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facebook.com/RQSPAL/" TargetMode="Externa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hyperlink" Target="https://www.linkedin.com/company/11493202/admin/updat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gif"/><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3" name="Google Shape;103;p14" descr="P:\Oncologie\ERMOS\Logos\RQSPAL\png\fmms-logo-RQSPAL-RVB-Grand-format.png"/>
          <p:cNvPicPr preferRelativeResize="0"/>
          <p:nvPr/>
        </p:nvPicPr>
        <p:blipFill rotWithShape="1">
          <a:blip r:embed="rId3">
            <a:alphaModFix/>
          </a:blip>
          <a:srcRect/>
          <a:stretch/>
        </p:blipFill>
        <p:spPr>
          <a:xfrm>
            <a:off x="1560342" y="4685636"/>
            <a:ext cx="4660919" cy="1984073"/>
          </a:xfrm>
          <a:prstGeom prst="rect">
            <a:avLst/>
          </a:prstGeom>
          <a:noFill/>
          <a:ln>
            <a:noFill/>
          </a:ln>
        </p:spPr>
      </p:pic>
      <p:sp>
        <p:nvSpPr>
          <p:cNvPr id="104" name="Google Shape;104;p14"/>
          <p:cNvSpPr txBox="1"/>
          <p:nvPr/>
        </p:nvSpPr>
        <p:spPr>
          <a:xfrm>
            <a:off x="703019" y="641251"/>
            <a:ext cx="6375569" cy="2246769"/>
          </a:xfrm>
          <a:prstGeom prst="rect">
            <a:avLst/>
          </a:prstGeom>
          <a:noFill/>
          <a:ln>
            <a:noFill/>
          </a:ln>
        </p:spPr>
        <p:txBody>
          <a:bodyPr spcFirstLastPara="1" wrap="square" lIns="91425" tIns="45700" rIns="91425" bIns="45700" anchor="t" anchorCtr="0">
            <a:noAutofit/>
          </a:bodyPr>
          <a:lstStyle/>
          <a:p>
            <a:pPr algn="ctr"/>
            <a:r>
              <a:rPr lang="fr-CA" sz="2800" b="1" dirty="0">
                <a:solidFill>
                  <a:schemeClr val="dk1"/>
                </a:solidFill>
                <a:latin typeface="Corbel"/>
                <a:ea typeface="Corbel"/>
                <a:cs typeface="Corbel"/>
                <a:sym typeface="Corbel"/>
              </a:rPr>
              <a:t>Bilan de la première année du nouveau réseau québécois de recherche en soins palliatifs et de fin de vie</a:t>
            </a:r>
          </a:p>
          <a:p>
            <a:pPr algn="ctr"/>
            <a:r>
              <a:rPr lang="fr-CA" sz="2800" b="1" dirty="0">
                <a:solidFill>
                  <a:schemeClr val="dk1"/>
                </a:solidFill>
                <a:latin typeface="Corbel"/>
                <a:ea typeface="Corbel"/>
                <a:cs typeface="Corbel"/>
                <a:sym typeface="Corbel"/>
              </a:rPr>
              <a:t>Perspective pour l’année 2018-2019</a:t>
            </a:r>
            <a:endParaRPr sz="2800" b="1" dirty="0">
              <a:solidFill>
                <a:schemeClr val="dk1"/>
              </a:solidFill>
              <a:latin typeface="Corbel"/>
              <a:ea typeface="Corbel"/>
              <a:cs typeface="Corbel"/>
              <a:sym typeface="Corbel"/>
            </a:endParaRPr>
          </a:p>
        </p:txBody>
      </p:sp>
      <p:sp>
        <p:nvSpPr>
          <p:cNvPr id="105" name="Google Shape;105;p14"/>
          <p:cNvSpPr txBox="1"/>
          <p:nvPr/>
        </p:nvSpPr>
        <p:spPr>
          <a:xfrm>
            <a:off x="1699037" y="3151015"/>
            <a:ext cx="4383527" cy="830997"/>
          </a:xfrm>
          <a:prstGeom prst="rect">
            <a:avLst/>
          </a:prstGeom>
          <a:noFill/>
          <a:ln>
            <a:noFill/>
          </a:ln>
        </p:spPr>
        <p:txBody>
          <a:bodyPr spcFirstLastPara="1" wrap="square" lIns="91425" tIns="45700" rIns="91425" bIns="45700" anchor="t" anchorCtr="0">
            <a:noAutofit/>
          </a:bodyPr>
          <a:lstStyle/>
          <a:p>
            <a:pPr algn="ctr"/>
            <a:r>
              <a:rPr lang="fr-CA" sz="2400" b="1" dirty="0">
                <a:solidFill>
                  <a:schemeClr val="dk1"/>
                </a:solidFill>
                <a:latin typeface="Corbel"/>
                <a:ea typeface="Corbel"/>
                <a:cs typeface="Corbel"/>
                <a:sym typeface="Corbel"/>
              </a:rPr>
              <a:t>Pierre Gagnon, </a:t>
            </a:r>
            <a:r>
              <a:rPr lang="fr-CA" sz="2400" dirty="0">
                <a:solidFill>
                  <a:schemeClr val="dk1"/>
                </a:solidFill>
                <a:latin typeface="Corbel"/>
                <a:ea typeface="Corbel"/>
                <a:cs typeface="Corbel"/>
                <a:sym typeface="Corbel"/>
              </a:rPr>
              <a:t>MD, FRCPC, Directeur du RQSPAL</a:t>
            </a:r>
          </a:p>
          <a:p>
            <a:pPr algn="ctr"/>
            <a:r>
              <a:rPr lang="fr-CA" sz="2400" b="1" dirty="0">
                <a:solidFill>
                  <a:schemeClr val="dk1"/>
                </a:solidFill>
                <a:latin typeface="Corbel"/>
                <a:ea typeface="Corbel"/>
                <a:cs typeface="Corbel"/>
                <a:sym typeface="Corbel"/>
              </a:rPr>
              <a:t>François Tardif</a:t>
            </a:r>
            <a:r>
              <a:rPr lang="fr-CA" sz="2400" dirty="0">
                <a:solidFill>
                  <a:schemeClr val="dk1"/>
                </a:solidFill>
                <a:latin typeface="Corbel"/>
                <a:ea typeface="Corbel"/>
                <a:cs typeface="Corbel"/>
                <a:sym typeface="Corbel"/>
              </a:rPr>
              <a:t>, </a:t>
            </a:r>
            <a:r>
              <a:rPr lang="fr-CA" sz="2400" dirty="0" err="1">
                <a:solidFill>
                  <a:schemeClr val="dk1"/>
                </a:solidFill>
                <a:latin typeface="Corbel"/>
                <a:ea typeface="Corbel"/>
                <a:cs typeface="Corbel"/>
                <a:sym typeface="Corbel"/>
              </a:rPr>
              <a:t>MSc</a:t>
            </a:r>
            <a:r>
              <a:rPr lang="fr-CA" sz="2400" dirty="0">
                <a:solidFill>
                  <a:schemeClr val="dk1"/>
                </a:solidFill>
                <a:latin typeface="Corbel"/>
                <a:ea typeface="Corbel"/>
                <a:cs typeface="Corbel"/>
                <a:sym typeface="Corbel"/>
              </a:rPr>
              <a:t>, MAP</a:t>
            </a:r>
            <a:endParaRPr dirty="0"/>
          </a:p>
          <a:p>
            <a:pPr algn="ctr"/>
            <a:r>
              <a:rPr lang="fr-CA" sz="2400" dirty="0">
                <a:solidFill>
                  <a:schemeClr val="dk1"/>
                </a:solidFill>
                <a:latin typeface="Corbel"/>
                <a:ea typeface="Corbel"/>
                <a:cs typeface="Corbel"/>
                <a:sym typeface="Corbel"/>
              </a:rPr>
              <a:t>Coordonnateur du RQSPAL</a:t>
            </a:r>
            <a:endParaRPr sz="2400" dirty="0">
              <a:solidFill>
                <a:schemeClr val="dk1"/>
              </a:solidFill>
              <a:latin typeface="Corbel"/>
              <a:ea typeface="Corbel"/>
              <a:cs typeface="Corbel"/>
              <a:sym typeface="Corbel"/>
            </a:endParaRPr>
          </a:p>
        </p:txBody>
      </p:sp>
      <p:cxnSp>
        <p:nvCxnSpPr>
          <p:cNvPr id="106" name="Google Shape;106;p14"/>
          <p:cNvCxnSpPr>
            <a:cxnSpLocks/>
          </p:cNvCxnSpPr>
          <p:nvPr/>
        </p:nvCxnSpPr>
        <p:spPr>
          <a:xfrm>
            <a:off x="1816283" y="2888020"/>
            <a:ext cx="4149040" cy="0"/>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pic>
        <p:nvPicPr>
          <p:cNvPr id="7" name="Image 6">
            <a:extLst>
              <a:ext uri="{FF2B5EF4-FFF2-40B4-BE49-F238E27FC236}">
                <a16:creationId xmlns:a16="http://schemas.microsoft.com/office/drawing/2014/main" id="{BF3CE197-4543-4E6E-9ABE-DDA20AB2D129}"/>
              </a:ext>
            </a:extLst>
          </p:cNvPr>
          <p:cNvPicPr>
            <a:picLocks noChangeAspect="1"/>
          </p:cNvPicPr>
          <p:nvPr/>
        </p:nvPicPr>
        <p:blipFill>
          <a:blip r:embed="rId4"/>
          <a:stretch>
            <a:fillRect/>
          </a:stretch>
        </p:blipFill>
        <p:spPr>
          <a:xfrm rot="16200000">
            <a:off x="6381593" y="1548765"/>
            <a:ext cx="6685279" cy="376047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1"/>
          <p:cNvSpPr txBox="1">
            <a:spLocks noGrp="1"/>
          </p:cNvSpPr>
          <p:nvPr>
            <p:ph type="title"/>
          </p:nvPr>
        </p:nvSpPr>
        <p:spPr>
          <a:xfrm>
            <a:off x="1981200" y="274638"/>
            <a:ext cx="8229600" cy="922114"/>
          </a:xfrm>
          <a:prstGeom prst="rect">
            <a:avLst/>
          </a:prstGeom>
          <a:noFill/>
          <a:ln>
            <a:noFill/>
          </a:ln>
        </p:spPr>
        <p:txBody>
          <a:bodyPr spcFirstLastPara="1" wrap="square" lIns="91425" tIns="45700" rIns="91425" bIns="45700" anchor="ctr" anchorCtr="0">
            <a:noAutofit/>
          </a:bodyPr>
          <a:lstStyle/>
          <a:p>
            <a:r>
              <a:rPr lang="fr-CA"/>
              <a:t>Faits saillants (suite…)</a:t>
            </a:r>
            <a:endParaRPr/>
          </a:p>
        </p:txBody>
      </p:sp>
      <p:sp>
        <p:nvSpPr>
          <p:cNvPr id="159" name="Google Shape;159;p21"/>
          <p:cNvSpPr txBox="1">
            <a:spLocks noGrp="1"/>
          </p:cNvSpPr>
          <p:nvPr>
            <p:ph type="body" idx="1"/>
          </p:nvPr>
        </p:nvSpPr>
        <p:spPr>
          <a:xfrm>
            <a:off x="1919536" y="1700810"/>
            <a:ext cx="8687504" cy="839190"/>
          </a:xfrm>
          <a:prstGeom prst="rect">
            <a:avLst/>
          </a:prstGeom>
          <a:noFill/>
          <a:ln>
            <a:noFill/>
          </a:ln>
        </p:spPr>
        <p:txBody>
          <a:bodyPr spcFirstLastPara="1" wrap="square" lIns="91425" tIns="45700" rIns="91425" bIns="45700" anchor="t" anchorCtr="0">
            <a:noAutofit/>
          </a:bodyPr>
          <a:lstStyle/>
          <a:p>
            <a:pPr marL="342900" indent="-342900">
              <a:spcBef>
                <a:spcPts val="560"/>
              </a:spcBef>
              <a:buSzPts val="2800"/>
            </a:pPr>
            <a:r>
              <a:rPr lang="fr-CA" sz="2800" dirty="0"/>
              <a:t>Site web (statistiques) – en </a:t>
            </a:r>
            <a:r>
              <a:rPr lang="fr-CA" sz="2800" dirty="0">
                <a:solidFill>
                  <a:schemeClr val="bg2"/>
                </a:solidFill>
              </a:rPr>
              <a:t>date du 1</a:t>
            </a:r>
            <a:r>
              <a:rPr lang="fr-CA" sz="2800" baseline="30000" dirty="0">
                <a:solidFill>
                  <a:schemeClr val="bg2"/>
                </a:solidFill>
              </a:rPr>
              <a:t>e</a:t>
            </a:r>
            <a:r>
              <a:rPr lang="fr-CA" sz="2800" dirty="0">
                <a:solidFill>
                  <a:schemeClr val="bg2"/>
                </a:solidFill>
              </a:rPr>
              <a:t> octobre 2018</a:t>
            </a:r>
          </a:p>
          <a:p>
            <a:pPr marL="342900" indent="-342900">
              <a:spcBef>
                <a:spcPts val="560"/>
              </a:spcBef>
              <a:buSzPts val="2800"/>
            </a:pPr>
            <a:endParaRPr lang="fr-CA" sz="2800" dirty="0"/>
          </a:p>
          <a:p>
            <a:pPr marL="342900" indent="-342900">
              <a:spcBef>
                <a:spcPts val="560"/>
              </a:spcBef>
              <a:buSzPts val="2800"/>
            </a:pPr>
            <a:endParaRPr lang="fr-CA" sz="2800" dirty="0"/>
          </a:p>
          <a:p>
            <a:pPr marL="342900" indent="-342900">
              <a:spcBef>
                <a:spcPts val="560"/>
              </a:spcBef>
              <a:buSzPts val="2800"/>
            </a:pPr>
            <a:endParaRPr lang="fr-CA" sz="2800" dirty="0"/>
          </a:p>
          <a:p>
            <a:pPr marL="342900" indent="-342900">
              <a:spcBef>
                <a:spcPts val="560"/>
              </a:spcBef>
              <a:buSzPts val="2800"/>
            </a:pPr>
            <a:endParaRPr lang="fr-CA" sz="2800" dirty="0"/>
          </a:p>
          <a:p>
            <a:pPr marL="342900" indent="-342900">
              <a:spcBef>
                <a:spcPts val="560"/>
              </a:spcBef>
              <a:buSzPts val="2800"/>
            </a:pPr>
            <a:endParaRPr lang="fr-CA" sz="2800" dirty="0"/>
          </a:p>
          <a:p>
            <a:pPr marL="342900" indent="-342900">
              <a:spcBef>
                <a:spcPts val="560"/>
              </a:spcBef>
              <a:buSzPts val="2800"/>
            </a:pPr>
            <a:endParaRPr lang="fr-CA" sz="2800" dirty="0"/>
          </a:p>
          <a:p>
            <a:pPr marL="342900" indent="-342900" algn="ctr">
              <a:spcBef>
                <a:spcPts val="560"/>
              </a:spcBef>
              <a:buSzPts val="2800"/>
            </a:pPr>
            <a:r>
              <a:rPr lang="fr-CA" sz="2800" dirty="0"/>
              <a:t>Plusieurs nouveautés et des sections à venir! </a:t>
            </a:r>
            <a:endParaRPr sz="2800" dirty="0"/>
          </a:p>
        </p:txBody>
      </p:sp>
      <p:sp>
        <p:nvSpPr>
          <p:cNvPr id="160" name="Google Shape;160;p21"/>
          <p:cNvSpPr txBox="1">
            <a:spLocks noGrp="1"/>
          </p:cNvSpPr>
          <p:nvPr>
            <p:ph type="sldNum" idx="12"/>
          </p:nvPr>
        </p:nvSpPr>
        <p:spPr>
          <a:xfrm>
            <a:off x="8112224" y="6381329"/>
            <a:ext cx="21336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CA"/>
              <a:pPr/>
              <a:t>10</a:t>
            </a:fld>
            <a:endParaRPr/>
          </a:p>
        </p:txBody>
      </p:sp>
      <p:sp>
        <p:nvSpPr>
          <p:cNvPr id="168" name="Google Shape;168;p21"/>
          <p:cNvSpPr/>
          <p:nvPr/>
        </p:nvSpPr>
        <p:spPr>
          <a:xfrm>
            <a:off x="6749929" y="2695074"/>
            <a:ext cx="4460540" cy="2195636"/>
          </a:xfrm>
          <a:prstGeom prst="round2DiagRect">
            <a:avLst>
              <a:gd name="adj1" fmla="val 16667"/>
              <a:gd name="adj2" fmla="val 0"/>
            </a:avLst>
          </a:prstGeom>
          <a:solidFill>
            <a:schemeClr val="accent1"/>
          </a:solidFill>
          <a:ln w="25400" cap="flat" cmpd="sng">
            <a:solidFill>
              <a:srgbClr val="007A6E"/>
            </a:solidFill>
            <a:prstDash val="solid"/>
            <a:round/>
            <a:headEnd type="none" w="sm" len="sm"/>
            <a:tailEnd type="none" w="sm" len="sm"/>
          </a:ln>
        </p:spPr>
        <p:txBody>
          <a:bodyPr spcFirstLastPara="1" wrap="square" lIns="91425" tIns="45700" rIns="91425" bIns="45700" anchor="ctr" anchorCtr="0">
            <a:noAutofit/>
          </a:bodyPr>
          <a:lstStyle/>
          <a:p>
            <a:pPr marL="285750" indent="-285750">
              <a:buClr>
                <a:schemeClr val="lt1"/>
              </a:buClr>
              <a:buSzPts val="2800"/>
              <a:buFont typeface="Arial"/>
              <a:buChar char="•"/>
            </a:pPr>
            <a:r>
              <a:rPr lang="fr-CA" sz="3200" dirty="0">
                <a:solidFill>
                  <a:schemeClr val="lt1"/>
                </a:solidFill>
                <a:latin typeface="Corbel"/>
                <a:ea typeface="Corbel"/>
                <a:cs typeface="Corbel"/>
                <a:sym typeface="Corbel"/>
              </a:rPr>
              <a:t>984 utilisateurs</a:t>
            </a:r>
            <a:endParaRPr sz="3200" dirty="0"/>
          </a:p>
          <a:p>
            <a:pPr marL="285750" indent="-285750">
              <a:buClr>
                <a:schemeClr val="lt1"/>
              </a:buClr>
              <a:buSzPts val="2800"/>
              <a:buFont typeface="Arial"/>
              <a:buChar char="•"/>
            </a:pPr>
            <a:r>
              <a:rPr lang="fr-CA" sz="3200" dirty="0">
                <a:solidFill>
                  <a:schemeClr val="lt1"/>
                </a:solidFill>
                <a:latin typeface="Corbel"/>
                <a:ea typeface="Corbel"/>
                <a:cs typeface="Corbel"/>
                <a:sym typeface="Corbel"/>
              </a:rPr>
              <a:t>1 284 sessions</a:t>
            </a:r>
            <a:endParaRPr sz="3200" dirty="0"/>
          </a:p>
          <a:p>
            <a:pPr marL="285750" indent="-285750">
              <a:buClr>
                <a:schemeClr val="lt1"/>
              </a:buClr>
              <a:buSzPts val="2800"/>
              <a:buFont typeface="Arial"/>
              <a:buChar char="•"/>
            </a:pPr>
            <a:r>
              <a:rPr lang="fr-CA" sz="3200" dirty="0">
                <a:solidFill>
                  <a:schemeClr val="lt1"/>
                </a:solidFill>
                <a:latin typeface="Corbel"/>
                <a:ea typeface="Corbel"/>
                <a:cs typeface="Corbel"/>
                <a:sym typeface="Corbel"/>
              </a:rPr>
              <a:t>4 400 pages vues</a:t>
            </a:r>
            <a:endParaRPr sz="3200" dirty="0"/>
          </a:p>
          <a:p>
            <a:pPr marL="285750" indent="-285750">
              <a:buClr>
                <a:schemeClr val="lt1"/>
              </a:buClr>
              <a:buSzPts val="2800"/>
              <a:buFont typeface="Arial"/>
              <a:buChar char="•"/>
            </a:pPr>
            <a:r>
              <a:rPr lang="fr-CA" sz="3200" dirty="0">
                <a:solidFill>
                  <a:schemeClr val="lt1"/>
                </a:solidFill>
                <a:latin typeface="Corbel"/>
                <a:ea typeface="Corbel"/>
                <a:cs typeface="Corbel"/>
                <a:sym typeface="Corbel"/>
              </a:rPr>
              <a:t>3min39 par session</a:t>
            </a:r>
            <a:endParaRPr sz="3200" dirty="0">
              <a:solidFill>
                <a:schemeClr val="lt1"/>
              </a:solidFill>
              <a:latin typeface="Corbel"/>
              <a:ea typeface="Corbel"/>
              <a:cs typeface="Corbel"/>
              <a:sym typeface="Corbel"/>
            </a:endParaRPr>
          </a:p>
        </p:txBody>
      </p:sp>
      <p:pic>
        <p:nvPicPr>
          <p:cNvPr id="6" name="Google Shape;163;p21">
            <a:hlinkClick r:id="rId3"/>
            <a:extLst>
              <a:ext uri="{FF2B5EF4-FFF2-40B4-BE49-F238E27FC236}">
                <a16:creationId xmlns:a16="http://schemas.microsoft.com/office/drawing/2014/main" id="{FEF9D3D6-5F90-44C9-AF6F-08BA33C24E21}"/>
              </a:ext>
            </a:extLst>
          </p:cNvPr>
          <p:cNvPicPr preferRelativeResize="0"/>
          <p:nvPr/>
        </p:nvPicPr>
        <p:blipFill rotWithShape="1">
          <a:blip r:embed="rId4">
            <a:alphaModFix/>
          </a:blip>
          <a:srcRect l="10791" t="11395" r="10458" b="2361"/>
          <a:stretch/>
        </p:blipFill>
        <p:spPr>
          <a:xfrm>
            <a:off x="1238204" y="2695074"/>
            <a:ext cx="3654637" cy="2195637"/>
          </a:xfrm>
          <a:prstGeom prst="rect">
            <a:avLst/>
          </a:prstGeom>
          <a:noFill/>
          <a:ln w="38100" cap="sq" cmpd="sng">
            <a:solidFill>
              <a:schemeClr val="dk1"/>
            </a:solidFill>
            <a:prstDash val="solid"/>
            <a:miter lim="800000"/>
            <a:headEnd type="none" w="sm" len="sm"/>
            <a:tailEnd type="none" w="sm" len="sm"/>
          </a:ln>
          <a:effectLst>
            <a:outerShdw blurRad="50800" dist="38100" dir="2700000" algn="tl" rotWithShape="0">
              <a:srgbClr val="000000">
                <a:alpha val="42745"/>
              </a:srgbClr>
            </a:outerShdw>
          </a:effectLst>
        </p:spPr>
      </p:pic>
    </p:spTree>
    <p:extLst>
      <p:ext uri="{BB962C8B-B14F-4D97-AF65-F5344CB8AC3E}">
        <p14:creationId xmlns:p14="http://schemas.microsoft.com/office/powerpoint/2010/main" val="252879857"/>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1"/>
          <p:cNvSpPr txBox="1">
            <a:spLocks noGrp="1"/>
          </p:cNvSpPr>
          <p:nvPr>
            <p:ph type="title"/>
          </p:nvPr>
        </p:nvSpPr>
        <p:spPr>
          <a:xfrm>
            <a:off x="1524000" y="274638"/>
            <a:ext cx="9144000" cy="922114"/>
          </a:xfrm>
          <a:prstGeom prst="rect">
            <a:avLst/>
          </a:prstGeom>
          <a:noFill/>
          <a:ln>
            <a:noFill/>
          </a:ln>
        </p:spPr>
        <p:txBody>
          <a:bodyPr spcFirstLastPara="1" wrap="square" lIns="91425" tIns="45700" rIns="91425" bIns="45700" anchor="ctr" anchorCtr="0">
            <a:noAutofit/>
          </a:bodyPr>
          <a:lstStyle/>
          <a:p>
            <a:pPr lvl="0"/>
            <a:r>
              <a:rPr lang="fr-CA" sz="3600" dirty="0"/>
              <a:t>Initiation de deux chantiers de plateformes de ressources communes</a:t>
            </a:r>
          </a:p>
        </p:txBody>
      </p:sp>
      <p:sp>
        <p:nvSpPr>
          <p:cNvPr id="160" name="Google Shape;160;p21"/>
          <p:cNvSpPr txBox="1">
            <a:spLocks noGrp="1"/>
          </p:cNvSpPr>
          <p:nvPr>
            <p:ph type="sldNum" idx="12"/>
          </p:nvPr>
        </p:nvSpPr>
        <p:spPr>
          <a:xfrm>
            <a:off x="8112224" y="6381329"/>
            <a:ext cx="21336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CA"/>
              <a:pPr/>
              <a:t>11</a:t>
            </a:fld>
            <a:endParaRPr/>
          </a:p>
        </p:txBody>
      </p:sp>
      <p:sp>
        <p:nvSpPr>
          <p:cNvPr id="7" name="Google Shape;159;p21"/>
          <p:cNvSpPr txBox="1">
            <a:spLocks noGrp="1"/>
          </p:cNvSpPr>
          <p:nvPr>
            <p:ph type="body" idx="1"/>
          </p:nvPr>
        </p:nvSpPr>
        <p:spPr>
          <a:xfrm>
            <a:off x="532434" y="1700810"/>
            <a:ext cx="11042249" cy="978026"/>
          </a:xfrm>
          <a:prstGeom prst="rect">
            <a:avLst/>
          </a:prstGeom>
          <a:noFill/>
          <a:ln>
            <a:noFill/>
          </a:ln>
        </p:spPr>
        <p:txBody>
          <a:bodyPr spcFirstLastPara="1" wrap="square" lIns="91425" tIns="45700" rIns="91425" bIns="45700" anchor="t" anchorCtr="0">
            <a:noAutofit/>
          </a:bodyPr>
          <a:lstStyle/>
          <a:p>
            <a:pPr marL="0" indent="0">
              <a:spcBef>
                <a:spcPts val="560"/>
              </a:spcBef>
              <a:buSzPts val="2800"/>
              <a:buNone/>
            </a:pPr>
            <a:r>
              <a:rPr lang="fr-CA" sz="2800" dirty="0">
                <a:solidFill>
                  <a:schemeClr val="tx1"/>
                </a:solidFill>
              </a:rPr>
              <a:t>1- Projet </a:t>
            </a:r>
            <a:r>
              <a:rPr lang="fr-CA" sz="2800" i="1" dirty="0">
                <a:solidFill>
                  <a:schemeClr val="tx1"/>
                </a:solidFill>
              </a:rPr>
              <a:t>Minimal Data Set</a:t>
            </a:r>
          </a:p>
          <a:p>
            <a:pPr marL="800100" lvl="1" indent="-342900"/>
            <a:r>
              <a:rPr lang="fr-CA" sz="2400" dirty="0">
                <a:solidFill>
                  <a:schemeClr val="tx1"/>
                </a:solidFill>
              </a:rPr>
              <a:t> But: Offrir une façon standard d’évaluer les besoins psychosociaux et les symptômes, ainsi que la qualité de vie des patients recevant des soins palliatifs partout au Québec afin d’éventuellement faciliter la création de banques de données communes</a:t>
            </a:r>
          </a:p>
          <a:p>
            <a:pPr marL="800100" lvl="1" indent="-342900"/>
            <a:r>
              <a:rPr lang="fr-CA" sz="2400" dirty="0">
                <a:solidFill>
                  <a:schemeClr val="tx1"/>
                </a:solidFill>
              </a:rPr>
              <a:t>Débuté été 2018</a:t>
            </a:r>
          </a:p>
          <a:p>
            <a:pPr marL="800100" lvl="1" indent="-342900"/>
            <a:r>
              <a:rPr lang="fr-CA" sz="2400" i="1" dirty="0" err="1">
                <a:solidFill>
                  <a:schemeClr val="tx1"/>
                </a:solidFill>
              </a:rPr>
              <a:t>Scoping</a:t>
            </a:r>
            <a:r>
              <a:rPr lang="fr-CA" sz="2400" i="1" dirty="0">
                <a:solidFill>
                  <a:schemeClr val="tx1"/>
                </a:solidFill>
              </a:rPr>
              <a:t> </a:t>
            </a:r>
            <a:r>
              <a:rPr lang="fr-CA" sz="2400" i="1" dirty="0" err="1">
                <a:solidFill>
                  <a:schemeClr val="tx1"/>
                </a:solidFill>
              </a:rPr>
              <a:t>Review</a:t>
            </a:r>
            <a:r>
              <a:rPr lang="fr-CA" sz="2400" i="1" dirty="0">
                <a:solidFill>
                  <a:schemeClr val="tx1"/>
                </a:solidFill>
              </a:rPr>
              <a:t> </a:t>
            </a:r>
            <a:r>
              <a:rPr lang="fr-CA" sz="2400" dirty="0">
                <a:solidFill>
                  <a:schemeClr val="tx1"/>
                </a:solidFill>
              </a:rPr>
              <a:t>en cours</a:t>
            </a:r>
          </a:p>
          <a:p>
            <a:pPr marL="1257300" lvl="2" indent="-342900"/>
            <a:r>
              <a:rPr lang="fr-CA" sz="2000" dirty="0">
                <a:solidFill>
                  <a:schemeClr val="tx1"/>
                </a:solidFill>
              </a:rPr>
              <a:t>Identifier les domaines à évaluer</a:t>
            </a:r>
          </a:p>
          <a:p>
            <a:pPr marL="1257300" lvl="2" indent="-342900"/>
            <a:r>
              <a:rPr lang="fr-CA" sz="2000" dirty="0">
                <a:solidFill>
                  <a:schemeClr val="tx1"/>
                </a:solidFill>
              </a:rPr>
              <a:t>Identifier les outils existants</a:t>
            </a:r>
          </a:p>
          <a:p>
            <a:pPr marL="1257300" lvl="2" indent="-342900"/>
            <a:r>
              <a:rPr lang="fr-CA" sz="2000" dirty="0">
                <a:solidFill>
                  <a:schemeClr val="tx1"/>
                </a:solidFill>
              </a:rPr>
              <a:t>Identifier les barrières et facilitateurs à l’implantation et l’utilisation continue de tels outils</a:t>
            </a:r>
          </a:p>
          <a:p>
            <a:pPr marL="800100" lvl="1" indent="-342900"/>
            <a:r>
              <a:rPr lang="fr-CA" sz="2400" dirty="0">
                <a:solidFill>
                  <a:schemeClr val="tx1"/>
                </a:solidFill>
              </a:rPr>
              <a:t>Étude Delphi à venir auprès des membres du RQSPAL</a:t>
            </a:r>
          </a:p>
        </p:txBody>
      </p:sp>
    </p:spTree>
    <p:extLst>
      <p:ext uri="{BB962C8B-B14F-4D97-AF65-F5344CB8AC3E}">
        <p14:creationId xmlns:p14="http://schemas.microsoft.com/office/powerpoint/2010/main" val="229599654"/>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21"/>
          <p:cNvSpPr txBox="1">
            <a:spLocks noGrp="1"/>
          </p:cNvSpPr>
          <p:nvPr>
            <p:ph type="body" idx="1"/>
          </p:nvPr>
        </p:nvSpPr>
        <p:spPr>
          <a:xfrm>
            <a:off x="589280" y="1934490"/>
            <a:ext cx="11013440" cy="4080230"/>
          </a:xfrm>
          <a:prstGeom prst="rect">
            <a:avLst/>
          </a:prstGeom>
          <a:noFill/>
          <a:ln>
            <a:noFill/>
          </a:ln>
        </p:spPr>
        <p:txBody>
          <a:bodyPr spcFirstLastPara="1" wrap="square" lIns="91425" tIns="45700" rIns="91425" bIns="45700" anchor="t" anchorCtr="0">
            <a:noAutofit/>
          </a:bodyPr>
          <a:lstStyle/>
          <a:p>
            <a:pPr marL="0" lvl="1" indent="0">
              <a:buNone/>
            </a:pPr>
            <a:r>
              <a:rPr lang="fr-CA" dirty="0">
                <a:solidFill>
                  <a:schemeClr val="tx1"/>
                </a:solidFill>
              </a:rPr>
              <a:t>2- Recension sur les différents modèles d’observatoire dans le domaine de la santé au Québec et au Canada</a:t>
            </a:r>
          </a:p>
          <a:p>
            <a:pPr marL="0" indent="0">
              <a:spcBef>
                <a:spcPts val="560"/>
              </a:spcBef>
              <a:buSzPts val="2800"/>
              <a:buNone/>
            </a:pPr>
            <a:r>
              <a:rPr lang="fr-CA" sz="2800" dirty="0">
                <a:solidFill>
                  <a:schemeClr val="tx1"/>
                </a:solidFill>
              </a:rPr>
              <a:t> -    But: jeter les base de la mise en place d’un observatoire national de la 	fin de vie. </a:t>
            </a:r>
          </a:p>
          <a:p>
            <a:pPr indent="-457200">
              <a:spcBef>
                <a:spcPts val="560"/>
              </a:spcBef>
              <a:buSzPts val="2800"/>
              <a:buFontTx/>
              <a:buChar char="-"/>
            </a:pPr>
            <a:r>
              <a:rPr lang="fr-CA" sz="2800" dirty="0">
                <a:solidFill>
                  <a:schemeClr val="tx1"/>
                </a:solidFill>
              </a:rPr>
              <a:t>Début: été 2018</a:t>
            </a:r>
          </a:p>
          <a:p>
            <a:pPr indent="-457200">
              <a:spcBef>
                <a:spcPts val="560"/>
              </a:spcBef>
              <a:buSzPts val="2800"/>
              <a:buFontTx/>
              <a:buChar char="-"/>
            </a:pPr>
            <a:r>
              <a:rPr lang="fr-CA" sz="2800" dirty="0">
                <a:solidFill>
                  <a:schemeClr val="tx1"/>
                </a:solidFill>
              </a:rPr>
              <a:t>Recension des écrits</a:t>
            </a:r>
          </a:p>
          <a:p>
            <a:pPr indent="-457200">
              <a:spcBef>
                <a:spcPts val="560"/>
              </a:spcBef>
              <a:buSzPts val="2800"/>
              <a:buFontTx/>
              <a:buChar char="-"/>
            </a:pPr>
            <a:r>
              <a:rPr lang="fr-CA" sz="2800" dirty="0">
                <a:solidFill>
                  <a:schemeClr val="tx1"/>
                </a:solidFill>
              </a:rPr>
              <a:t>Production d’un </a:t>
            </a:r>
            <a:r>
              <a:rPr lang="fr-CA" sz="2800" dirty="0" err="1">
                <a:solidFill>
                  <a:schemeClr val="tx1"/>
                </a:solidFill>
              </a:rPr>
              <a:t>powerpoint</a:t>
            </a:r>
            <a:r>
              <a:rPr lang="fr-CA" sz="2800" dirty="0">
                <a:solidFill>
                  <a:schemeClr val="tx1"/>
                </a:solidFill>
              </a:rPr>
              <a:t>.</a:t>
            </a:r>
          </a:p>
          <a:p>
            <a:pPr indent="-457200">
              <a:spcBef>
                <a:spcPts val="560"/>
              </a:spcBef>
              <a:buSzPts val="2800"/>
              <a:buFontTx/>
              <a:buChar char="-"/>
            </a:pPr>
            <a:r>
              <a:rPr lang="fr-CA" sz="2800" dirty="0">
                <a:solidFill>
                  <a:schemeClr val="tx1"/>
                </a:solidFill>
              </a:rPr>
              <a:t>Prochaine étape: </a:t>
            </a:r>
          </a:p>
          <a:p>
            <a:pPr marL="0" indent="0">
              <a:spcBef>
                <a:spcPts val="560"/>
              </a:spcBef>
              <a:buSzPts val="2800"/>
              <a:buNone/>
            </a:pPr>
            <a:endParaRPr lang="fr-CA" sz="2800" dirty="0">
              <a:solidFill>
                <a:srgbClr val="FF0000"/>
              </a:solidFill>
            </a:endParaRPr>
          </a:p>
        </p:txBody>
      </p:sp>
      <p:sp>
        <p:nvSpPr>
          <p:cNvPr id="160" name="Google Shape;160;p21"/>
          <p:cNvSpPr txBox="1">
            <a:spLocks noGrp="1"/>
          </p:cNvSpPr>
          <p:nvPr>
            <p:ph type="sldNum" idx="12"/>
          </p:nvPr>
        </p:nvSpPr>
        <p:spPr>
          <a:xfrm>
            <a:off x="8112224" y="6381329"/>
            <a:ext cx="21336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CA"/>
              <a:pPr/>
              <a:t>12</a:t>
            </a:fld>
            <a:endParaRPr/>
          </a:p>
        </p:txBody>
      </p:sp>
      <p:sp>
        <p:nvSpPr>
          <p:cNvPr id="5" name="Google Shape;158;p21"/>
          <p:cNvSpPr txBox="1">
            <a:spLocks/>
          </p:cNvSpPr>
          <p:nvPr/>
        </p:nvSpPr>
        <p:spPr>
          <a:xfrm>
            <a:off x="1524000" y="274638"/>
            <a:ext cx="9144000" cy="92211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Corbel"/>
              <a:buNone/>
              <a:defRPr sz="4400" b="1"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CA" sz="3600"/>
              <a:t>Initiation de deux chantiers de plateformes de ressources communes</a:t>
            </a:r>
            <a:endParaRPr lang="fr-CA" sz="3600" dirty="0"/>
          </a:p>
        </p:txBody>
      </p:sp>
    </p:spTree>
    <p:extLst>
      <p:ext uri="{BB962C8B-B14F-4D97-AF65-F5344CB8AC3E}">
        <p14:creationId xmlns:p14="http://schemas.microsoft.com/office/powerpoint/2010/main" val="3830747966"/>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3"/>
          <p:cNvSpPr txBox="1">
            <a:spLocks noGrp="1"/>
          </p:cNvSpPr>
          <p:nvPr>
            <p:ph type="title"/>
          </p:nvPr>
        </p:nvSpPr>
        <p:spPr>
          <a:xfrm>
            <a:off x="1919536" y="188640"/>
            <a:ext cx="8229600" cy="922114"/>
          </a:xfrm>
          <a:prstGeom prst="rect">
            <a:avLst/>
          </a:prstGeom>
          <a:noFill/>
          <a:ln>
            <a:noFill/>
          </a:ln>
        </p:spPr>
        <p:txBody>
          <a:bodyPr spcFirstLastPara="1" wrap="square" lIns="91425" tIns="45700" rIns="91425" bIns="45700" anchor="ctr" anchorCtr="0">
            <a:noAutofit/>
          </a:bodyPr>
          <a:lstStyle/>
          <a:p>
            <a:pPr>
              <a:buSzPts val="3959"/>
            </a:pPr>
            <a:r>
              <a:rPr lang="fr-CA" sz="3959" dirty="0"/>
              <a:t>Budget </a:t>
            </a:r>
            <a:br>
              <a:rPr lang="fr-CA" sz="3959" dirty="0"/>
            </a:br>
            <a:r>
              <a:rPr lang="fr-CA" sz="1620" dirty="0"/>
              <a:t>(en date du 31/03/2018)</a:t>
            </a:r>
            <a:endParaRPr sz="3959" dirty="0"/>
          </a:p>
        </p:txBody>
      </p:sp>
      <p:graphicFrame>
        <p:nvGraphicFramePr>
          <p:cNvPr id="192" name="Google Shape;192;p23"/>
          <p:cNvGraphicFramePr/>
          <p:nvPr>
            <p:extLst>
              <p:ext uri="{D42A27DB-BD31-4B8C-83A1-F6EECF244321}">
                <p14:modId xmlns:p14="http://schemas.microsoft.com/office/powerpoint/2010/main" val="3578562057"/>
              </p:ext>
            </p:extLst>
          </p:nvPr>
        </p:nvGraphicFramePr>
        <p:xfrm>
          <a:off x="1919288" y="1700210"/>
          <a:ext cx="8229600" cy="4259390"/>
        </p:xfrm>
        <a:graphic>
          <a:graphicData uri="http://schemas.openxmlformats.org/drawingml/2006/table">
            <a:tbl>
              <a:tblPr firstRow="1" bandRow="1">
                <a:noFill/>
                <a:tableStyleId>{746A9D5C-047B-4AD3-9BEC-EE3DD8A6DE30}</a:tableStyleId>
              </a:tblPr>
              <a:tblGrid>
                <a:gridCol w="3888675">
                  <a:extLst>
                    <a:ext uri="{9D8B030D-6E8A-4147-A177-3AD203B41FA5}">
                      <a16:colId xmlns:a16="http://schemas.microsoft.com/office/drawing/2014/main" val="20000"/>
                    </a:ext>
                  </a:extLst>
                </a:gridCol>
                <a:gridCol w="2376275">
                  <a:extLst>
                    <a:ext uri="{9D8B030D-6E8A-4147-A177-3AD203B41FA5}">
                      <a16:colId xmlns:a16="http://schemas.microsoft.com/office/drawing/2014/main" val="20001"/>
                    </a:ext>
                  </a:extLst>
                </a:gridCol>
                <a:gridCol w="1964650">
                  <a:extLst>
                    <a:ext uri="{9D8B030D-6E8A-4147-A177-3AD203B41FA5}">
                      <a16:colId xmlns:a16="http://schemas.microsoft.com/office/drawing/2014/main" val="20002"/>
                    </a:ext>
                  </a:extLst>
                </a:gridCol>
              </a:tblGrid>
              <a:tr h="485675">
                <a:tc>
                  <a:txBody>
                    <a:bodyPr/>
                    <a:lstStyle/>
                    <a:p>
                      <a:pPr marL="0" marR="0" lvl="0" indent="0" algn="ctr" rtl="0">
                        <a:spcBef>
                          <a:spcPts val="0"/>
                        </a:spcBef>
                        <a:spcAft>
                          <a:spcPts val="0"/>
                        </a:spcAft>
                        <a:buNone/>
                      </a:pPr>
                      <a:r>
                        <a:rPr lang="fr-CA" sz="1800" u="none" strike="noStrike" cap="none" dirty="0"/>
                        <a:t>Activité/catégorie de dépense</a:t>
                      </a:r>
                      <a:endParaRPr sz="18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fr-CA" sz="1800" u="none" strike="noStrike" cap="none" dirty="0" err="1"/>
                        <a:t>Budgeté</a:t>
                      </a:r>
                      <a:endParaRPr sz="1800" u="none" strike="noStrike" cap="none" dirty="0"/>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fr-CA" sz="1800" u="none" strike="noStrike" cap="none" dirty="0"/>
                        <a:t>Dépenses réelles au 31 mars 2018</a:t>
                      </a:r>
                      <a:endParaRPr sz="1800" u="none" strike="noStrike" cap="none" dirty="0"/>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85675">
                <a:tc>
                  <a:txBody>
                    <a:bodyPr/>
                    <a:lstStyle/>
                    <a:p>
                      <a:pPr marL="0" marR="0" lvl="0" indent="0" algn="l" rtl="0">
                        <a:spcBef>
                          <a:spcPts val="0"/>
                        </a:spcBef>
                        <a:spcAft>
                          <a:spcPts val="0"/>
                        </a:spcAft>
                        <a:buNone/>
                      </a:pPr>
                      <a:r>
                        <a:rPr lang="fr-CA" sz="1800" b="1" u="none" strike="noStrike" cap="none"/>
                        <a:t>Soutien à la coordination</a:t>
                      </a:r>
                      <a:endParaRPr sz="1800" b="1"/>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fr-CA" sz="1800"/>
                        <a:t>114 750$</a:t>
                      </a:r>
                      <a:endParaRPr sz="1800"/>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fr-CA" sz="1800"/>
                        <a:t>110 953$</a:t>
                      </a:r>
                      <a:endParaRPr sz="1800"/>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85675">
                <a:tc>
                  <a:txBody>
                    <a:bodyPr/>
                    <a:lstStyle/>
                    <a:p>
                      <a:pPr marL="0" marR="0" lvl="0" indent="0" algn="l" rtl="0">
                        <a:spcBef>
                          <a:spcPts val="0"/>
                        </a:spcBef>
                        <a:spcAft>
                          <a:spcPts val="0"/>
                        </a:spcAft>
                        <a:buNone/>
                      </a:pPr>
                      <a:r>
                        <a:rPr lang="fr-CA" sz="1800" b="1"/>
                        <a:t>Soutien aux activités de concertation</a:t>
                      </a:r>
                      <a:endParaRPr sz="1800" b="1"/>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fr-CA" sz="1800"/>
                        <a:t>29 500$</a:t>
                      </a:r>
                      <a:endParaRPr sz="1800"/>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fr-CA" sz="1800"/>
                        <a:t>2 167$</a:t>
                      </a:r>
                      <a:endParaRPr sz="1800"/>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85675">
                <a:tc>
                  <a:txBody>
                    <a:bodyPr/>
                    <a:lstStyle/>
                    <a:p>
                      <a:pPr marL="0" marR="0" lvl="0" indent="0" algn="l" rtl="0">
                        <a:spcBef>
                          <a:spcPts val="0"/>
                        </a:spcBef>
                        <a:spcAft>
                          <a:spcPts val="0"/>
                        </a:spcAft>
                        <a:buNone/>
                      </a:pPr>
                      <a:r>
                        <a:rPr lang="fr-CA" sz="1800" b="1"/>
                        <a:t>Soutien aux initiatives structurantes</a:t>
                      </a:r>
                      <a:endParaRPr sz="1800" b="1"/>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fr-CA" sz="1800"/>
                        <a:t>60 000$</a:t>
                      </a:r>
                      <a:endParaRPr sz="1800"/>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fr-CA" sz="1800"/>
                        <a:t>0$</a:t>
                      </a:r>
                      <a:endParaRPr sz="1800"/>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838300">
                <a:tc>
                  <a:txBody>
                    <a:bodyPr/>
                    <a:lstStyle/>
                    <a:p>
                      <a:pPr marL="0" marR="0" lvl="0" indent="0" algn="l" rtl="0">
                        <a:spcBef>
                          <a:spcPts val="0"/>
                        </a:spcBef>
                        <a:spcAft>
                          <a:spcPts val="0"/>
                        </a:spcAft>
                        <a:buNone/>
                      </a:pPr>
                      <a:r>
                        <a:rPr lang="fr-CA" sz="1800" b="1"/>
                        <a:t>Soutien aux activités de diffusion et de transfert de connaissances</a:t>
                      </a:r>
                      <a:endParaRPr sz="1800" b="1"/>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fr-CA" sz="1800"/>
                        <a:t>40 750$</a:t>
                      </a:r>
                      <a:endParaRPr sz="1800"/>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fr-CA" sz="1800"/>
                        <a:t>13 930$</a:t>
                      </a:r>
                      <a:endParaRPr sz="1800"/>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838300">
                <a:tc>
                  <a:txBody>
                    <a:bodyPr/>
                    <a:lstStyle/>
                    <a:p>
                      <a:pPr marL="0" marR="0" lvl="0" indent="0" algn="l" rtl="0">
                        <a:spcBef>
                          <a:spcPts val="0"/>
                        </a:spcBef>
                        <a:spcAft>
                          <a:spcPts val="0"/>
                        </a:spcAft>
                        <a:buNone/>
                      </a:pPr>
                      <a:r>
                        <a:rPr lang="fr-CA" sz="1800" b="1"/>
                        <a:t>Soutien aux ressources communes de recherche</a:t>
                      </a:r>
                      <a:endParaRPr sz="1800" b="1"/>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fr-CA" sz="1800"/>
                        <a:t>5 000$</a:t>
                      </a:r>
                      <a:endParaRPr sz="1800"/>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fr-CA" sz="1800"/>
                        <a:t>341$</a:t>
                      </a:r>
                      <a:endParaRPr sz="1800"/>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485675">
                <a:tc>
                  <a:txBody>
                    <a:bodyPr/>
                    <a:lstStyle/>
                    <a:p>
                      <a:pPr marL="0" marR="0" lvl="0" indent="0" algn="l" rtl="0">
                        <a:spcBef>
                          <a:spcPts val="0"/>
                        </a:spcBef>
                        <a:spcAft>
                          <a:spcPts val="0"/>
                        </a:spcAft>
                        <a:buNone/>
                      </a:pPr>
                      <a:r>
                        <a:rPr lang="fr-CA" sz="1800" b="1"/>
                        <a:t>Total</a:t>
                      </a:r>
                      <a:endParaRPr sz="1800" b="1"/>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fr-CA" sz="1800" b="1"/>
                        <a:t>250 000$</a:t>
                      </a:r>
                      <a:endParaRPr sz="1800" b="1"/>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fr-CA" sz="1800" b="1"/>
                        <a:t>127 391$</a:t>
                      </a:r>
                      <a:endParaRPr sz="1800" b="1"/>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93" name="Google Shape;193;p23"/>
          <p:cNvSpPr txBox="1">
            <a:spLocks noGrp="1"/>
          </p:cNvSpPr>
          <p:nvPr>
            <p:ph type="sldNum" idx="12"/>
          </p:nvPr>
        </p:nvSpPr>
        <p:spPr>
          <a:xfrm>
            <a:off x="8112224" y="6381329"/>
            <a:ext cx="21336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CA"/>
              <a:pPr/>
              <a:t>13</a:t>
            </a:fld>
            <a:endParaRPr/>
          </a:p>
        </p:txBody>
      </p:sp>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4"/>
          <p:cNvSpPr txBox="1">
            <a:spLocks noGrp="1"/>
          </p:cNvSpPr>
          <p:nvPr>
            <p:ph type="title"/>
          </p:nvPr>
        </p:nvSpPr>
        <p:spPr>
          <a:xfrm>
            <a:off x="1981200" y="274638"/>
            <a:ext cx="8229600" cy="922114"/>
          </a:xfrm>
          <a:prstGeom prst="rect">
            <a:avLst/>
          </a:prstGeom>
          <a:noFill/>
          <a:ln>
            <a:noFill/>
          </a:ln>
        </p:spPr>
        <p:txBody>
          <a:bodyPr spcFirstLastPara="1" wrap="square" lIns="91425" tIns="45700" rIns="91425" bIns="45700" anchor="ctr" anchorCtr="0">
            <a:noAutofit/>
          </a:bodyPr>
          <a:lstStyle/>
          <a:p>
            <a:r>
              <a:rPr lang="fr-CA"/>
              <a:t>Projections pour 2018-2019</a:t>
            </a:r>
            <a:endParaRPr/>
          </a:p>
        </p:txBody>
      </p:sp>
      <p:sp>
        <p:nvSpPr>
          <p:cNvPr id="199" name="Google Shape;199;p24"/>
          <p:cNvSpPr txBox="1">
            <a:spLocks noGrp="1"/>
          </p:cNvSpPr>
          <p:nvPr>
            <p:ph type="body" idx="1"/>
          </p:nvPr>
        </p:nvSpPr>
        <p:spPr>
          <a:xfrm>
            <a:off x="365760" y="1757087"/>
            <a:ext cx="11460480" cy="4382456"/>
          </a:xfrm>
          <a:prstGeom prst="rect">
            <a:avLst/>
          </a:prstGeom>
          <a:noFill/>
          <a:ln>
            <a:noFill/>
          </a:ln>
        </p:spPr>
        <p:txBody>
          <a:bodyPr spcFirstLastPara="1" wrap="square" lIns="91425" tIns="45700" rIns="91425" bIns="45700" anchor="t" anchorCtr="0">
            <a:noAutofit/>
          </a:bodyPr>
          <a:lstStyle/>
          <a:p>
            <a:pPr marL="342900" indent="-342900">
              <a:spcBef>
                <a:spcPts val="0"/>
              </a:spcBef>
            </a:pPr>
            <a:r>
              <a:rPr lang="fr-CA" sz="2600" dirty="0"/>
              <a:t>Lancement d’un programme de projets pilotes</a:t>
            </a:r>
            <a:endParaRPr sz="2600" dirty="0"/>
          </a:p>
          <a:p>
            <a:pPr marL="342900" indent="-342900"/>
            <a:r>
              <a:rPr lang="fr-CA" sz="2600" dirty="0"/>
              <a:t>Lancement du programme de concours d’aide financière aux étudiants du RQSPAL (congrès et stage)</a:t>
            </a:r>
            <a:endParaRPr sz="2600" dirty="0"/>
          </a:p>
          <a:p>
            <a:pPr marL="342900" indent="-342900"/>
            <a:r>
              <a:rPr lang="fr-CA" sz="2600" dirty="0"/>
              <a:t>Lancement et poursuite des plateformes de ressources communes</a:t>
            </a:r>
          </a:p>
          <a:p>
            <a:pPr marL="342900" indent="-342900">
              <a:spcBef>
                <a:spcPts val="0"/>
              </a:spcBef>
            </a:pPr>
            <a:r>
              <a:rPr lang="fr-CA" sz="2600" dirty="0"/>
              <a:t>Attention particulière à l’augmentation des retombées auprès des étudiants</a:t>
            </a:r>
          </a:p>
          <a:p>
            <a:pPr marL="342900" indent="-342900"/>
            <a:r>
              <a:rPr lang="fr-CA" sz="2600" dirty="0"/>
              <a:t>Journée scientifique </a:t>
            </a:r>
          </a:p>
          <a:p>
            <a:pPr marL="342900" indent="-342900"/>
            <a:r>
              <a:rPr lang="fr-CA" sz="2600" dirty="0"/>
              <a:t>Événement piloté par le comité étudiant (demi-journée pour les étudiants – mars 2019)</a:t>
            </a:r>
          </a:p>
          <a:p>
            <a:pPr marL="342900" indent="-342900"/>
            <a:r>
              <a:rPr lang="fr-CA" sz="2600" dirty="0"/>
              <a:t>Mise en place plus active de collaborations externes (international, national et inter-réseau)</a:t>
            </a:r>
          </a:p>
        </p:txBody>
      </p:sp>
      <p:sp>
        <p:nvSpPr>
          <p:cNvPr id="200" name="Google Shape;200;p24"/>
          <p:cNvSpPr txBox="1">
            <a:spLocks noGrp="1"/>
          </p:cNvSpPr>
          <p:nvPr>
            <p:ph type="sldNum" idx="12"/>
          </p:nvPr>
        </p:nvSpPr>
        <p:spPr>
          <a:xfrm>
            <a:off x="8112224" y="6381329"/>
            <a:ext cx="21336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CA"/>
              <a:pPr/>
              <a:t>14</a:t>
            </a:fld>
            <a:endParaRPr/>
          </a:p>
        </p:txBody>
      </p:sp>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6"/>
          <p:cNvSpPr txBox="1">
            <a:spLocks noGrp="1"/>
          </p:cNvSpPr>
          <p:nvPr>
            <p:ph type="title"/>
          </p:nvPr>
        </p:nvSpPr>
        <p:spPr>
          <a:xfrm>
            <a:off x="1981200" y="274638"/>
            <a:ext cx="8229600" cy="922114"/>
          </a:xfrm>
          <a:prstGeom prst="rect">
            <a:avLst/>
          </a:prstGeom>
          <a:noFill/>
          <a:ln>
            <a:noFill/>
          </a:ln>
        </p:spPr>
        <p:txBody>
          <a:bodyPr spcFirstLastPara="1" wrap="square" lIns="91425" tIns="45700" rIns="91425" bIns="45700" anchor="ctr" anchorCtr="0">
            <a:noAutofit/>
          </a:bodyPr>
          <a:lstStyle/>
          <a:p>
            <a:r>
              <a:rPr lang="fr-CA"/>
              <a:t>Projection de dépenses</a:t>
            </a:r>
            <a:endParaRPr/>
          </a:p>
        </p:txBody>
      </p:sp>
      <p:sp>
        <p:nvSpPr>
          <p:cNvPr id="213" name="Google Shape;213;p26"/>
          <p:cNvSpPr txBox="1">
            <a:spLocks noGrp="1"/>
          </p:cNvSpPr>
          <p:nvPr>
            <p:ph type="sldNum" idx="12"/>
          </p:nvPr>
        </p:nvSpPr>
        <p:spPr>
          <a:xfrm>
            <a:off x="8112224" y="6381329"/>
            <a:ext cx="21336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CA"/>
              <a:pPr/>
              <a:t>15</a:t>
            </a:fld>
            <a:endParaRPr/>
          </a:p>
        </p:txBody>
      </p:sp>
      <p:graphicFrame>
        <p:nvGraphicFramePr>
          <p:cNvPr id="214" name="Google Shape;214;p26"/>
          <p:cNvGraphicFramePr/>
          <p:nvPr>
            <p:extLst>
              <p:ext uri="{D42A27DB-BD31-4B8C-83A1-F6EECF244321}">
                <p14:modId xmlns:p14="http://schemas.microsoft.com/office/powerpoint/2010/main" val="1486868229"/>
              </p:ext>
            </p:extLst>
          </p:nvPr>
        </p:nvGraphicFramePr>
        <p:xfrm>
          <a:off x="2063553" y="1772817"/>
          <a:ext cx="7993125" cy="4104975"/>
        </p:xfrm>
        <a:graphic>
          <a:graphicData uri="http://schemas.openxmlformats.org/drawingml/2006/table">
            <a:tbl>
              <a:tblPr firstRow="1" bandRow="1">
                <a:noFill/>
                <a:tableStyleId>{746A9D5C-047B-4AD3-9BEC-EE3DD8A6DE30}</a:tableStyleId>
              </a:tblPr>
              <a:tblGrid>
                <a:gridCol w="4320725">
                  <a:extLst>
                    <a:ext uri="{9D8B030D-6E8A-4147-A177-3AD203B41FA5}">
                      <a16:colId xmlns:a16="http://schemas.microsoft.com/office/drawing/2014/main" val="20000"/>
                    </a:ext>
                  </a:extLst>
                </a:gridCol>
                <a:gridCol w="3672400">
                  <a:extLst>
                    <a:ext uri="{9D8B030D-6E8A-4147-A177-3AD203B41FA5}">
                      <a16:colId xmlns:a16="http://schemas.microsoft.com/office/drawing/2014/main" val="20001"/>
                    </a:ext>
                  </a:extLst>
                </a:gridCol>
              </a:tblGrid>
              <a:tr h="485675">
                <a:tc>
                  <a:txBody>
                    <a:bodyPr/>
                    <a:lstStyle/>
                    <a:p>
                      <a:pPr marL="0" marR="0" lvl="0" indent="0" algn="ctr" rtl="0">
                        <a:spcBef>
                          <a:spcPts val="0"/>
                        </a:spcBef>
                        <a:spcAft>
                          <a:spcPts val="0"/>
                        </a:spcAft>
                        <a:buNone/>
                      </a:pPr>
                      <a:r>
                        <a:rPr lang="fr-CA" sz="1800" dirty="0"/>
                        <a:t>Activité/catégorie de dépense</a:t>
                      </a:r>
                      <a:endParaRPr sz="18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fr-CA" sz="1800"/>
                        <a:t>Budget</a:t>
                      </a: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85675">
                <a:tc>
                  <a:txBody>
                    <a:bodyPr/>
                    <a:lstStyle/>
                    <a:p>
                      <a:pPr marL="0" marR="0" lvl="0" indent="0" algn="l" rtl="0">
                        <a:spcBef>
                          <a:spcPts val="0"/>
                        </a:spcBef>
                        <a:spcAft>
                          <a:spcPts val="0"/>
                        </a:spcAft>
                        <a:buNone/>
                      </a:pPr>
                      <a:r>
                        <a:rPr lang="fr-CA" sz="1800" b="1"/>
                        <a:t>Soutien à la coordination</a:t>
                      </a:r>
                      <a:endParaRPr sz="1800" b="1"/>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fr-CA" sz="1800" dirty="0"/>
                        <a:t>118</a:t>
                      </a:r>
                      <a:r>
                        <a:rPr lang="fr-CA" sz="1800" baseline="0" dirty="0"/>
                        <a:t> 5</a:t>
                      </a:r>
                      <a:r>
                        <a:rPr lang="fr-CA" sz="1800" dirty="0"/>
                        <a:t>00$</a:t>
                      </a:r>
                      <a:endParaRPr sz="18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85675">
                <a:tc>
                  <a:txBody>
                    <a:bodyPr/>
                    <a:lstStyle/>
                    <a:p>
                      <a:pPr marL="0" marR="0" lvl="0" indent="0" algn="l" rtl="0">
                        <a:spcBef>
                          <a:spcPts val="0"/>
                        </a:spcBef>
                        <a:spcAft>
                          <a:spcPts val="0"/>
                        </a:spcAft>
                        <a:buNone/>
                      </a:pPr>
                      <a:r>
                        <a:rPr lang="fr-CA" sz="1800" b="1"/>
                        <a:t>Soutien aux activités de concertation</a:t>
                      </a:r>
                      <a:endParaRPr sz="1800" b="1"/>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fr-CA" sz="1800" dirty="0"/>
                        <a:t>50</a:t>
                      </a:r>
                      <a:r>
                        <a:rPr lang="fr-CA" sz="1800" baseline="0" dirty="0"/>
                        <a:t> </a:t>
                      </a:r>
                      <a:r>
                        <a:rPr lang="fr-CA" sz="1800" dirty="0"/>
                        <a:t>000$</a:t>
                      </a:r>
                      <a:endParaRPr sz="18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85675">
                <a:tc>
                  <a:txBody>
                    <a:bodyPr/>
                    <a:lstStyle/>
                    <a:p>
                      <a:pPr marL="0" marR="0" lvl="0" indent="0" algn="l" rtl="0">
                        <a:spcBef>
                          <a:spcPts val="0"/>
                        </a:spcBef>
                        <a:spcAft>
                          <a:spcPts val="0"/>
                        </a:spcAft>
                        <a:buNone/>
                      </a:pPr>
                      <a:r>
                        <a:rPr lang="fr-CA" sz="1800" b="1"/>
                        <a:t>Soutien aux initiatives structurantes</a:t>
                      </a:r>
                      <a:endParaRPr sz="1800" b="1"/>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fr-CA" sz="1800" dirty="0"/>
                        <a:t>162 000$</a:t>
                      </a:r>
                      <a:endParaRPr sz="18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838300">
                <a:tc>
                  <a:txBody>
                    <a:bodyPr/>
                    <a:lstStyle/>
                    <a:p>
                      <a:pPr marL="0" marR="0" lvl="0" indent="0" algn="l" rtl="0">
                        <a:spcBef>
                          <a:spcPts val="0"/>
                        </a:spcBef>
                        <a:spcAft>
                          <a:spcPts val="0"/>
                        </a:spcAft>
                        <a:buNone/>
                      </a:pPr>
                      <a:r>
                        <a:rPr lang="fr-CA" sz="1800" b="1" dirty="0"/>
                        <a:t>Soutien aux activités de diffusion et de transfert de connaissances</a:t>
                      </a:r>
                      <a:endParaRPr sz="1800" b="1"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fr-CA" sz="1800" baseline="0" dirty="0"/>
                        <a:t>44 500$</a:t>
                      </a:r>
                      <a:endParaRPr sz="18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838300">
                <a:tc>
                  <a:txBody>
                    <a:bodyPr/>
                    <a:lstStyle/>
                    <a:p>
                      <a:pPr marL="0" marR="0" lvl="0" indent="0" algn="l" rtl="0">
                        <a:spcBef>
                          <a:spcPts val="0"/>
                        </a:spcBef>
                        <a:spcAft>
                          <a:spcPts val="0"/>
                        </a:spcAft>
                        <a:buNone/>
                      </a:pPr>
                      <a:r>
                        <a:rPr lang="fr-CA" sz="1800" b="1"/>
                        <a:t>Soutien aux ressources communes de recherche</a:t>
                      </a:r>
                      <a:endParaRPr sz="1800" b="1"/>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fr-CA" sz="1800" dirty="0"/>
                        <a:t>50 000$</a:t>
                      </a:r>
                      <a:endParaRPr sz="18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485675">
                <a:tc>
                  <a:txBody>
                    <a:bodyPr/>
                    <a:lstStyle/>
                    <a:p>
                      <a:pPr marL="0" marR="0" lvl="0" indent="0" algn="l" rtl="0">
                        <a:spcBef>
                          <a:spcPts val="0"/>
                        </a:spcBef>
                        <a:spcAft>
                          <a:spcPts val="0"/>
                        </a:spcAft>
                        <a:buNone/>
                      </a:pPr>
                      <a:r>
                        <a:rPr lang="fr-CA" sz="1800" b="1" dirty="0"/>
                        <a:t>Total</a:t>
                      </a:r>
                      <a:endParaRPr sz="1800" b="1"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fr-CA" sz="1800" b="1"/>
                        <a:t>425 </a:t>
                      </a:r>
                      <a:r>
                        <a:rPr lang="fr-CA" sz="1800" b="1" dirty="0"/>
                        <a:t>000$</a:t>
                      </a:r>
                      <a:endParaRPr sz="1800" b="1"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6"/>
          <p:cNvSpPr txBox="1">
            <a:spLocks noGrp="1"/>
          </p:cNvSpPr>
          <p:nvPr>
            <p:ph type="title"/>
          </p:nvPr>
        </p:nvSpPr>
        <p:spPr>
          <a:xfrm>
            <a:off x="1981200" y="274638"/>
            <a:ext cx="8229600" cy="922114"/>
          </a:xfrm>
          <a:prstGeom prst="rect">
            <a:avLst/>
          </a:prstGeom>
          <a:noFill/>
          <a:ln>
            <a:noFill/>
          </a:ln>
        </p:spPr>
        <p:txBody>
          <a:bodyPr spcFirstLastPara="1" wrap="square" lIns="91425" tIns="45700" rIns="91425" bIns="45700" anchor="ctr" anchorCtr="0">
            <a:noAutofit/>
          </a:bodyPr>
          <a:lstStyle/>
          <a:p>
            <a:r>
              <a:rPr lang="fr-CA" dirty="0"/>
              <a:t>Acceptation du budget</a:t>
            </a:r>
            <a:endParaRPr dirty="0"/>
          </a:p>
        </p:txBody>
      </p:sp>
      <p:sp>
        <p:nvSpPr>
          <p:cNvPr id="213" name="Google Shape;213;p26"/>
          <p:cNvSpPr txBox="1">
            <a:spLocks noGrp="1"/>
          </p:cNvSpPr>
          <p:nvPr>
            <p:ph type="sldNum" idx="12"/>
          </p:nvPr>
        </p:nvSpPr>
        <p:spPr>
          <a:xfrm>
            <a:off x="8112224" y="6381329"/>
            <a:ext cx="21336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CA"/>
              <a:pPr/>
              <a:t>16</a:t>
            </a:fld>
            <a:endParaRPr/>
          </a:p>
        </p:txBody>
      </p:sp>
      <p:sp>
        <p:nvSpPr>
          <p:cNvPr id="5" name="Google Shape;199;p24"/>
          <p:cNvSpPr txBox="1">
            <a:spLocks noGrp="1"/>
          </p:cNvSpPr>
          <p:nvPr>
            <p:ph type="body" idx="1"/>
          </p:nvPr>
        </p:nvSpPr>
        <p:spPr>
          <a:xfrm>
            <a:off x="365760" y="1757087"/>
            <a:ext cx="11460480" cy="4382456"/>
          </a:xfrm>
          <a:prstGeom prst="rect">
            <a:avLst/>
          </a:prstGeom>
          <a:noFill/>
          <a:ln>
            <a:noFill/>
          </a:ln>
        </p:spPr>
        <p:txBody>
          <a:bodyPr spcFirstLastPara="1" wrap="square" lIns="91425" tIns="45700" rIns="91425" bIns="45700" anchor="t" anchorCtr="0">
            <a:noAutofit/>
          </a:bodyPr>
          <a:lstStyle/>
          <a:p>
            <a:pPr marL="342900" indent="-342900">
              <a:spcBef>
                <a:spcPts val="0"/>
              </a:spcBef>
            </a:pPr>
            <a:r>
              <a:rPr lang="fr-CA" sz="3600" dirty="0"/>
              <a:t>Le comité de direction recommande l’approbation de ce budget.</a:t>
            </a:r>
          </a:p>
          <a:p>
            <a:pPr marL="342900" indent="-342900">
              <a:spcBef>
                <a:spcPts val="0"/>
              </a:spcBef>
            </a:pPr>
            <a:r>
              <a:rPr lang="fr-CA" sz="3600" dirty="0"/>
              <a:t>Êtes-vous en accord?</a:t>
            </a:r>
          </a:p>
          <a:p>
            <a:pPr marL="342900" indent="-342900">
              <a:spcBef>
                <a:spcPts val="0"/>
              </a:spcBef>
            </a:pPr>
            <a:r>
              <a:rPr lang="fr-CA" sz="3600" dirty="0"/>
              <a:t>Si des personnes demandent le vote, nous pouvons procéder secrètement.</a:t>
            </a:r>
          </a:p>
          <a:p>
            <a:pPr marL="342900" indent="-342900">
              <a:spcBef>
                <a:spcPts val="0"/>
              </a:spcBef>
            </a:pPr>
            <a:endParaRPr lang="fr-CA" sz="2600" dirty="0"/>
          </a:p>
        </p:txBody>
      </p:sp>
    </p:spTree>
    <p:extLst>
      <p:ext uri="{BB962C8B-B14F-4D97-AF65-F5344CB8AC3E}">
        <p14:creationId xmlns:p14="http://schemas.microsoft.com/office/powerpoint/2010/main" val="3727192781"/>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6"/>
          <p:cNvSpPr txBox="1">
            <a:spLocks noGrp="1"/>
          </p:cNvSpPr>
          <p:nvPr>
            <p:ph type="title"/>
          </p:nvPr>
        </p:nvSpPr>
        <p:spPr>
          <a:xfrm>
            <a:off x="0" y="133120"/>
            <a:ext cx="12192000" cy="922114"/>
          </a:xfrm>
          <a:prstGeom prst="rect">
            <a:avLst/>
          </a:prstGeom>
          <a:noFill/>
          <a:ln>
            <a:noFill/>
          </a:ln>
        </p:spPr>
        <p:txBody>
          <a:bodyPr spcFirstLastPara="1" wrap="square" lIns="91425" tIns="45700" rIns="91425" bIns="45700" anchor="ctr" anchorCtr="0">
            <a:noAutofit/>
          </a:bodyPr>
          <a:lstStyle/>
          <a:p>
            <a:r>
              <a:rPr lang="fr-CA" sz="4000" dirty="0"/>
              <a:t>Précision du concept de SPFV pour le concours projet pilote</a:t>
            </a:r>
            <a:endParaRPr sz="4000" dirty="0"/>
          </a:p>
        </p:txBody>
      </p:sp>
      <p:sp>
        <p:nvSpPr>
          <p:cNvPr id="213" name="Google Shape;213;p26"/>
          <p:cNvSpPr txBox="1">
            <a:spLocks noGrp="1"/>
          </p:cNvSpPr>
          <p:nvPr>
            <p:ph type="sldNum" idx="12"/>
          </p:nvPr>
        </p:nvSpPr>
        <p:spPr>
          <a:xfrm>
            <a:off x="8112224" y="6381329"/>
            <a:ext cx="21336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CA"/>
              <a:pPr/>
              <a:t>17</a:t>
            </a:fld>
            <a:endParaRPr/>
          </a:p>
        </p:txBody>
      </p:sp>
      <p:sp>
        <p:nvSpPr>
          <p:cNvPr id="5" name="Google Shape;199;p24"/>
          <p:cNvSpPr txBox="1">
            <a:spLocks noGrp="1"/>
          </p:cNvSpPr>
          <p:nvPr>
            <p:ph type="body" idx="1"/>
          </p:nvPr>
        </p:nvSpPr>
        <p:spPr>
          <a:xfrm>
            <a:off x="365760" y="1757087"/>
            <a:ext cx="11460480" cy="4382456"/>
          </a:xfrm>
          <a:prstGeom prst="rect">
            <a:avLst/>
          </a:prstGeom>
          <a:noFill/>
          <a:ln>
            <a:noFill/>
          </a:ln>
        </p:spPr>
        <p:txBody>
          <a:bodyPr spcFirstLastPara="1" wrap="square" lIns="91425" tIns="45700" rIns="91425" bIns="45700" anchor="t" anchorCtr="0">
            <a:noAutofit/>
          </a:bodyPr>
          <a:lstStyle/>
          <a:p>
            <a:pPr marL="342900" indent="-342900">
              <a:spcBef>
                <a:spcPts val="0"/>
              </a:spcBef>
            </a:pPr>
            <a:r>
              <a:rPr lang="fr-CA" sz="3600" dirty="0"/>
              <a:t>Le comité scientifique a besoin de votre aide! </a:t>
            </a:r>
          </a:p>
          <a:p>
            <a:pPr marL="342900" indent="-342900">
              <a:spcBef>
                <a:spcPts val="0"/>
              </a:spcBef>
            </a:pPr>
            <a:r>
              <a:rPr lang="fr-CA" sz="3600" dirty="0"/>
              <a:t>La médecine moderne et le Réseau québécois de recherche en soins palliatifs et de fin de vie (RQSPAL) souscrivent à la définition élargie des soins palliatifs, telle que définie par l’OMS et les différentes instances académiques occidentales, qui comprend donc l’ensemble des soins « du diagnostic jusqu’à la fin de vie et au deuil ».</a:t>
            </a:r>
          </a:p>
        </p:txBody>
      </p:sp>
    </p:spTree>
    <p:extLst>
      <p:ext uri="{BB962C8B-B14F-4D97-AF65-F5344CB8AC3E}">
        <p14:creationId xmlns:p14="http://schemas.microsoft.com/office/powerpoint/2010/main" val="1446803352"/>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6"/>
          <p:cNvSpPr txBox="1">
            <a:spLocks noGrp="1"/>
          </p:cNvSpPr>
          <p:nvPr>
            <p:ph type="title"/>
          </p:nvPr>
        </p:nvSpPr>
        <p:spPr>
          <a:xfrm>
            <a:off x="0" y="133120"/>
            <a:ext cx="12192000" cy="922114"/>
          </a:xfrm>
          <a:prstGeom prst="rect">
            <a:avLst/>
          </a:prstGeom>
          <a:noFill/>
          <a:ln>
            <a:noFill/>
          </a:ln>
        </p:spPr>
        <p:txBody>
          <a:bodyPr spcFirstLastPara="1" wrap="square" lIns="91425" tIns="45700" rIns="91425" bIns="45700" anchor="ctr" anchorCtr="0">
            <a:noAutofit/>
          </a:bodyPr>
          <a:lstStyle/>
          <a:p>
            <a:r>
              <a:rPr lang="fr-CA" sz="4000" dirty="0"/>
              <a:t>Précision du concept de SPFV</a:t>
            </a:r>
            <a:endParaRPr sz="4000" dirty="0"/>
          </a:p>
        </p:txBody>
      </p:sp>
      <p:sp>
        <p:nvSpPr>
          <p:cNvPr id="213" name="Google Shape;213;p26"/>
          <p:cNvSpPr txBox="1">
            <a:spLocks noGrp="1"/>
          </p:cNvSpPr>
          <p:nvPr>
            <p:ph type="sldNum" idx="12"/>
          </p:nvPr>
        </p:nvSpPr>
        <p:spPr>
          <a:xfrm>
            <a:off x="8112224" y="6381329"/>
            <a:ext cx="21336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CA"/>
              <a:pPr/>
              <a:t>18</a:t>
            </a:fld>
            <a:endParaRPr/>
          </a:p>
        </p:txBody>
      </p:sp>
      <p:sp>
        <p:nvSpPr>
          <p:cNvPr id="5" name="Google Shape;199;p24"/>
          <p:cNvSpPr txBox="1">
            <a:spLocks noGrp="1"/>
          </p:cNvSpPr>
          <p:nvPr>
            <p:ph type="body" idx="1"/>
          </p:nvPr>
        </p:nvSpPr>
        <p:spPr>
          <a:xfrm>
            <a:off x="365760" y="1582911"/>
            <a:ext cx="11460480" cy="4382456"/>
          </a:xfrm>
          <a:prstGeom prst="rect">
            <a:avLst/>
          </a:prstGeom>
          <a:noFill/>
          <a:ln>
            <a:noFill/>
          </a:ln>
        </p:spPr>
        <p:txBody>
          <a:bodyPr spcFirstLastPara="1" wrap="square" lIns="91425" tIns="45700" rIns="91425" bIns="45700" anchor="t" anchorCtr="0">
            <a:noAutofit/>
          </a:bodyPr>
          <a:lstStyle/>
          <a:p>
            <a:r>
              <a:rPr lang="fr-CA" sz="3600" dirty="0"/>
              <a:t>Sans vouloir redéfinir les soins palliatifs, nous recommandons que les critères suivants soient observés pour l’éligibilité des projets soumis, et ceci dans une optique pragmatique qui ne contredit pas notre adhésion à la vision élargie des soins palliatifs. Les projets devront s’adresser à des personnes (ou leurs proches et leurs communautés) atteintes de maladie qui doivent correspondre à tous ces critères.</a:t>
            </a:r>
          </a:p>
        </p:txBody>
      </p:sp>
    </p:spTree>
    <p:extLst>
      <p:ext uri="{BB962C8B-B14F-4D97-AF65-F5344CB8AC3E}">
        <p14:creationId xmlns:p14="http://schemas.microsoft.com/office/powerpoint/2010/main" val="1382186499"/>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6"/>
          <p:cNvSpPr txBox="1">
            <a:spLocks noGrp="1"/>
          </p:cNvSpPr>
          <p:nvPr>
            <p:ph type="title"/>
          </p:nvPr>
        </p:nvSpPr>
        <p:spPr>
          <a:xfrm>
            <a:off x="0" y="133120"/>
            <a:ext cx="12192000" cy="922114"/>
          </a:xfrm>
          <a:prstGeom prst="rect">
            <a:avLst/>
          </a:prstGeom>
          <a:noFill/>
          <a:ln>
            <a:noFill/>
          </a:ln>
        </p:spPr>
        <p:txBody>
          <a:bodyPr spcFirstLastPara="1" wrap="square" lIns="91425" tIns="45700" rIns="91425" bIns="45700" anchor="ctr" anchorCtr="0">
            <a:noAutofit/>
          </a:bodyPr>
          <a:lstStyle/>
          <a:p>
            <a:r>
              <a:rPr lang="fr-CA" sz="4000" dirty="0"/>
              <a:t>Précision du concept de SPFV</a:t>
            </a:r>
            <a:endParaRPr sz="4000" dirty="0"/>
          </a:p>
        </p:txBody>
      </p:sp>
      <p:sp>
        <p:nvSpPr>
          <p:cNvPr id="213" name="Google Shape;213;p26"/>
          <p:cNvSpPr txBox="1">
            <a:spLocks noGrp="1"/>
          </p:cNvSpPr>
          <p:nvPr>
            <p:ph type="sldNum" idx="12"/>
          </p:nvPr>
        </p:nvSpPr>
        <p:spPr>
          <a:xfrm>
            <a:off x="8112224" y="6381329"/>
            <a:ext cx="21336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CA"/>
              <a:pPr/>
              <a:t>19</a:t>
            </a:fld>
            <a:endParaRPr/>
          </a:p>
        </p:txBody>
      </p:sp>
      <p:sp>
        <p:nvSpPr>
          <p:cNvPr id="5" name="Google Shape;199;p24"/>
          <p:cNvSpPr txBox="1">
            <a:spLocks noGrp="1"/>
          </p:cNvSpPr>
          <p:nvPr>
            <p:ph type="body" idx="1"/>
          </p:nvPr>
        </p:nvSpPr>
        <p:spPr>
          <a:xfrm>
            <a:off x="97971" y="1757087"/>
            <a:ext cx="12094029" cy="4382456"/>
          </a:xfrm>
          <a:prstGeom prst="rect">
            <a:avLst/>
          </a:prstGeom>
          <a:noFill/>
          <a:ln>
            <a:noFill/>
          </a:ln>
        </p:spPr>
        <p:txBody>
          <a:bodyPr spcFirstLastPara="1" wrap="square" lIns="91425" tIns="45700" rIns="91425" bIns="45700" anchor="t" anchorCtr="0">
            <a:noAutofit/>
          </a:bodyPr>
          <a:lstStyle/>
          <a:p>
            <a:pPr marL="768350" lvl="0" indent="-742950">
              <a:buAutoNum type="alphaUcPeriod"/>
            </a:pPr>
            <a:r>
              <a:rPr lang="fr-CA" sz="4400" b="1" dirty="0"/>
              <a:t>Il s’agit d’une maladie incurable, potentiellement fatale.</a:t>
            </a:r>
          </a:p>
          <a:p>
            <a:pPr marL="768350" lvl="0" indent="-742950">
              <a:buAutoNum type="alphaUcPeriod"/>
            </a:pPr>
            <a:r>
              <a:rPr lang="fr-CA" sz="4400" b="1" dirty="0"/>
              <a:t>Les traitements à visée curative ont été cessés.</a:t>
            </a:r>
          </a:p>
          <a:p>
            <a:pPr marL="768350" lvl="0" indent="-742950">
              <a:buAutoNum type="alphaUcPeriod"/>
            </a:pPr>
            <a:r>
              <a:rPr lang="fr-CA" sz="4400" b="1" dirty="0"/>
              <a:t>Le pronostic est réservé. </a:t>
            </a:r>
          </a:p>
        </p:txBody>
      </p:sp>
    </p:spTree>
    <p:extLst>
      <p:ext uri="{BB962C8B-B14F-4D97-AF65-F5344CB8AC3E}">
        <p14:creationId xmlns:p14="http://schemas.microsoft.com/office/powerpoint/2010/main" val="631273282"/>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title"/>
          </p:nvPr>
        </p:nvSpPr>
        <p:spPr>
          <a:xfrm>
            <a:off x="1981200" y="274638"/>
            <a:ext cx="8229600" cy="922114"/>
          </a:xfrm>
          <a:prstGeom prst="rect">
            <a:avLst/>
          </a:prstGeom>
          <a:noFill/>
          <a:ln>
            <a:noFill/>
          </a:ln>
        </p:spPr>
        <p:txBody>
          <a:bodyPr spcFirstLastPara="1" wrap="square" lIns="91425" tIns="45700" rIns="91425" bIns="45700" anchor="ctr" anchorCtr="0">
            <a:noAutofit/>
          </a:bodyPr>
          <a:lstStyle/>
          <a:p>
            <a:r>
              <a:rPr lang="fr-CA"/>
              <a:t>Plan de présentation</a:t>
            </a:r>
            <a:endParaRPr/>
          </a:p>
        </p:txBody>
      </p:sp>
      <p:sp>
        <p:nvSpPr>
          <p:cNvPr id="112" name="Google Shape;112;p15"/>
          <p:cNvSpPr txBox="1">
            <a:spLocks noGrp="1"/>
          </p:cNvSpPr>
          <p:nvPr>
            <p:ph type="body" idx="1"/>
          </p:nvPr>
        </p:nvSpPr>
        <p:spPr>
          <a:xfrm>
            <a:off x="370488" y="2564409"/>
            <a:ext cx="11451024" cy="2627351"/>
          </a:xfrm>
          <a:prstGeom prst="rect">
            <a:avLst/>
          </a:prstGeom>
          <a:noFill/>
          <a:ln>
            <a:noFill/>
          </a:ln>
        </p:spPr>
        <p:txBody>
          <a:bodyPr spcFirstLastPara="1" wrap="square" lIns="91425" tIns="45700" rIns="91425" bIns="45700" anchor="t" anchorCtr="0">
            <a:noAutofit/>
          </a:bodyPr>
          <a:lstStyle/>
          <a:p>
            <a:pPr marL="342900" indent="-342900">
              <a:spcBef>
                <a:spcPts val="0"/>
              </a:spcBef>
            </a:pPr>
            <a:r>
              <a:rPr lang="fr-CA" dirty="0"/>
              <a:t>Un nouveau réseau</a:t>
            </a:r>
            <a:endParaRPr dirty="0"/>
          </a:p>
          <a:p>
            <a:pPr marL="342900" indent="-342900"/>
            <a:r>
              <a:rPr lang="fr-CA" dirty="0"/>
              <a:t>Faits saillants de la première année d’existence du RQSPAL</a:t>
            </a:r>
            <a:endParaRPr dirty="0"/>
          </a:p>
          <a:p>
            <a:pPr marL="342900" indent="-342900"/>
            <a:r>
              <a:rPr lang="fr-CA" dirty="0"/>
              <a:t>Budget</a:t>
            </a:r>
            <a:endParaRPr dirty="0"/>
          </a:p>
          <a:p>
            <a:pPr marL="342900" indent="-342900"/>
            <a:r>
              <a:rPr lang="fr-CA" dirty="0"/>
              <a:t>Projections</a:t>
            </a:r>
            <a:endParaRPr dirty="0"/>
          </a:p>
        </p:txBody>
      </p:sp>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6"/>
          <p:cNvSpPr txBox="1">
            <a:spLocks noGrp="1"/>
          </p:cNvSpPr>
          <p:nvPr>
            <p:ph type="title"/>
          </p:nvPr>
        </p:nvSpPr>
        <p:spPr>
          <a:xfrm>
            <a:off x="0" y="133120"/>
            <a:ext cx="12192000" cy="922114"/>
          </a:xfrm>
          <a:prstGeom prst="rect">
            <a:avLst/>
          </a:prstGeom>
          <a:noFill/>
          <a:ln>
            <a:noFill/>
          </a:ln>
        </p:spPr>
        <p:txBody>
          <a:bodyPr spcFirstLastPara="1" wrap="square" lIns="91425" tIns="45700" rIns="91425" bIns="45700" anchor="ctr" anchorCtr="0">
            <a:noAutofit/>
          </a:bodyPr>
          <a:lstStyle/>
          <a:p>
            <a:r>
              <a:rPr lang="fr-CA" sz="4000" dirty="0"/>
              <a:t>Précision du concept de SPFV</a:t>
            </a:r>
            <a:endParaRPr sz="4000" dirty="0"/>
          </a:p>
        </p:txBody>
      </p:sp>
      <p:sp>
        <p:nvSpPr>
          <p:cNvPr id="213" name="Google Shape;213;p26"/>
          <p:cNvSpPr txBox="1">
            <a:spLocks noGrp="1"/>
          </p:cNvSpPr>
          <p:nvPr>
            <p:ph type="sldNum" idx="12"/>
          </p:nvPr>
        </p:nvSpPr>
        <p:spPr>
          <a:xfrm>
            <a:off x="8112224" y="6381329"/>
            <a:ext cx="21336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CA"/>
              <a:pPr/>
              <a:t>20</a:t>
            </a:fld>
            <a:endParaRPr/>
          </a:p>
        </p:txBody>
      </p:sp>
      <p:sp>
        <p:nvSpPr>
          <p:cNvPr id="5" name="Google Shape;199;p24"/>
          <p:cNvSpPr txBox="1">
            <a:spLocks noGrp="1"/>
          </p:cNvSpPr>
          <p:nvPr>
            <p:ph type="body" idx="1"/>
          </p:nvPr>
        </p:nvSpPr>
        <p:spPr>
          <a:xfrm>
            <a:off x="97971" y="1659113"/>
            <a:ext cx="12094029" cy="4382456"/>
          </a:xfrm>
          <a:prstGeom prst="rect">
            <a:avLst/>
          </a:prstGeom>
          <a:noFill/>
          <a:ln>
            <a:noFill/>
          </a:ln>
        </p:spPr>
        <p:txBody>
          <a:bodyPr spcFirstLastPara="1" wrap="square" lIns="91425" tIns="45700" rIns="91425" bIns="45700" anchor="t" anchorCtr="0">
            <a:noAutofit/>
          </a:bodyPr>
          <a:lstStyle/>
          <a:p>
            <a:pPr lvl="0"/>
            <a:r>
              <a:rPr lang="fr-CA" sz="3800" dirty="0"/>
              <a:t>Nous sommes conscients que cette notion est difficile à évaluer. Ce critère demeure cependant essentiel, sinon l’ensemble des maladies pourrait être compris dans notre définition. En effet, la plupart des principales maladies sont incurables (MPOC, maladies intestinales inflammatoires, arthrite, Maladies de Parkinson et d’Alzheimer, maladie coronarienne, schizophrénie)</a:t>
            </a:r>
            <a:endParaRPr lang="fr-CA" sz="3800" b="1" dirty="0"/>
          </a:p>
        </p:txBody>
      </p:sp>
    </p:spTree>
    <p:extLst>
      <p:ext uri="{BB962C8B-B14F-4D97-AF65-F5344CB8AC3E}">
        <p14:creationId xmlns:p14="http://schemas.microsoft.com/office/powerpoint/2010/main" val="667105710"/>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6"/>
          <p:cNvSpPr txBox="1">
            <a:spLocks noGrp="1"/>
          </p:cNvSpPr>
          <p:nvPr>
            <p:ph type="title"/>
          </p:nvPr>
        </p:nvSpPr>
        <p:spPr>
          <a:xfrm>
            <a:off x="0" y="133120"/>
            <a:ext cx="12192000" cy="922114"/>
          </a:xfrm>
          <a:prstGeom prst="rect">
            <a:avLst/>
          </a:prstGeom>
          <a:noFill/>
          <a:ln>
            <a:noFill/>
          </a:ln>
        </p:spPr>
        <p:txBody>
          <a:bodyPr spcFirstLastPara="1" wrap="square" lIns="91425" tIns="45700" rIns="91425" bIns="45700" anchor="ctr" anchorCtr="0">
            <a:noAutofit/>
          </a:bodyPr>
          <a:lstStyle/>
          <a:p>
            <a:r>
              <a:rPr lang="fr-CA" sz="4000" dirty="0"/>
              <a:t>Précision du concept de SPFV</a:t>
            </a:r>
            <a:endParaRPr sz="4000" dirty="0"/>
          </a:p>
        </p:txBody>
      </p:sp>
      <p:sp>
        <p:nvSpPr>
          <p:cNvPr id="213" name="Google Shape;213;p26"/>
          <p:cNvSpPr txBox="1">
            <a:spLocks noGrp="1"/>
          </p:cNvSpPr>
          <p:nvPr>
            <p:ph type="sldNum" idx="12"/>
          </p:nvPr>
        </p:nvSpPr>
        <p:spPr>
          <a:xfrm>
            <a:off x="8112224" y="6381329"/>
            <a:ext cx="21336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CA"/>
              <a:pPr/>
              <a:t>21</a:t>
            </a:fld>
            <a:endParaRPr/>
          </a:p>
        </p:txBody>
      </p:sp>
      <p:sp>
        <p:nvSpPr>
          <p:cNvPr id="5" name="Google Shape;199;p24"/>
          <p:cNvSpPr txBox="1">
            <a:spLocks noGrp="1"/>
          </p:cNvSpPr>
          <p:nvPr>
            <p:ph type="body" idx="1"/>
          </p:nvPr>
        </p:nvSpPr>
        <p:spPr>
          <a:xfrm>
            <a:off x="97971" y="1637341"/>
            <a:ext cx="12094029" cy="4382456"/>
          </a:xfrm>
          <a:prstGeom prst="rect">
            <a:avLst/>
          </a:prstGeom>
          <a:noFill/>
          <a:ln>
            <a:noFill/>
          </a:ln>
        </p:spPr>
        <p:txBody>
          <a:bodyPr spcFirstLastPara="1" wrap="square" lIns="91425" tIns="45700" rIns="91425" bIns="45700" anchor="t" anchorCtr="0">
            <a:noAutofit/>
          </a:bodyPr>
          <a:lstStyle/>
          <a:p>
            <a:pPr lvl="0"/>
            <a:r>
              <a:rPr lang="fr-CA" sz="3400" dirty="0"/>
              <a:t>Par exemple, une personne atteinte d’un premier infarctus du myocarde présente une maladie potentiellement fatale et souffre probablement d’une coronaropathie incurable. Cependant, le pronostic n’est pas nécessairement « réservé ». La recherche sur la qualité de vie et les « soins de support » pour ce problème devraient probablement davantage relever du Réseau en santé </a:t>
            </a:r>
            <a:r>
              <a:rPr lang="fr-CA" sz="3400" dirty="0" err="1"/>
              <a:t>cardiométabolique</a:t>
            </a:r>
            <a:r>
              <a:rPr lang="fr-CA" sz="3400" dirty="0"/>
              <a:t>, diabète et obésité du FRQS que du réseau de soins palliatifs et de fin de vie. </a:t>
            </a:r>
            <a:endParaRPr lang="fr-CA" sz="3400" b="1" dirty="0"/>
          </a:p>
        </p:txBody>
      </p:sp>
    </p:spTree>
    <p:extLst>
      <p:ext uri="{BB962C8B-B14F-4D97-AF65-F5344CB8AC3E}">
        <p14:creationId xmlns:p14="http://schemas.microsoft.com/office/powerpoint/2010/main" val="2019134424"/>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6"/>
          <p:cNvSpPr txBox="1">
            <a:spLocks noGrp="1"/>
          </p:cNvSpPr>
          <p:nvPr>
            <p:ph type="title"/>
          </p:nvPr>
        </p:nvSpPr>
        <p:spPr>
          <a:xfrm>
            <a:off x="0" y="133120"/>
            <a:ext cx="12192000" cy="922114"/>
          </a:xfrm>
          <a:prstGeom prst="rect">
            <a:avLst/>
          </a:prstGeom>
          <a:noFill/>
          <a:ln>
            <a:noFill/>
          </a:ln>
        </p:spPr>
        <p:txBody>
          <a:bodyPr spcFirstLastPara="1" wrap="square" lIns="91425" tIns="45700" rIns="91425" bIns="45700" anchor="ctr" anchorCtr="0">
            <a:noAutofit/>
          </a:bodyPr>
          <a:lstStyle/>
          <a:p>
            <a:r>
              <a:rPr lang="fr-CA" sz="4000" dirty="0"/>
              <a:t>Précision du concept de SPFV</a:t>
            </a:r>
            <a:endParaRPr sz="4000" dirty="0"/>
          </a:p>
        </p:txBody>
      </p:sp>
      <p:sp>
        <p:nvSpPr>
          <p:cNvPr id="213" name="Google Shape;213;p26"/>
          <p:cNvSpPr txBox="1">
            <a:spLocks noGrp="1"/>
          </p:cNvSpPr>
          <p:nvPr>
            <p:ph type="sldNum" idx="12"/>
          </p:nvPr>
        </p:nvSpPr>
        <p:spPr>
          <a:xfrm>
            <a:off x="8112224" y="6381329"/>
            <a:ext cx="21336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CA"/>
              <a:pPr/>
              <a:t>22</a:t>
            </a:fld>
            <a:endParaRPr/>
          </a:p>
        </p:txBody>
      </p:sp>
      <p:sp>
        <p:nvSpPr>
          <p:cNvPr id="5" name="Google Shape;199;p24"/>
          <p:cNvSpPr txBox="1">
            <a:spLocks noGrp="1"/>
          </p:cNvSpPr>
          <p:nvPr>
            <p:ph type="body" idx="1"/>
          </p:nvPr>
        </p:nvSpPr>
        <p:spPr>
          <a:xfrm>
            <a:off x="97971" y="1637341"/>
            <a:ext cx="12094029" cy="4382456"/>
          </a:xfrm>
          <a:prstGeom prst="rect">
            <a:avLst/>
          </a:prstGeom>
          <a:noFill/>
          <a:ln>
            <a:noFill/>
          </a:ln>
        </p:spPr>
        <p:txBody>
          <a:bodyPr spcFirstLastPara="1" wrap="square" lIns="91425" tIns="45700" rIns="91425" bIns="45700" anchor="t" anchorCtr="0">
            <a:noAutofit/>
          </a:bodyPr>
          <a:lstStyle/>
          <a:p>
            <a:pPr lvl="0"/>
            <a:r>
              <a:rPr lang="fr-CA" sz="3600" dirty="0"/>
              <a:t>Si le pronostic est réservé et qu’il s’agit d’une cardiopathie à un stade avancé, la condition pourrait devenir éligible à nos projets. Aussi, il y aura une initiative pour les projets impliquant une collaboration entre notre réseau et un autre réseau du FRQS.</a:t>
            </a:r>
            <a:endParaRPr lang="fr-CA" sz="3400" b="1" dirty="0"/>
          </a:p>
        </p:txBody>
      </p:sp>
    </p:spTree>
    <p:extLst>
      <p:ext uri="{BB962C8B-B14F-4D97-AF65-F5344CB8AC3E}">
        <p14:creationId xmlns:p14="http://schemas.microsoft.com/office/powerpoint/2010/main" val="1415616494"/>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6"/>
          <p:cNvSpPr txBox="1">
            <a:spLocks noGrp="1"/>
          </p:cNvSpPr>
          <p:nvPr>
            <p:ph type="title"/>
          </p:nvPr>
        </p:nvSpPr>
        <p:spPr>
          <a:xfrm>
            <a:off x="0" y="133120"/>
            <a:ext cx="12192000" cy="922114"/>
          </a:xfrm>
          <a:prstGeom prst="rect">
            <a:avLst/>
          </a:prstGeom>
          <a:noFill/>
          <a:ln>
            <a:noFill/>
          </a:ln>
        </p:spPr>
        <p:txBody>
          <a:bodyPr spcFirstLastPara="1" wrap="square" lIns="91425" tIns="45700" rIns="91425" bIns="45700" anchor="ctr" anchorCtr="0">
            <a:noAutofit/>
          </a:bodyPr>
          <a:lstStyle/>
          <a:p>
            <a:r>
              <a:rPr lang="fr-CA" sz="4000" dirty="0"/>
              <a:t>Précision du concept de SPFV</a:t>
            </a:r>
            <a:endParaRPr sz="4000" dirty="0"/>
          </a:p>
        </p:txBody>
      </p:sp>
      <p:sp>
        <p:nvSpPr>
          <p:cNvPr id="213" name="Google Shape;213;p26"/>
          <p:cNvSpPr txBox="1">
            <a:spLocks noGrp="1"/>
          </p:cNvSpPr>
          <p:nvPr>
            <p:ph type="sldNum" idx="12"/>
          </p:nvPr>
        </p:nvSpPr>
        <p:spPr>
          <a:xfrm>
            <a:off x="8112224" y="6381329"/>
            <a:ext cx="21336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CA"/>
              <a:pPr/>
              <a:t>23</a:t>
            </a:fld>
            <a:endParaRPr/>
          </a:p>
        </p:txBody>
      </p:sp>
      <p:sp>
        <p:nvSpPr>
          <p:cNvPr id="5" name="Google Shape;199;p24"/>
          <p:cNvSpPr txBox="1">
            <a:spLocks noGrp="1"/>
          </p:cNvSpPr>
          <p:nvPr>
            <p:ph type="body" idx="1"/>
          </p:nvPr>
        </p:nvSpPr>
        <p:spPr>
          <a:xfrm>
            <a:off x="97971" y="1637341"/>
            <a:ext cx="12094029" cy="4382456"/>
          </a:xfrm>
          <a:prstGeom prst="rect">
            <a:avLst/>
          </a:prstGeom>
          <a:noFill/>
          <a:ln>
            <a:noFill/>
          </a:ln>
        </p:spPr>
        <p:txBody>
          <a:bodyPr spcFirstLastPara="1" wrap="square" lIns="91425" tIns="45700" rIns="91425" bIns="45700" anchor="t" anchorCtr="0">
            <a:noAutofit/>
          </a:bodyPr>
          <a:lstStyle/>
          <a:p>
            <a:pPr lvl="0"/>
            <a:r>
              <a:rPr lang="fr-CA" sz="3600" dirty="0"/>
              <a:t>Voici d’autres arguments:</a:t>
            </a:r>
          </a:p>
          <a:p>
            <a:pPr lvl="0"/>
            <a:r>
              <a:rPr lang="fr-CA" sz="3600" dirty="0"/>
              <a:t>Utilisation de d’autres termes: « maladie limitant l’espérance de vie » ou « maladie évolutive et grave »</a:t>
            </a:r>
          </a:p>
          <a:p>
            <a:pPr lvl="0"/>
            <a:r>
              <a:rPr lang="fr-CA" sz="3400" b="1" dirty="0"/>
              <a:t>Ce qui blesse est le fait que les traitements à visée curative ont été cessés.</a:t>
            </a:r>
          </a:p>
        </p:txBody>
      </p:sp>
    </p:spTree>
    <p:extLst>
      <p:ext uri="{BB962C8B-B14F-4D97-AF65-F5344CB8AC3E}">
        <p14:creationId xmlns:p14="http://schemas.microsoft.com/office/powerpoint/2010/main" val="3081809622"/>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6"/>
          <p:cNvSpPr txBox="1">
            <a:spLocks noGrp="1"/>
          </p:cNvSpPr>
          <p:nvPr>
            <p:ph type="title"/>
          </p:nvPr>
        </p:nvSpPr>
        <p:spPr>
          <a:xfrm>
            <a:off x="0" y="133120"/>
            <a:ext cx="12192000" cy="922114"/>
          </a:xfrm>
          <a:prstGeom prst="rect">
            <a:avLst/>
          </a:prstGeom>
          <a:noFill/>
          <a:ln>
            <a:noFill/>
          </a:ln>
        </p:spPr>
        <p:txBody>
          <a:bodyPr spcFirstLastPara="1" wrap="square" lIns="91425" tIns="45700" rIns="91425" bIns="45700" anchor="ctr" anchorCtr="0">
            <a:noAutofit/>
          </a:bodyPr>
          <a:lstStyle/>
          <a:p>
            <a:r>
              <a:rPr lang="fr-CA" sz="4000" dirty="0"/>
              <a:t>Précision du concept de SPFV</a:t>
            </a:r>
            <a:endParaRPr sz="4000" dirty="0"/>
          </a:p>
        </p:txBody>
      </p:sp>
      <p:sp>
        <p:nvSpPr>
          <p:cNvPr id="213" name="Google Shape;213;p26"/>
          <p:cNvSpPr txBox="1">
            <a:spLocks noGrp="1"/>
          </p:cNvSpPr>
          <p:nvPr>
            <p:ph type="sldNum" idx="12"/>
          </p:nvPr>
        </p:nvSpPr>
        <p:spPr>
          <a:xfrm>
            <a:off x="8112224" y="6381329"/>
            <a:ext cx="21336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CA"/>
              <a:pPr/>
              <a:t>24</a:t>
            </a:fld>
            <a:endParaRPr/>
          </a:p>
        </p:txBody>
      </p:sp>
      <p:sp>
        <p:nvSpPr>
          <p:cNvPr id="5" name="Google Shape;199;p24"/>
          <p:cNvSpPr txBox="1">
            <a:spLocks noGrp="1"/>
          </p:cNvSpPr>
          <p:nvPr>
            <p:ph type="body" idx="1"/>
          </p:nvPr>
        </p:nvSpPr>
        <p:spPr>
          <a:xfrm>
            <a:off x="97971" y="1637341"/>
            <a:ext cx="12094029" cy="4382456"/>
          </a:xfrm>
          <a:prstGeom prst="rect">
            <a:avLst/>
          </a:prstGeom>
          <a:noFill/>
          <a:ln>
            <a:noFill/>
          </a:ln>
        </p:spPr>
        <p:txBody>
          <a:bodyPr spcFirstLastPara="1" wrap="square" lIns="91425" tIns="45700" rIns="91425" bIns="45700" anchor="t" anchorCtr="0">
            <a:noAutofit/>
          </a:bodyPr>
          <a:lstStyle/>
          <a:p>
            <a:r>
              <a:rPr lang="fr-CA" dirty="0"/>
              <a:t>1ere réflexion : Ici on entend que l’objectif des traitements est du domaine du palliatif/du soin de confort… Donc c’est OK si par exemple il y a de la radiothérapie palliative/chimio palliative? </a:t>
            </a:r>
          </a:p>
          <a:p>
            <a:r>
              <a:rPr lang="fr-CA" dirty="0"/>
              <a:t>2</a:t>
            </a:r>
            <a:r>
              <a:rPr lang="fr-CA" baseline="30000" dirty="0"/>
              <a:t>e</a:t>
            </a:r>
            <a:r>
              <a:rPr lang="fr-CA" dirty="0"/>
              <a:t> réflexion : ce n’est pas parce qu’une personne continue à faire des traitements expérimentaux qu’elle n’est pas en soins palliatifs…</a:t>
            </a:r>
          </a:p>
          <a:p>
            <a:r>
              <a:rPr lang="fr-CA" dirty="0"/>
              <a:t>Bref, est-ce que l’offre de traitement est un critère permettant de délimiter ce que sont ou non les soins palliatifs??</a:t>
            </a:r>
            <a:endParaRPr lang="fr-CA" b="1" dirty="0"/>
          </a:p>
        </p:txBody>
      </p:sp>
    </p:spTree>
    <p:extLst>
      <p:ext uri="{BB962C8B-B14F-4D97-AF65-F5344CB8AC3E}">
        <p14:creationId xmlns:p14="http://schemas.microsoft.com/office/powerpoint/2010/main" val="3915193504"/>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6"/>
          <p:cNvSpPr txBox="1">
            <a:spLocks noGrp="1"/>
          </p:cNvSpPr>
          <p:nvPr>
            <p:ph type="title"/>
          </p:nvPr>
        </p:nvSpPr>
        <p:spPr>
          <a:xfrm>
            <a:off x="0" y="133120"/>
            <a:ext cx="12192000" cy="922114"/>
          </a:xfrm>
          <a:prstGeom prst="rect">
            <a:avLst/>
          </a:prstGeom>
          <a:noFill/>
          <a:ln>
            <a:noFill/>
          </a:ln>
        </p:spPr>
        <p:txBody>
          <a:bodyPr spcFirstLastPara="1" wrap="square" lIns="91425" tIns="45700" rIns="91425" bIns="45700" anchor="ctr" anchorCtr="0">
            <a:noAutofit/>
          </a:bodyPr>
          <a:lstStyle/>
          <a:p>
            <a:r>
              <a:rPr lang="fr-CA" sz="4000" dirty="0"/>
              <a:t>Précision du concept de SPFV</a:t>
            </a:r>
            <a:endParaRPr sz="4000" dirty="0"/>
          </a:p>
        </p:txBody>
      </p:sp>
      <p:sp>
        <p:nvSpPr>
          <p:cNvPr id="213" name="Google Shape;213;p26"/>
          <p:cNvSpPr txBox="1">
            <a:spLocks noGrp="1"/>
          </p:cNvSpPr>
          <p:nvPr>
            <p:ph type="sldNum" idx="12"/>
          </p:nvPr>
        </p:nvSpPr>
        <p:spPr>
          <a:xfrm>
            <a:off x="8112224" y="6381329"/>
            <a:ext cx="21336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CA"/>
              <a:pPr/>
              <a:t>25</a:t>
            </a:fld>
            <a:endParaRPr/>
          </a:p>
        </p:txBody>
      </p:sp>
      <p:sp>
        <p:nvSpPr>
          <p:cNvPr id="5" name="Google Shape;199;p24"/>
          <p:cNvSpPr txBox="1">
            <a:spLocks noGrp="1"/>
          </p:cNvSpPr>
          <p:nvPr>
            <p:ph type="body" idx="1"/>
          </p:nvPr>
        </p:nvSpPr>
        <p:spPr>
          <a:xfrm>
            <a:off x="97971" y="1637341"/>
            <a:ext cx="12094029" cy="4382456"/>
          </a:xfrm>
          <a:prstGeom prst="rect">
            <a:avLst/>
          </a:prstGeom>
          <a:noFill/>
          <a:ln>
            <a:noFill/>
          </a:ln>
        </p:spPr>
        <p:txBody>
          <a:bodyPr spcFirstLastPara="1" wrap="square" lIns="91425" tIns="45700" rIns="91425" bIns="45700" anchor="t" anchorCtr="0">
            <a:noAutofit/>
          </a:bodyPr>
          <a:lstStyle/>
          <a:p>
            <a:r>
              <a:rPr lang="en-CA" dirty="0"/>
              <a:t>We should specify that people receiving treatments aimed at controlling the </a:t>
            </a:r>
            <a:r>
              <a:rPr lang="en-CA" b="1" dirty="0"/>
              <a:t>disease for comfort should be included and this should be specified</a:t>
            </a:r>
            <a:r>
              <a:rPr lang="en-CA" dirty="0"/>
              <a:t>. But I also agree that we should exclude people aiming for cure. This population needs support, and by the OMS definition would likely be included, but as this document describes, I think this network needs to focus on people for whom cure is not possible.</a:t>
            </a:r>
            <a:endParaRPr lang="fr-CA" b="1" dirty="0"/>
          </a:p>
        </p:txBody>
      </p:sp>
    </p:spTree>
    <p:extLst>
      <p:ext uri="{BB962C8B-B14F-4D97-AF65-F5344CB8AC3E}">
        <p14:creationId xmlns:p14="http://schemas.microsoft.com/office/powerpoint/2010/main" val="489374510"/>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6"/>
          <p:cNvSpPr txBox="1">
            <a:spLocks noGrp="1"/>
          </p:cNvSpPr>
          <p:nvPr>
            <p:ph type="title"/>
          </p:nvPr>
        </p:nvSpPr>
        <p:spPr>
          <a:xfrm>
            <a:off x="0" y="133120"/>
            <a:ext cx="12192000" cy="922114"/>
          </a:xfrm>
          <a:prstGeom prst="rect">
            <a:avLst/>
          </a:prstGeom>
          <a:noFill/>
          <a:ln>
            <a:noFill/>
          </a:ln>
        </p:spPr>
        <p:txBody>
          <a:bodyPr spcFirstLastPara="1" wrap="square" lIns="91425" tIns="45700" rIns="91425" bIns="45700" anchor="ctr" anchorCtr="0">
            <a:noAutofit/>
          </a:bodyPr>
          <a:lstStyle/>
          <a:p>
            <a:r>
              <a:rPr lang="fr-CA" sz="4000" dirty="0"/>
              <a:t>Précision du concept de SPFV</a:t>
            </a:r>
            <a:endParaRPr sz="4000" dirty="0"/>
          </a:p>
        </p:txBody>
      </p:sp>
      <p:sp>
        <p:nvSpPr>
          <p:cNvPr id="213" name="Google Shape;213;p26"/>
          <p:cNvSpPr txBox="1">
            <a:spLocks noGrp="1"/>
          </p:cNvSpPr>
          <p:nvPr>
            <p:ph type="sldNum" idx="12"/>
          </p:nvPr>
        </p:nvSpPr>
        <p:spPr>
          <a:xfrm>
            <a:off x="8112224" y="6381329"/>
            <a:ext cx="21336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CA"/>
              <a:pPr/>
              <a:t>26</a:t>
            </a:fld>
            <a:endParaRPr/>
          </a:p>
        </p:txBody>
      </p:sp>
      <p:sp>
        <p:nvSpPr>
          <p:cNvPr id="5" name="Google Shape;199;p24"/>
          <p:cNvSpPr txBox="1">
            <a:spLocks noGrp="1"/>
          </p:cNvSpPr>
          <p:nvPr>
            <p:ph type="body" idx="1"/>
          </p:nvPr>
        </p:nvSpPr>
        <p:spPr>
          <a:xfrm>
            <a:off x="97971" y="1637341"/>
            <a:ext cx="12094029" cy="4382456"/>
          </a:xfrm>
          <a:prstGeom prst="rect">
            <a:avLst/>
          </a:prstGeom>
          <a:noFill/>
          <a:ln>
            <a:noFill/>
          </a:ln>
        </p:spPr>
        <p:txBody>
          <a:bodyPr spcFirstLastPara="1" wrap="square" lIns="91425" tIns="45700" rIns="91425" bIns="45700" anchor="t" anchorCtr="0">
            <a:noAutofit/>
          </a:bodyPr>
          <a:lstStyle/>
          <a:p>
            <a:r>
              <a:rPr lang="en-CA" dirty="0"/>
              <a:t>We should not limit what we consider fundable research to people for whom the illness is incurable for a few reasons: </a:t>
            </a:r>
          </a:p>
          <a:p>
            <a:pPr marL="25400" indent="0">
              <a:buNone/>
            </a:pPr>
            <a:r>
              <a:rPr lang="en-CA" dirty="0"/>
              <a:t>1- It excludes a large number of people who could benefit from a palliative approach and there is a growing body of evidence for the benefits of early intervention/palliative care</a:t>
            </a:r>
          </a:p>
          <a:p>
            <a:endParaRPr lang="fr-CA" b="1" dirty="0"/>
          </a:p>
        </p:txBody>
      </p:sp>
    </p:spTree>
    <p:extLst>
      <p:ext uri="{BB962C8B-B14F-4D97-AF65-F5344CB8AC3E}">
        <p14:creationId xmlns:p14="http://schemas.microsoft.com/office/powerpoint/2010/main" val="1219943153"/>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6"/>
          <p:cNvSpPr txBox="1">
            <a:spLocks noGrp="1"/>
          </p:cNvSpPr>
          <p:nvPr>
            <p:ph type="title"/>
          </p:nvPr>
        </p:nvSpPr>
        <p:spPr>
          <a:xfrm>
            <a:off x="0" y="133120"/>
            <a:ext cx="12192000" cy="922114"/>
          </a:xfrm>
          <a:prstGeom prst="rect">
            <a:avLst/>
          </a:prstGeom>
          <a:noFill/>
          <a:ln>
            <a:noFill/>
          </a:ln>
        </p:spPr>
        <p:txBody>
          <a:bodyPr spcFirstLastPara="1" wrap="square" lIns="91425" tIns="45700" rIns="91425" bIns="45700" anchor="ctr" anchorCtr="0">
            <a:noAutofit/>
          </a:bodyPr>
          <a:lstStyle/>
          <a:p>
            <a:r>
              <a:rPr lang="fr-CA" sz="4000" dirty="0"/>
              <a:t>Précision du concept de SPFV</a:t>
            </a:r>
            <a:endParaRPr sz="4000" dirty="0"/>
          </a:p>
        </p:txBody>
      </p:sp>
      <p:sp>
        <p:nvSpPr>
          <p:cNvPr id="213" name="Google Shape;213;p26"/>
          <p:cNvSpPr txBox="1">
            <a:spLocks noGrp="1"/>
          </p:cNvSpPr>
          <p:nvPr>
            <p:ph type="sldNum" idx="12"/>
          </p:nvPr>
        </p:nvSpPr>
        <p:spPr>
          <a:xfrm>
            <a:off x="8112224" y="6381329"/>
            <a:ext cx="21336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CA"/>
              <a:pPr/>
              <a:t>27</a:t>
            </a:fld>
            <a:endParaRPr/>
          </a:p>
        </p:txBody>
      </p:sp>
      <p:sp>
        <p:nvSpPr>
          <p:cNvPr id="5" name="Google Shape;199;p24"/>
          <p:cNvSpPr txBox="1">
            <a:spLocks noGrp="1"/>
          </p:cNvSpPr>
          <p:nvPr>
            <p:ph type="body" idx="1"/>
          </p:nvPr>
        </p:nvSpPr>
        <p:spPr>
          <a:xfrm>
            <a:off x="97971" y="1528481"/>
            <a:ext cx="12094029" cy="4382456"/>
          </a:xfrm>
          <a:prstGeom prst="rect">
            <a:avLst/>
          </a:prstGeom>
          <a:noFill/>
          <a:ln>
            <a:noFill/>
          </a:ln>
        </p:spPr>
        <p:txBody>
          <a:bodyPr spcFirstLastPara="1" wrap="square" lIns="91425" tIns="45700" rIns="91425" bIns="45700" anchor="t" anchorCtr="0">
            <a:noAutofit/>
          </a:bodyPr>
          <a:lstStyle/>
          <a:p>
            <a:pPr marL="25400" indent="0">
              <a:buNone/>
            </a:pPr>
            <a:r>
              <a:rPr lang="en-CA" dirty="0"/>
              <a:t>2- In her 2014 letter proposing the bowtie model, Pippa Hawley describes early integration during potentially curative treatment as a way to change public perception that such an approach to care is applicable whether the intent of treatment is curative or whether the patient has a defined limited prognosis. This is an opportunity for us to also be an agent of change, changing the perception that palliative care is only for end of life care, the advantages of this being that perhaps eventually, with more attention, more funding and services, more people will have access to care that adopts this approach.</a:t>
            </a:r>
            <a:endParaRPr lang="fr-CA" dirty="0"/>
          </a:p>
          <a:p>
            <a:pPr marL="25400" indent="0">
              <a:buNone/>
            </a:pPr>
            <a:endParaRPr lang="fr-CA" dirty="0"/>
          </a:p>
          <a:p>
            <a:endParaRPr lang="fr-CA" b="1" dirty="0"/>
          </a:p>
        </p:txBody>
      </p:sp>
    </p:spTree>
    <p:extLst>
      <p:ext uri="{BB962C8B-B14F-4D97-AF65-F5344CB8AC3E}">
        <p14:creationId xmlns:p14="http://schemas.microsoft.com/office/powerpoint/2010/main" val="3303818322"/>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6"/>
          <p:cNvSpPr txBox="1">
            <a:spLocks noGrp="1"/>
          </p:cNvSpPr>
          <p:nvPr>
            <p:ph type="title"/>
          </p:nvPr>
        </p:nvSpPr>
        <p:spPr>
          <a:xfrm>
            <a:off x="0" y="133120"/>
            <a:ext cx="12192000" cy="922114"/>
          </a:xfrm>
          <a:prstGeom prst="rect">
            <a:avLst/>
          </a:prstGeom>
          <a:noFill/>
          <a:ln>
            <a:noFill/>
          </a:ln>
        </p:spPr>
        <p:txBody>
          <a:bodyPr spcFirstLastPara="1" wrap="square" lIns="91425" tIns="45700" rIns="91425" bIns="45700" anchor="ctr" anchorCtr="0">
            <a:noAutofit/>
          </a:bodyPr>
          <a:lstStyle/>
          <a:p>
            <a:r>
              <a:rPr lang="fr-CA" sz="4000" dirty="0"/>
              <a:t>Précision du concept de SPFV</a:t>
            </a:r>
            <a:endParaRPr sz="4000" dirty="0"/>
          </a:p>
        </p:txBody>
      </p:sp>
      <p:sp>
        <p:nvSpPr>
          <p:cNvPr id="213" name="Google Shape;213;p26"/>
          <p:cNvSpPr txBox="1">
            <a:spLocks noGrp="1"/>
          </p:cNvSpPr>
          <p:nvPr>
            <p:ph type="sldNum" idx="12"/>
          </p:nvPr>
        </p:nvSpPr>
        <p:spPr>
          <a:xfrm>
            <a:off x="8112224" y="6381329"/>
            <a:ext cx="21336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CA"/>
              <a:pPr/>
              <a:t>28</a:t>
            </a:fld>
            <a:endParaRPr/>
          </a:p>
        </p:txBody>
      </p:sp>
      <p:sp>
        <p:nvSpPr>
          <p:cNvPr id="5" name="Google Shape;199;p24"/>
          <p:cNvSpPr txBox="1">
            <a:spLocks noGrp="1"/>
          </p:cNvSpPr>
          <p:nvPr>
            <p:ph type="body" idx="1"/>
          </p:nvPr>
        </p:nvSpPr>
        <p:spPr>
          <a:xfrm>
            <a:off x="97971" y="1528481"/>
            <a:ext cx="12094029" cy="4382456"/>
          </a:xfrm>
          <a:prstGeom prst="rect">
            <a:avLst/>
          </a:prstGeom>
          <a:noFill/>
          <a:ln>
            <a:noFill/>
          </a:ln>
        </p:spPr>
        <p:txBody>
          <a:bodyPr spcFirstLastPara="1" wrap="square" lIns="91425" tIns="45700" rIns="91425" bIns="45700" anchor="t" anchorCtr="0">
            <a:noAutofit/>
          </a:bodyPr>
          <a:lstStyle/>
          <a:p>
            <a:pPr marL="25400" indent="0">
              <a:buNone/>
            </a:pPr>
            <a:r>
              <a:rPr lang="fr-CA" dirty="0"/>
              <a:t>3- </a:t>
            </a:r>
            <a:r>
              <a:rPr lang="en-CA" dirty="0"/>
              <a:t>The criteria are more limited than the WHO definition, which we describe as subscribing to in our Charter. People joined the network with this understanding and I wonder what they might think of the limitation for support of pilot projects, especially for those doing early access work.</a:t>
            </a:r>
            <a:endParaRPr lang="fr-CA" dirty="0"/>
          </a:p>
          <a:p>
            <a:pPr marL="25400" indent="0">
              <a:buNone/>
            </a:pPr>
            <a:endParaRPr lang="fr-CA" dirty="0"/>
          </a:p>
          <a:p>
            <a:endParaRPr lang="fr-CA" b="1" dirty="0"/>
          </a:p>
        </p:txBody>
      </p:sp>
    </p:spTree>
    <p:extLst>
      <p:ext uri="{BB962C8B-B14F-4D97-AF65-F5344CB8AC3E}">
        <p14:creationId xmlns:p14="http://schemas.microsoft.com/office/powerpoint/2010/main" val="1826035181"/>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6"/>
          <p:cNvSpPr txBox="1">
            <a:spLocks noGrp="1"/>
          </p:cNvSpPr>
          <p:nvPr>
            <p:ph type="title"/>
          </p:nvPr>
        </p:nvSpPr>
        <p:spPr>
          <a:xfrm>
            <a:off x="0" y="133120"/>
            <a:ext cx="12192000" cy="922114"/>
          </a:xfrm>
          <a:prstGeom prst="rect">
            <a:avLst/>
          </a:prstGeom>
          <a:noFill/>
          <a:ln>
            <a:noFill/>
          </a:ln>
        </p:spPr>
        <p:txBody>
          <a:bodyPr spcFirstLastPara="1" wrap="square" lIns="91425" tIns="45700" rIns="91425" bIns="45700" anchor="ctr" anchorCtr="0">
            <a:noAutofit/>
          </a:bodyPr>
          <a:lstStyle/>
          <a:p>
            <a:r>
              <a:rPr lang="fr-CA" sz="4000" dirty="0"/>
              <a:t>Précision du concept de SPFV</a:t>
            </a:r>
            <a:endParaRPr sz="4000" dirty="0"/>
          </a:p>
        </p:txBody>
      </p:sp>
      <p:sp>
        <p:nvSpPr>
          <p:cNvPr id="213" name="Google Shape;213;p26"/>
          <p:cNvSpPr txBox="1">
            <a:spLocks noGrp="1"/>
          </p:cNvSpPr>
          <p:nvPr>
            <p:ph type="sldNum" idx="12"/>
          </p:nvPr>
        </p:nvSpPr>
        <p:spPr>
          <a:xfrm>
            <a:off x="8112224" y="6381329"/>
            <a:ext cx="21336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CA"/>
              <a:pPr/>
              <a:t>29</a:t>
            </a:fld>
            <a:endParaRPr/>
          </a:p>
        </p:txBody>
      </p:sp>
      <p:sp>
        <p:nvSpPr>
          <p:cNvPr id="5" name="Google Shape;199;p24"/>
          <p:cNvSpPr txBox="1">
            <a:spLocks noGrp="1"/>
          </p:cNvSpPr>
          <p:nvPr>
            <p:ph type="body" idx="1"/>
          </p:nvPr>
        </p:nvSpPr>
        <p:spPr>
          <a:xfrm>
            <a:off x="97971" y="1637341"/>
            <a:ext cx="12094029" cy="4382456"/>
          </a:xfrm>
          <a:prstGeom prst="rect">
            <a:avLst/>
          </a:prstGeom>
          <a:noFill/>
          <a:ln>
            <a:noFill/>
          </a:ln>
        </p:spPr>
        <p:txBody>
          <a:bodyPr spcFirstLastPara="1" wrap="square" lIns="91425" tIns="45700" rIns="91425" bIns="45700" anchor="t" anchorCtr="0">
            <a:noAutofit/>
          </a:bodyPr>
          <a:lstStyle/>
          <a:p>
            <a:r>
              <a:rPr lang="fr-CA" dirty="0"/>
              <a:t>Les autres réseaux ne soutiendraient pas des projets dont la visée est davantage axée sur « L’approche palliative ». Ces autres réseaux couvrent davantage la santé et la qualité de vie avec des indicateurs tels que : facteurs de risques, prévention, habitudes de vie, etc. </a:t>
            </a:r>
          </a:p>
          <a:p>
            <a:r>
              <a:rPr lang="fr-CA" dirty="0"/>
              <a:t>Ainsi, </a:t>
            </a:r>
            <a:r>
              <a:rPr lang="en-CA" dirty="0"/>
              <a:t>for example, I think people with Alzheimer’s, Parkinson’s, ALS should be included, as well as all the others for whom a palliative approach is something to strive for.</a:t>
            </a:r>
            <a:endParaRPr lang="fr-CA" b="1" dirty="0"/>
          </a:p>
        </p:txBody>
      </p:sp>
    </p:spTree>
    <p:extLst>
      <p:ext uri="{BB962C8B-B14F-4D97-AF65-F5344CB8AC3E}">
        <p14:creationId xmlns:p14="http://schemas.microsoft.com/office/powerpoint/2010/main" val="2400082281"/>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1919536" y="260648"/>
            <a:ext cx="8229600" cy="922114"/>
          </a:xfrm>
          <a:prstGeom prst="rect">
            <a:avLst/>
          </a:prstGeom>
          <a:noFill/>
          <a:ln>
            <a:noFill/>
          </a:ln>
        </p:spPr>
        <p:txBody>
          <a:bodyPr spcFirstLastPara="1" wrap="square" lIns="91425" tIns="45700" rIns="91425" bIns="45700" anchor="ctr" anchorCtr="0">
            <a:noAutofit/>
          </a:bodyPr>
          <a:lstStyle/>
          <a:p>
            <a:r>
              <a:rPr lang="fr-CA"/>
              <a:t>Un nouveau réseau</a:t>
            </a:r>
            <a:endParaRPr/>
          </a:p>
        </p:txBody>
      </p:sp>
      <p:sp>
        <p:nvSpPr>
          <p:cNvPr id="118" name="Google Shape;118;p16"/>
          <p:cNvSpPr txBox="1">
            <a:spLocks noGrp="1"/>
          </p:cNvSpPr>
          <p:nvPr>
            <p:ph type="body" idx="1"/>
          </p:nvPr>
        </p:nvSpPr>
        <p:spPr>
          <a:xfrm>
            <a:off x="340008" y="2526041"/>
            <a:ext cx="11511984" cy="2652484"/>
          </a:xfrm>
          <a:prstGeom prst="rect">
            <a:avLst/>
          </a:prstGeom>
          <a:noFill/>
          <a:ln>
            <a:noFill/>
          </a:ln>
        </p:spPr>
        <p:txBody>
          <a:bodyPr spcFirstLastPara="1" wrap="square" lIns="91425" tIns="45700" rIns="91425" bIns="45700" anchor="t" anchorCtr="0">
            <a:noAutofit/>
          </a:bodyPr>
          <a:lstStyle/>
          <a:p>
            <a:pPr marL="342900" indent="-342900">
              <a:spcBef>
                <a:spcPts val="0"/>
              </a:spcBef>
            </a:pPr>
            <a:r>
              <a:rPr lang="fr-CA" sz="4000" dirty="0"/>
              <a:t>Financement obtenu en mai 2017</a:t>
            </a:r>
          </a:p>
          <a:p>
            <a:pPr marL="0" indent="0">
              <a:spcBef>
                <a:spcPts val="0"/>
              </a:spcBef>
              <a:buNone/>
            </a:pPr>
            <a:endParaRPr sz="4000" dirty="0"/>
          </a:p>
          <a:p>
            <a:pPr marL="342900" indent="-342900"/>
            <a:r>
              <a:rPr lang="fr-CA" sz="4000" dirty="0"/>
              <a:t>Première journée scientifique et première assemblée générale annuelle en novembre 2017</a:t>
            </a:r>
            <a:endParaRPr sz="4000" dirty="0"/>
          </a:p>
        </p:txBody>
      </p:sp>
      <p:sp>
        <p:nvSpPr>
          <p:cNvPr id="119" name="Google Shape;119;p16"/>
          <p:cNvSpPr txBox="1">
            <a:spLocks noGrp="1"/>
          </p:cNvSpPr>
          <p:nvPr>
            <p:ph type="sldNum" idx="12"/>
          </p:nvPr>
        </p:nvSpPr>
        <p:spPr>
          <a:xfrm>
            <a:off x="8112224" y="6381329"/>
            <a:ext cx="21336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CA"/>
              <a:pPr/>
              <a:t>3</a:t>
            </a:fld>
            <a:endParaRPr/>
          </a:p>
        </p:txBody>
      </p:sp>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6"/>
          <p:cNvSpPr txBox="1">
            <a:spLocks noGrp="1"/>
          </p:cNvSpPr>
          <p:nvPr>
            <p:ph type="title"/>
          </p:nvPr>
        </p:nvSpPr>
        <p:spPr>
          <a:xfrm>
            <a:off x="0" y="133120"/>
            <a:ext cx="12192000" cy="922114"/>
          </a:xfrm>
          <a:prstGeom prst="rect">
            <a:avLst/>
          </a:prstGeom>
          <a:noFill/>
          <a:ln>
            <a:noFill/>
          </a:ln>
        </p:spPr>
        <p:txBody>
          <a:bodyPr spcFirstLastPara="1" wrap="square" lIns="91425" tIns="45700" rIns="91425" bIns="45700" anchor="ctr" anchorCtr="0">
            <a:noAutofit/>
          </a:bodyPr>
          <a:lstStyle/>
          <a:p>
            <a:r>
              <a:rPr lang="fr-CA" sz="4000" dirty="0"/>
              <a:t>Précision du concept de SPFV</a:t>
            </a:r>
            <a:endParaRPr sz="4000" dirty="0"/>
          </a:p>
        </p:txBody>
      </p:sp>
      <p:sp>
        <p:nvSpPr>
          <p:cNvPr id="213" name="Google Shape;213;p26"/>
          <p:cNvSpPr txBox="1">
            <a:spLocks noGrp="1"/>
          </p:cNvSpPr>
          <p:nvPr>
            <p:ph type="sldNum" idx="12"/>
          </p:nvPr>
        </p:nvSpPr>
        <p:spPr>
          <a:xfrm>
            <a:off x="8112224" y="6381329"/>
            <a:ext cx="21336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CA"/>
              <a:pPr/>
              <a:t>30</a:t>
            </a:fld>
            <a:endParaRPr/>
          </a:p>
        </p:txBody>
      </p:sp>
      <p:sp>
        <p:nvSpPr>
          <p:cNvPr id="5" name="Google Shape;199;p24"/>
          <p:cNvSpPr txBox="1">
            <a:spLocks noGrp="1"/>
          </p:cNvSpPr>
          <p:nvPr>
            <p:ph type="body" idx="1"/>
          </p:nvPr>
        </p:nvSpPr>
        <p:spPr>
          <a:xfrm>
            <a:off x="97971" y="1582911"/>
            <a:ext cx="12094029" cy="4382456"/>
          </a:xfrm>
          <a:prstGeom prst="rect">
            <a:avLst/>
          </a:prstGeom>
          <a:noFill/>
          <a:ln>
            <a:noFill/>
          </a:ln>
        </p:spPr>
        <p:txBody>
          <a:bodyPr spcFirstLastPara="1" wrap="square" lIns="91425" tIns="45700" rIns="91425" bIns="45700" anchor="t" anchorCtr="0">
            <a:noAutofit/>
          </a:bodyPr>
          <a:lstStyle/>
          <a:p>
            <a:r>
              <a:rPr lang="fr-CA" dirty="0"/>
              <a:t>Ainsi, le RQSPAL pourrait se concentrer sur les projets qui ne se préoccupent pas de la guérison et des traitements curatifs… De ce fait, cela n’exclut pas les projets dont la population est les personnes dont le diagnostic n’est pas encore réservé, mais dont la visée est, par exemple, les discussions préalables de soins (qui devrait être discuté en amont de la détérioration, et en amont de l’aspect réservé des maladies)… ou encore le transfert entre les soins curatifs et les soins de « confort »… Éléments que les autres réseaux ne subventionnent pas !</a:t>
            </a:r>
            <a:endParaRPr lang="fr-CA" b="1" dirty="0"/>
          </a:p>
        </p:txBody>
      </p:sp>
    </p:spTree>
    <p:extLst>
      <p:ext uri="{BB962C8B-B14F-4D97-AF65-F5344CB8AC3E}">
        <p14:creationId xmlns:p14="http://schemas.microsoft.com/office/powerpoint/2010/main" val="3406836475"/>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991544" y="188640"/>
            <a:ext cx="8229600" cy="922114"/>
          </a:xfrm>
          <a:prstGeom prst="rect">
            <a:avLst/>
          </a:prstGeom>
          <a:noFill/>
          <a:ln>
            <a:noFill/>
          </a:ln>
        </p:spPr>
        <p:txBody>
          <a:bodyPr spcFirstLastPara="1" wrap="square" lIns="91425" tIns="45700" rIns="91425" bIns="45700" anchor="ctr" anchorCtr="0">
            <a:noAutofit/>
          </a:bodyPr>
          <a:lstStyle/>
          <a:p>
            <a:pPr>
              <a:buSzPts val="3959"/>
            </a:pPr>
            <a:r>
              <a:rPr lang="fr-CA" sz="3959"/>
              <a:t>Faits saillants de la première année d’existence du RQSPAL</a:t>
            </a:r>
            <a:endParaRPr sz="3959"/>
          </a:p>
        </p:txBody>
      </p:sp>
      <p:sp>
        <p:nvSpPr>
          <p:cNvPr id="125" name="Google Shape;125;p17"/>
          <p:cNvSpPr txBox="1">
            <a:spLocks noGrp="1"/>
          </p:cNvSpPr>
          <p:nvPr>
            <p:ph type="body" idx="1"/>
          </p:nvPr>
        </p:nvSpPr>
        <p:spPr>
          <a:xfrm>
            <a:off x="192336" y="2321457"/>
            <a:ext cx="11562784" cy="3215743"/>
          </a:xfrm>
          <a:prstGeom prst="rect">
            <a:avLst/>
          </a:prstGeom>
          <a:noFill/>
          <a:ln>
            <a:noFill/>
          </a:ln>
        </p:spPr>
        <p:txBody>
          <a:bodyPr spcFirstLastPara="1" wrap="square" lIns="91425" tIns="45700" rIns="91425" bIns="45700" anchor="t" anchorCtr="0">
            <a:noAutofit/>
          </a:bodyPr>
          <a:lstStyle/>
          <a:p>
            <a:pPr marL="342900" indent="-342900">
              <a:lnSpc>
                <a:spcPct val="80000"/>
              </a:lnSpc>
              <a:spcBef>
                <a:spcPts val="0"/>
              </a:spcBef>
              <a:buSzPts val="2960"/>
            </a:pPr>
            <a:r>
              <a:rPr lang="fr-CA" sz="2960" dirty="0"/>
              <a:t>Embauche du personnel</a:t>
            </a:r>
            <a:endParaRPr dirty="0"/>
          </a:p>
          <a:p>
            <a:pPr marL="342900" indent="-342900">
              <a:lnSpc>
                <a:spcPct val="80000"/>
              </a:lnSpc>
              <a:spcBef>
                <a:spcPts val="592"/>
              </a:spcBef>
              <a:buSzPts val="2960"/>
            </a:pPr>
            <a:r>
              <a:rPr lang="fr-CA" sz="2960" dirty="0"/>
              <a:t>Novembre 2017: Soumission de la Charte du RQSPAL</a:t>
            </a:r>
            <a:endParaRPr dirty="0"/>
          </a:p>
          <a:p>
            <a:pPr marL="342900" indent="-342900">
              <a:lnSpc>
                <a:spcPct val="80000"/>
              </a:lnSpc>
              <a:spcBef>
                <a:spcPts val="592"/>
              </a:spcBef>
              <a:buSzPts val="2960"/>
            </a:pPr>
            <a:r>
              <a:rPr lang="fr-CA" sz="2960" dirty="0"/>
              <a:t>Création et mise en place des comités</a:t>
            </a:r>
            <a:endParaRPr dirty="0"/>
          </a:p>
          <a:p>
            <a:pPr marL="342900" indent="-342900">
              <a:lnSpc>
                <a:spcPct val="80000"/>
              </a:lnSpc>
              <a:spcBef>
                <a:spcPts val="555"/>
              </a:spcBef>
              <a:buSzPts val="2775"/>
            </a:pPr>
            <a:r>
              <a:rPr lang="fr-CA" sz="2775" dirty="0"/>
              <a:t>Rencontres des comités </a:t>
            </a:r>
            <a:r>
              <a:rPr lang="fr-CA" sz="2405" b="1" dirty="0">
                <a:solidFill>
                  <a:schemeClr val="tx1"/>
                </a:solidFill>
                <a:effectLst>
                  <a:outerShdw blurRad="38100" dist="38100" dir="2700000" algn="tl">
                    <a:srgbClr val="000000">
                      <a:alpha val="43137"/>
                    </a:srgbClr>
                  </a:outerShdw>
                </a:effectLst>
              </a:rPr>
              <a:t>(9)</a:t>
            </a:r>
            <a:r>
              <a:rPr lang="fr-CA" sz="2405" dirty="0">
                <a:solidFill>
                  <a:srgbClr val="FF0000"/>
                </a:solidFill>
              </a:rPr>
              <a:t> </a:t>
            </a:r>
            <a:r>
              <a:rPr lang="fr-CA" sz="2775" dirty="0"/>
              <a:t>et des responsables </a:t>
            </a:r>
            <a:r>
              <a:rPr lang="fr-CA" sz="2405" b="1" dirty="0">
                <a:solidFill>
                  <a:schemeClr val="tx1"/>
                </a:solidFill>
                <a:effectLst>
                  <a:outerShdw blurRad="38100" dist="38100" dir="2700000" algn="tl">
                    <a:srgbClr val="000000">
                      <a:alpha val="43137"/>
                    </a:srgbClr>
                  </a:outerShdw>
                </a:effectLst>
              </a:rPr>
              <a:t>(5)</a:t>
            </a:r>
            <a:endParaRPr sz="2405" b="1" dirty="0">
              <a:solidFill>
                <a:schemeClr val="tx1"/>
              </a:solidFill>
              <a:effectLst>
                <a:outerShdw blurRad="38100" dist="38100" dir="2700000" algn="tl">
                  <a:srgbClr val="000000">
                    <a:alpha val="43137"/>
                  </a:srgbClr>
                </a:outerShdw>
              </a:effectLst>
            </a:endParaRPr>
          </a:p>
          <a:p>
            <a:pPr marL="342900" indent="-342900">
              <a:lnSpc>
                <a:spcPct val="80000"/>
              </a:lnSpc>
              <a:spcBef>
                <a:spcPts val="592"/>
              </a:spcBef>
              <a:buSzPts val="2960"/>
            </a:pPr>
            <a:r>
              <a:rPr lang="fr-CA" sz="2960" dirty="0"/>
              <a:t>Novembre 2017: Assemblée Générale Annuelle  </a:t>
            </a:r>
            <a:r>
              <a:rPr lang="fr-CA" sz="2775" b="1" dirty="0">
                <a:solidFill>
                  <a:schemeClr val="tx1"/>
                </a:solidFill>
                <a:effectLst>
                  <a:outerShdw blurRad="38100" dist="38100" dir="2700000" algn="tl">
                    <a:srgbClr val="000000">
                      <a:alpha val="43137"/>
                    </a:srgbClr>
                  </a:outerShdw>
                </a:effectLst>
              </a:rPr>
              <a:t>(présence de </a:t>
            </a:r>
            <a:br>
              <a:rPr lang="fr-CA" sz="2775" b="1" dirty="0">
                <a:solidFill>
                  <a:schemeClr val="tx1"/>
                </a:solidFill>
                <a:effectLst>
                  <a:outerShdw blurRad="38100" dist="38100" dir="2700000" algn="tl">
                    <a:srgbClr val="000000">
                      <a:alpha val="43137"/>
                    </a:srgbClr>
                  </a:outerShdw>
                </a:effectLst>
              </a:rPr>
            </a:br>
            <a:r>
              <a:rPr lang="fr-CA" sz="2775" b="1" dirty="0">
                <a:solidFill>
                  <a:schemeClr val="tx1"/>
                </a:solidFill>
                <a:effectLst>
                  <a:outerShdw blurRad="38100" dist="38100" dir="2700000" algn="tl">
                    <a:srgbClr val="000000">
                      <a:alpha val="43137"/>
                    </a:srgbClr>
                  </a:outerShdw>
                </a:effectLst>
              </a:rPr>
              <a:t>25 membres) </a:t>
            </a:r>
            <a:r>
              <a:rPr lang="fr-CA" sz="2960" dirty="0"/>
              <a:t>et succès de la Journée Scientifique </a:t>
            </a:r>
            <a:r>
              <a:rPr lang="fr-CA" sz="2775" b="1" dirty="0">
                <a:solidFill>
                  <a:schemeClr val="tx1"/>
                </a:solidFill>
                <a:effectLst>
                  <a:outerShdw blurRad="38100" dist="38100" dir="2700000" algn="tl">
                    <a:srgbClr val="000000">
                      <a:alpha val="43137"/>
                    </a:srgbClr>
                  </a:outerShdw>
                </a:effectLst>
              </a:rPr>
              <a:t>(185 participants)</a:t>
            </a:r>
            <a:endParaRPr sz="2775" b="1" dirty="0">
              <a:solidFill>
                <a:schemeClr val="tx1"/>
              </a:solidFill>
              <a:effectLst>
                <a:outerShdw blurRad="38100" dist="38100" dir="2700000" algn="tl">
                  <a:srgbClr val="000000">
                    <a:alpha val="43137"/>
                  </a:srgbClr>
                </a:outerShdw>
              </a:effectLst>
            </a:endParaRPr>
          </a:p>
          <a:p>
            <a:pPr marL="342900" indent="-342900">
              <a:lnSpc>
                <a:spcPct val="80000"/>
              </a:lnSpc>
              <a:spcBef>
                <a:spcPts val="592"/>
              </a:spcBef>
              <a:buSzPts val="2960"/>
            </a:pPr>
            <a:r>
              <a:rPr lang="fr-CA" sz="2960" dirty="0"/>
              <a:t>Février 2018: Début de l’infolettre</a:t>
            </a:r>
            <a:endParaRPr sz="2960" dirty="0"/>
          </a:p>
        </p:txBody>
      </p:sp>
      <p:sp>
        <p:nvSpPr>
          <p:cNvPr id="126" name="Google Shape;126;p17"/>
          <p:cNvSpPr txBox="1">
            <a:spLocks noGrp="1"/>
          </p:cNvSpPr>
          <p:nvPr>
            <p:ph type="sldNum" idx="12"/>
          </p:nvPr>
        </p:nvSpPr>
        <p:spPr>
          <a:xfrm>
            <a:off x="8112224" y="6381329"/>
            <a:ext cx="21336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CA"/>
              <a:pPr/>
              <a:t>4</a:t>
            </a:fld>
            <a:endParaRPr/>
          </a:p>
        </p:txBody>
      </p:sp>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txBox="1">
            <a:spLocks noGrp="1"/>
          </p:cNvSpPr>
          <p:nvPr>
            <p:ph type="title"/>
          </p:nvPr>
        </p:nvSpPr>
        <p:spPr>
          <a:xfrm>
            <a:off x="1981200" y="274638"/>
            <a:ext cx="8229600" cy="922114"/>
          </a:xfrm>
          <a:prstGeom prst="rect">
            <a:avLst/>
          </a:prstGeom>
          <a:noFill/>
          <a:ln>
            <a:noFill/>
          </a:ln>
        </p:spPr>
        <p:txBody>
          <a:bodyPr spcFirstLastPara="1" wrap="square" lIns="91425" tIns="45700" rIns="91425" bIns="45700" anchor="ctr" anchorCtr="0">
            <a:noAutofit/>
          </a:bodyPr>
          <a:lstStyle/>
          <a:p>
            <a:r>
              <a:rPr lang="fr-CA"/>
              <a:t>L’infolettre</a:t>
            </a:r>
            <a:endParaRPr/>
          </a:p>
        </p:txBody>
      </p:sp>
      <p:sp>
        <p:nvSpPr>
          <p:cNvPr id="132" name="Google Shape;132;p18"/>
          <p:cNvSpPr txBox="1">
            <a:spLocks noGrp="1"/>
          </p:cNvSpPr>
          <p:nvPr>
            <p:ph type="body" idx="1"/>
          </p:nvPr>
        </p:nvSpPr>
        <p:spPr>
          <a:xfrm>
            <a:off x="324416" y="2277279"/>
            <a:ext cx="8758624" cy="3266544"/>
          </a:xfrm>
          <a:prstGeom prst="rect">
            <a:avLst/>
          </a:prstGeom>
          <a:noFill/>
          <a:ln>
            <a:noFill/>
          </a:ln>
        </p:spPr>
        <p:txBody>
          <a:bodyPr spcFirstLastPara="1" wrap="square" lIns="91425" tIns="45700" rIns="91425" bIns="45700" anchor="t" anchorCtr="0">
            <a:noAutofit/>
          </a:bodyPr>
          <a:lstStyle/>
          <a:p>
            <a:pPr marL="342900" indent="-342900">
              <a:lnSpc>
                <a:spcPct val="80000"/>
              </a:lnSpc>
              <a:spcBef>
                <a:spcPts val="0"/>
              </a:spcBef>
              <a:buSzPts val="2960"/>
            </a:pPr>
            <a:r>
              <a:rPr lang="fr-CA" sz="2960" dirty="0"/>
              <a:t>Contient les bons coups des membres, des faits d’actualités, l’annonce de conférences ou congrès, etc.</a:t>
            </a:r>
            <a:endParaRPr dirty="0"/>
          </a:p>
          <a:p>
            <a:pPr marL="342900" indent="-342900">
              <a:lnSpc>
                <a:spcPct val="80000"/>
              </a:lnSpc>
              <a:spcBef>
                <a:spcPts val="592"/>
              </a:spcBef>
              <a:buSzPts val="2960"/>
            </a:pPr>
            <a:r>
              <a:rPr lang="fr-CA" sz="2960" dirty="0"/>
              <a:t>Envoyée bimensuellement</a:t>
            </a:r>
            <a:endParaRPr dirty="0"/>
          </a:p>
          <a:p>
            <a:pPr marL="342900" indent="-342900">
              <a:lnSpc>
                <a:spcPct val="80000"/>
              </a:lnSpc>
              <a:spcBef>
                <a:spcPts val="592"/>
              </a:spcBef>
              <a:buSzPts val="2960"/>
            </a:pPr>
            <a:r>
              <a:rPr lang="fr-CA" sz="2960" dirty="0" err="1"/>
              <a:t>Mailchimp</a:t>
            </a:r>
            <a:endParaRPr sz="2960" dirty="0"/>
          </a:p>
          <a:p>
            <a:pPr marL="342900" indent="-342900">
              <a:lnSpc>
                <a:spcPct val="80000"/>
              </a:lnSpc>
              <a:spcBef>
                <a:spcPts val="592"/>
              </a:spcBef>
              <a:buSzPts val="2960"/>
            </a:pPr>
            <a:r>
              <a:rPr lang="fr-CA" sz="2960" dirty="0"/>
              <a:t>793 abonnés</a:t>
            </a:r>
            <a:endParaRPr lang="fr-CA" dirty="0"/>
          </a:p>
          <a:p>
            <a:pPr marL="342900" indent="-342900">
              <a:lnSpc>
                <a:spcPct val="80000"/>
              </a:lnSpc>
              <a:spcBef>
                <a:spcPts val="592"/>
              </a:spcBef>
              <a:buSzPts val="2960"/>
            </a:pPr>
            <a:r>
              <a:rPr lang="fr-CA" sz="2960" dirty="0"/>
              <a:t>14 infolettres</a:t>
            </a:r>
            <a:endParaRPr sz="2960" dirty="0">
              <a:solidFill>
                <a:srgbClr val="FF0000"/>
              </a:solidFill>
            </a:endParaRPr>
          </a:p>
        </p:txBody>
      </p:sp>
      <p:sp>
        <p:nvSpPr>
          <p:cNvPr id="133" name="Google Shape;133;p18"/>
          <p:cNvSpPr txBox="1">
            <a:spLocks noGrp="1"/>
          </p:cNvSpPr>
          <p:nvPr>
            <p:ph type="sldNum" idx="12"/>
          </p:nvPr>
        </p:nvSpPr>
        <p:spPr>
          <a:xfrm>
            <a:off x="8112224" y="6381329"/>
            <a:ext cx="21336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CA"/>
              <a:pPr/>
              <a:t>5</a:t>
            </a:fld>
            <a:endParaRPr/>
          </a:p>
        </p:txBody>
      </p:sp>
      <p:pic>
        <p:nvPicPr>
          <p:cNvPr id="134" name="Google Shape;134;p18" descr="P:\Oncologie\ERMOS\Noémie Tanguay\Images\Infolettre 4 juillet.PNG"/>
          <p:cNvPicPr preferRelativeResize="0"/>
          <p:nvPr/>
        </p:nvPicPr>
        <p:blipFill rotWithShape="1">
          <a:blip r:embed="rId3">
            <a:alphaModFix/>
          </a:blip>
          <a:srcRect/>
          <a:stretch/>
        </p:blipFill>
        <p:spPr>
          <a:xfrm>
            <a:off x="9460840" y="1600096"/>
            <a:ext cx="2283344" cy="4620911"/>
          </a:xfrm>
          <a:prstGeom prst="rect">
            <a:avLst/>
          </a:prstGeom>
          <a:noFill/>
          <a:ln w="38100" cap="sq" cmpd="sng">
            <a:solidFill>
              <a:schemeClr val="dk1"/>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9"/>
          <p:cNvSpPr txBox="1">
            <a:spLocks noGrp="1"/>
          </p:cNvSpPr>
          <p:nvPr>
            <p:ph type="title"/>
          </p:nvPr>
        </p:nvSpPr>
        <p:spPr>
          <a:xfrm>
            <a:off x="1981200" y="274638"/>
            <a:ext cx="8229600" cy="922114"/>
          </a:xfrm>
          <a:prstGeom prst="rect">
            <a:avLst/>
          </a:prstGeom>
          <a:noFill/>
          <a:ln>
            <a:noFill/>
          </a:ln>
        </p:spPr>
        <p:txBody>
          <a:bodyPr spcFirstLastPara="1" wrap="square" lIns="91425" tIns="45700" rIns="91425" bIns="45700" anchor="ctr" anchorCtr="0">
            <a:noAutofit/>
          </a:bodyPr>
          <a:lstStyle/>
          <a:p>
            <a:r>
              <a:rPr lang="fr-CA"/>
              <a:t>Faits saillants (suite…)</a:t>
            </a:r>
            <a:endParaRPr/>
          </a:p>
        </p:txBody>
      </p:sp>
      <p:sp>
        <p:nvSpPr>
          <p:cNvPr id="140" name="Google Shape;140;p19"/>
          <p:cNvSpPr txBox="1">
            <a:spLocks noGrp="1"/>
          </p:cNvSpPr>
          <p:nvPr>
            <p:ph type="body" idx="1"/>
          </p:nvPr>
        </p:nvSpPr>
        <p:spPr>
          <a:xfrm>
            <a:off x="252396" y="2184797"/>
            <a:ext cx="11687208" cy="3087657"/>
          </a:xfrm>
          <a:prstGeom prst="rect">
            <a:avLst/>
          </a:prstGeom>
          <a:noFill/>
          <a:ln>
            <a:noFill/>
          </a:ln>
        </p:spPr>
        <p:txBody>
          <a:bodyPr spcFirstLastPara="1" wrap="square" lIns="91425" tIns="45700" rIns="91425" bIns="45700" anchor="t" anchorCtr="0">
            <a:noAutofit/>
          </a:bodyPr>
          <a:lstStyle/>
          <a:p>
            <a:pPr marL="342900" indent="-342900">
              <a:spcBef>
                <a:spcPts val="0"/>
              </a:spcBef>
            </a:pPr>
            <a:r>
              <a:rPr lang="fr-CA" dirty="0"/>
              <a:t>Création du logo</a:t>
            </a:r>
            <a:endParaRPr dirty="0"/>
          </a:p>
          <a:p>
            <a:pPr marL="342900" indent="-342900"/>
            <a:r>
              <a:rPr lang="fr-CA" dirty="0"/>
              <a:t>Fabrication de matériel publicitaire, banderoles et cartes d’affaire</a:t>
            </a:r>
            <a:endParaRPr dirty="0"/>
          </a:p>
          <a:p>
            <a:pPr marL="342900" indent="-342900"/>
            <a:r>
              <a:rPr lang="fr-CA" dirty="0"/>
              <a:t>GoToMeeting &amp; </a:t>
            </a:r>
            <a:endParaRPr dirty="0"/>
          </a:p>
          <a:p>
            <a:pPr marL="342900" indent="-342900"/>
            <a:r>
              <a:rPr lang="fr-CA" dirty="0"/>
              <a:t>9 conférences (2017-2018) – 268 participants</a:t>
            </a:r>
            <a:endParaRPr dirty="0"/>
          </a:p>
          <a:p>
            <a:pPr marL="342900" indent="-342900"/>
            <a:r>
              <a:rPr lang="fr-CA" dirty="0"/>
              <a:t>Réseaux sociaux:</a:t>
            </a:r>
            <a:endParaRPr dirty="0"/>
          </a:p>
        </p:txBody>
      </p:sp>
      <p:sp>
        <p:nvSpPr>
          <p:cNvPr id="141" name="Google Shape;141;p19"/>
          <p:cNvSpPr txBox="1">
            <a:spLocks noGrp="1"/>
          </p:cNvSpPr>
          <p:nvPr>
            <p:ph type="sldNum" idx="12"/>
          </p:nvPr>
        </p:nvSpPr>
        <p:spPr>
          <a:xfrm>
            <a:off x="8112224" y="6381329"/>
            <a:ext cx="21336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CA"/>
              <a:pPr/>
              <a:t>6</a:t>
            </a:fld>
            <a:endParaRPr/>
          </a:p>
        </p:txBody>
      </p:sp>
      <p:pic>
        <p:nvPicPr>
          <p:cNvPr id="142" name="Google Shape;142;p19" descr="P:\Oncologie\ERMOS\Noémie Tanguay\Images\YouTube-logo.png">
            <a:hlinkClick r:id="rId3"/>
          </p:cNvPr>
          <p:cNvPicPr preferRelativeResize="0"/>
          <p:nvPr/>
        </p:nvPicPr>
        <p:blipFill rotWithShape="1">
          <a:blip r:embed="rId4">
            <a:alphaModFix/>
          </a:blip>
          <a:srcRect/>
          <a:stretch/>
        </p:blipFill>
        <p:spPr>
          <a:xfrm>
            <a:off x="3707992" y="3302144"/>
            <a:ext cx="1440160" cy="698729"/>
          </a:xfrm>
          <a:prstGeom prst="rect">
            <a:avLst/>
          </a:prstGeom>
          <a:noFill/>
          <a:ln>
            <a:noFill/>
          </a:ln>
        </p:spPr>
      </p:pic>
      <p:pic>
        <p:nvPicPr>
          <p:cNvPr id="143" name="Google Shape;143;p19" descr="Facebook logo">
            <a:hlinkClick r:id="rId5"/>
          </p:cNvPr>
          <p:cNvPicPr preferRelativeResize="0"/>
          <p:nvPr/>
        </p:nvPicPr>
        <p:blipFill rotWithShape="1">
          <a:blip r:embed="rId6">
            <a:alphaModFix/>
          </a:blip>
          <a:srcRect l="1839" t="31451" r="2080" b="31452"/>
          <a:stretch/>
        </p:blipFill>
        <p:spPr>
          <a:xfrm>
            <a:off x="3707992" y="4494896"/>
            <a:ext cx="1512168" cy="555783"/>
          </a:xfrm>
          <a:prstGeom prst="rect">
            <a:avLst/>
          </a:prstGeom>
          <a:noFill/>
          <a:ln>
            <a:noFill/>
          </a:ln>
        </p:spPr>
      </p:pic>
      <p:pic>
        <p:nvPicPr>
          <p:cNvPr id="144" name="Google Shape;144;p19" descr="Image associÃ©e">
            <a:hlinkClick r:id="rId7"/>
          </p:cNvPr>
          <p:cNvPicPr preferRelativeResize="0"/>
          <p:nvPr/>
        </p:nvPicPr>
        <p:blipFill rotWithShape="1">
          <a:blip r:embed="rId8">
            <a:alphaModFix/>
          </a:blip>
          <a:srcRect/>
          <a:stretch/>
        </p:blipFill>
        <p:spPr>
          <a:xfrm>
            <a:off x="5571546" y="4494896"/>
            <a:ext cx="1114901" cy="555781"/>
          </a:xfrm>
          <a:prstGeom prst="rect">
            <a:avLst/>
          </a:prstGeom>
          <a:noFill/>
          <a:ln>
            <a:noFill/>
          </a:ln>
        </p:spPr>
      </p:pic>
      <p:pic>
        <p:nvPicPr>
          <p:cNvPr id="145" name="Google Shape;145;p19" descr="RÃ©sultats de recherche d'images pour Â«Â logo linkedinÂ Â»">
            <a:hlinkClick r:id="rId9"/>
          </p:cNvPr>
          <p:cNvPicPr preferRelativeResize="0"/>
          <p:nvPr/>
        </p:nvPicPr>
        <p:blipFill rotWithShape="1">
          <a:blip r:embed="rId10">
            <a:alphaModFix/>
          </a:blip>
          <a:srcRect/>
          <a:stretch/>
        </p:blipFill>
        <p:spPr>
          <a:xfrm>
            <a:off x="7037833" y="4494895"/>
            <a:ext cx="2150605" cy="55578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0"/>
          <p:cNvSpPr txBox="1">
            <a:spLocks noGrp="1"/>
          </p:cNvSpPr>
          <p:nvPr>
            <p:ph type="title"/>
          </p:nvPr>
        </p:nvSpPr>
        <p:spPr>
          <a:xfrm>
            <a:off x="1981200" y="274638"/>
            <a:ext cx="8229600" cy="922114"/>
          </a:xfrm>
          <a:prstGeom prst="rect">
            <a:avLst/>
          </a:prstGeom>
          <a:noFill/>
          <a:ln>
            <a:noFill/>
          </a:ln>
        </p:spPr>
        <p:txBody>
          <a:bodyPr spcFirstLastPara="1" wrap="square" lIns="91425" tIns="45700" rIns="91425" bIns="45700" anchor="ctr" anchorCtr="0">
            <a:noAutofit/>
          </a:bodyPr>
          <a:lstStyle/>
          <a:p>
            <a:pPr>
              <a:buSzPts val="3959"/>
            </a:pPr>
            <a:r>
              <a:rPr lang="fr-CA" sz="3959" dirty="0"/>
              <a:t>Statistiques – Réseaux sociaux</a:t>
            </a:r>
            <a:br>
              <a:rPr lang="fr-CA" sz="3959" dirty="0"/>
            </a:br>
            <a:r>
              <a:rPr lang="fr-CA" sz="1620" dirty="0">
                <a:solidFill>
                  <a:schemeClr val="bg2"/>
                </a:solidFill>
              </a:rPr>
              <a:t>(en date du 01/10/2018)</a:t>
            </a:r>
            <a:endParaRPr sz="3959" dirty="0">
              <a:solidFill>
                <a:schemeClr val="bg2"/>
              </a:solidFill>
            </a:endParaRPr>
          </a:p>
        </p:txBody>
      </p:sp>
      <p:sp>
        <p:nvSpPr>
          <p:cNvPr id="151" name="Google Shape;151;p20"/>
          <p:cNvSpPr txBox="1">
            <a:spLocks noGrp="1"/>
          </p:cNvSpPr>
          <p:nvPr>
            <p:ph type="body" idx="1"/>
          </p:nvPr>
        </p:nvSpPr>
        <p:spPr>
          <a:xfrm>
            <a:off x="1270000" y="1844824"/>
            <a:ext cx="3749040" cy="4032448"/>
          </a:xfrm>
          <a:prstGeom prst="rect">
            <a:avLst/>
          </a:prstGeom>
          <a:noFill/>
          <a:ln>
            <a:noFill/>
          </a:ln>
        </p:spPr>
        <p:txBody>
          <a:bodyPr spcFirstLastPara="1" wrap="square" lIns="91425" tIns="45700" rIns="91425" bIns="45700" anchor="t" anchorCtr="0">
            <a:noAutofit/>
          </a:bodyPr>
          <a:lstStyle/>
          <a:p>
            <a:pPr marL="0" indent="0">
              <a:lnSpc>
                <a:spcPct val="90000"/>
              </a:lnSpc>
              <a:spcBef>
                <a:spcPts val="0"/>
              </a:spcBef>
              <a:buNone/>
            </a:pPr>
            <a:r>
              <a:rPr lang="fr-CA" b="1" dirty="0"/>
              <a:t>Twitter:</a:t>
            </a:r>
            <a:endParaRPr dirty="0"/>
          </a:p>
          <a:p>
            <a:pPr marL="342900" indent="-342900">
              <a:lnSpc>
                <a:spcPct val="90000"/>
              </a:lnSpc>
            </a:pPr>
            <a:r>
              <a:rPr lang="fr-CA" dirty="0"/>
              <a:t>87 tweets</a:t>
            </a:r>
            <a:endParaRPr dirty="0"/>
          </a:p>
          <a:p>
            <a:pPr marL="342900" indent="-342900">
              <a:lnSpc>
                <a:spcPct val="90000"/>
              </a:lnSpc>
            </a:pPr>
            <a:r>
              <a:rPr lang="fr-CA" dirty="0"/>
              <a:t>91 </a:t>
            </a:r>
            <a:r>
              <a:rPr lang="fr-CA" dirty="0" err="1"/>
              <a:t>re-tweets</a:t>
            </a:r>
            <a:endParaRPr dirty="0"/>
          </a:p>
          <a:p>
            <a:pPr marL="342900" indent="-342900">
              <a:lnSpc>
                <a:spcPct val="90000"/>
              </a:lnSpc>
            </a:pPr>
            <a:r>
              <a:rPr lang="fr-CA" dirty="0"/>
              <a:t>348 visites du profil</a:t>
            </a:r>
            <a:endParaRPr dirty="0"/>
          </a:p>
          <a:p>
            <a:pPr marL="342900" indent="-342900">
              <a:lnSpc>
                <a:spcPct val="90000"/>
              </a:lnSpc>
            </a:pPr>
            <a:r>
              <a:rPr lang="fr-CA" dirty="0"/>
              <a:t>62 abonnés</a:t>
            </a:r>
            <a:endParaRPr dirty="0"/>
          </a:p>
          <a:p>
            <a:pPr marL="0" indent="0">
              <a:lnSpc>
                <a:spcPct val="90000"/>
              </a:lnSpc>
              <a:buNone/>
            </a:pPr>
            <a:endParaRPr dirty="0"/>
          </a:p>
          <a:p>
            <a:pPr marL="0" indent="0">
              <a:lnSpc>
                <a:spcPct val="90000"/>
              </a:lnSpc>
              <a:buNone/>
            </a:pPr>
            <a:r>
              <a:rPr lang="fr-CA" b="1" dirty="0"/>
              <a:t>LinkedIn:</a:t>
            </a:r>
            <a:endParaRPr dirty="0"/>
          </a:p>
          <a:p>
            <a:pPr marL="342900" indent="-342900">
              <a:lnSpc>
                <a:spcPct val="90000"/>
              </a:lnSpc>
            </a:pPr>
            <a:r>
              <a:rPr lang="fr-CA" dirty="0"/>
              <a:t>1 245 impressions</a:t>
            </a:r>
            <a:endParaRPr dirty="0"/>
          </a:p>
          <a:p>
            <a:pPr marL="0" indent="0">
              <a:lnSpc>
                <a:spcPct val="90000"/>
              </a:lnSpc>
              <a:buNone/>
            </a:pPr>
            <a:endParaRPr dirty="0"/>
          </a:p>
          <a:p>
            <a:pPr marL="0" indent="0">
              <a:lnSpc>
                <a:spcPct val="90000"/>
              </a:lnSpc>
              <a:buNone/>
            </a:pPr>
            <a:endParaRPr dirty="0"/>
          </a:p>
        </p:txBody>
      </p:sp>
      <p:sp>
        <p:nvSpPr>
          <p:cNvPr id="152" name="Google Shape;152;p20"/>
          <p:cNvSpPr txBox="1">
            <a:spLocks noGrp="1"/>
          </p:cNvSpPr>
          <p:nvPr>
            <p:ph type="body" idx="2"/>
          </p:nvPr>
        </p:nvSpPr>
        <p:spPr>
          <a:xfrm>
            <a:off x="6168008" y="1772817"/>
            <a:ext cx="5769992" cy="4464497"/>
          </a:xfrm>
          <a:prstGeom prst="rect">
            <a:avLst/>
          </a:prstGeom>
          <a:noFill/>
          <a:ln>
            <a:noFill/>
          </a:ln>
        </p:spPr>
        <p:txBody>
          <a:bodyPr spcFirstLastPara="1" wrap="square" lIns="91425" tIns="45700" rIns="91425" bIns="45700" anchor="t" anchorCtr="0">
            <a:noAutofit/>
          </a:bodyPr>
          <a:lstStyle/>
          <a:p>
            <a:pPr marL="0" indent="0">
              <a:lnSpc>
                <a:spcPct val="90000"/>
              </a:lnSpc>
              <a:spcBef>
                <a:spcPts val="0"/>
              </a:spcBef>
              <a:buNone/>
            </a:pPr>
            <a:r>
              <a:rPr lang="fr-CA" b="1" dirty="0"/>
              <a:t>Facebook:</a:t>
            </a:r>
            <a:endParaRPr dirty="0"/>
          </a:p>
          <a:p>
            <a:pPr marL="342900" indent="-342900">
              <a:lnSpc>
                <a:spcPct val="90000"/>
              </a:lnSpc>
            </a:pPr>
            <a:r>
              <a:rPr lang="fr-CA" dirty="0"/>
              <a:t>116 personnes aiment</a:t>
            </a:r>
            <a:endParaRPr dirty="0"/>
          </a:p>
          <a:p>
            <a:pPr marL="342900" indent="-342900">
              <a:lnSpc>
                <a:spcPct val="90000"/>
              </a:lnSpc>
            </a:pPr>
            <a:r>
              <a:rPr lang="fr-CA" dirty="0"/>
              <a:t>128 abonnés</a:t>
            </a:r>
            <a:endParaRPr dirty="0"/>
          </a:p>
          <a:p>
            <a:pPr marL="342900" indent="-342900">
              <a:lnSpc>
                <a:spcPct val="90000"/>
              </a:lnSpc>
            </a:pPr>
            <a:r>
              <a:rPr lang="fr-CA" dirty="0"/>
              <a:t>84 publications</a:t>
            </a:r>
            <a:endParaRPr dirty="0"/>
          </a:p>
          <a:p>
            <a:pPr marL="342900" indent="-342900">
              <a:lnSpc>
                <a:spcPct val="90000"/>
              </a:lnSpc>
            </a:pPr>
            <a:r>
              <a:rPr lang="fr-CA" dirty="0"/>
              <a:t>813 réactions</a:t>
            </a:r>
          </a:p>
          <a:p>
            <a:pPr marL="342900" indent="-342900">
              <a:lnSpc>
                <a:spcPct val="90000"/>
              </a:lnSpc>
            </a:pPr>
            <a:r>
              <a:rPr lang="fr-CA" b="1" i="1" dirty="0">
                <a:solidFill>
                  <a:schemeClr val="tx1"/>
                </a:solidFill>
                <a:effectLst>
                  <a:outerShdw blurRad="38100" dist="38100" dir="2700000" algn="tl">
                    <a:srgbClr val="000000">
                      <a:alpha val="43137"/>
                    </a:srgbClr>
                  </a:outerShdw>
                </a:effectLst>
              </a:rPr>
              <a:t>La nouvelle la plus performante</a:t>
            </a:r>
            <a:endParaRPr b="1" i="1" dirty="0">
              <a:solidFill>
                <a:schemeClr val="tx1"/>
              </a:solidFill>
              <a:effectLst>
                <a:outerShdw blurRad="38100" dist="38100" dir="2700000" algn="tl">
                  <a:srgbClr val="000000">
                    <a:alpha val="43137"/>
                  </a:srgbClr>
                </a:outerShdw>
              </a:effectLst>
            </a:endParaRPr>
          </a:p>
          <a:p>
            <a:pPr marL="0" indent="0">
              <a:lnSpc>
                <a:spcPct val="90000"/>
              </a:lnSpc>
              <a:buNone/>
            </a:pPr>
            <a:endParaRPr dirty="0"/>
          </a:p>
          <a:p>
            <a:pPr marL="0" indent="0">
              <a:lnSpc>
                <a:spcPct val="90000"/>
              </a:lnSpc>
              <a:buNone/>
            </a:pPr>
            <a:r>
              <a:rPr lang="fr-CA" b="1" dirty="0"/>
              <a:t>YouTube:</a:t>
            </a:r>
            <a:endParaRPr dirty="0"/>
          </a:p>
          <a:p>
            <a:pPr marL="342900" indent="-342900">
              <a:lnSpc>
                <a:spcPct val="90000"/>
              </a:lnSpc>
            </a:pPr>
            <a:r>
              <a:rPr lang="fr-CA" dirty="0"/>
              <a:t>16 vidéos</a:t>
            </a:r>
            <a:endParaRPr dirty="0"/>
          </a:p>
          <a:p>
            <a:pPr marL="342900" indent="-342900">
              <a:lnSpc>
                <a:spcPct val="90000"/>
              </a:lnSpc>
            </a:pPr>
            <a:r>
              <a:rPr lang="fr-CA" dirty="0"/>
              <a:t>611 vues</a:t>
            </a:r>
            <a:endParaRPr dirty="0"/>
          </a:p>
        </p:txBody>
      </p:sp>
      <p:sp>
        <p:nvSpPr>
          <p:cNvPr id="153" name="Google Shape;153;p20"/>
          <p:cNvSpPr txBox="1">
            <a:spLocks noGrp="1"/>
          </p:cNvSpPr>
          <p:nvPr>
            <p:ph type="sldNum" idx="12"/>
          </p:nvPr>
        </p:nvSpPr>
        <p:spPr>
          <a:xfrm>
            <a:off x="8112224" y="6381329"/>
            <a:ext cx="21336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CA"/>
              <a:pPr/>
              <a:t>7</a:t>
            </a:fld>
            <a:endParaRPr/>
          </a:p>
        </p:txBody>
      </p:sp>
      <p:pic>
        <p:nvPicPr>
          <p:cNvPr id="2" name="Image 1">
            <a:extLst>
              <a:ext uri="{FF2B5EF4-FFF2-40B4-BE49-F238E27FC236}">
                <a16:creationId xmlns:a16="http://schemas.microsoft.com/office/drawing/2014/main" id="{A70D1AF1-D3F8-495B-8B7E-E36DBCFF00FD}"/>
              </a:ext>
            </a:extLst>
          </p:cNvPr>
          <p:cNvPicPr>
            <a:picLocks noChangeAspect="1"/>
          </p:cNvPicPr>
          <p:nvPr/>
        </p:nvPicPr>
        <p:blipFill>
          <a:blip r:embed="rId3"/>
          <a:stretch>
            <a:fillRect/>
          </a:stretch>
        </p:blipFill>
        <p:spPr>
          <a:xfrm>
            <a:off x="889694" y="274638"/>
            <a:ext cx="10064268" cy="63813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xit" presetSubtype="4" fill="hold" nodeType="clickEffect">
                                  <p:stCondLst>
                                    <p:cond delay="0"/>
                                  </p:stCondLst>
                                  <p:childTnLst>
                                    <p:anim calcmode="lin" valueType="num">
                                      <p:cBhvr additive="base">
                                        <p:cTn id="13" dur="500"/>
                                        <p:tgtEl>
                                          <p:spTgt spid="2"/>
                                        </p:tgtEl>
                                        <p:attrNameLst>
                                          <p:attrName>ppt_y</p:attrName>
                                        </p:attrNameLst>
                                      </p:cBhvr>
                                      <p:tavLst>
                                        <p:tav tm="0">
                                          <p:val>
                                            <p:strVal val="#ppt_y"/>
                                          </p:val>
                                        </p:tav>
                                        <p:tav tm="100000">
                                          <p:val>
                                            <p:strVal val="#ppt_y+#ppt_h*1.125000"/>
                                          </p:val>
                                        </p:tav>
                                      </p:tavLst>
                                    </p:anim>
                                    <p:animEffect transition="out" filter="wipe(down)">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1"/>
          <p:cNvSpPr txBox="1">
            <a:spLocks noGrp="1"/>
          </p:cNvSpPr>
          <p:nvPr>
            <p:ph type="title"/>
          </p:nvPr>
        </p:nvSpPr>
        <p:spPr>
          <a:xfrm>
            <a:off x="1981200" y="274638"/>
            <a:ext cx="8229600" cy="922114"/>
          </a:xfrm>
          <a:prstGeom prst="rect">
            <a:avLst/>
          </a:prstGeom>
          <a:noFill/>
          <a:ln>
            <a:noFill/>
          </a:ln>
        </p:spPr>
        <p:txBody>
          <a:bodyPr spcFirstLastPara="1" wrap="square" lIns="91425" tIns="45700" rIns="91425" bIns="45700" anchor="ctr" anchorCtr="0">
            <a:noAutofit/>
          </a:bodyPr>
          <a:lstStyle/>
          <a:p>
            <a:r>
              <a:rPr lang="fr-CA"/>
              <a:t>Faits saillants (suite…)</a:t>
            </a:r>
            <a:endParaRPr/>
          </a:p>
        </p:txBody>
      </p:sp>
      <p:sp>
        <p:nvSpPr>
          <p:cNvPr id="159" name="Google Shape;159;p21"/>
          <p:cNvSpPr txBox="1">
            <a:spLocks noGrp="1"/>
          </p:cNvSpPr>
          <p:nvPr>
            <p:ph type="body" idx="1"/>
          </p:nvPr>
        </p:nvSpPr>
        <p:spPr>
          <a:xfrm>
            <a:off x="142238" y="2323025"/>
            <a:ext cx="9242371" cy="3346843"/>
          </a:xfrm>
          <a:prstGeom prst="rect">
            <a:avLst/>
          </a:prstGeom>
          <a:noFill/>
          <a:ln>
            <a:noFill/>
          </a:ln>
        </p:spPr>
        <p:txBody>
          <a:bodyPr spcFirstLastPara="1" wrap="square" lIns="91425" tIns="45700" rIns="91425" bIns="45700" anchor="t" anchorCtr="0">
            <a:noAutofit/>
          </a:bodyPr>
          <a:lstStyle/>
          <a:p>
            <a:pPr marL="342900" indent="-342900">
              <a:spcBef>
                <a:spcPts val="0"/>
              </a:spcBef>
              <a:buSzPts val="2800"/>
            </a:pPr>
            <a:r>
              <a:rPr lang="fr-CA" dirty="0"/>
              <a:t>Prix Diamant du CHU de Québec – Catégorie innovation</a:t>
            </a:r>
          </a:p>
          <a:p>
            <a:pPr marL="342900" indent="-342900">
              <a:spcBef>
                <a:spcPts val="0"/>
              </a:spcBef>
              <a:buSzPts val="2800"/>
            </a:pPr>
            <a:r>
              <a:rPr lang="fr-CA" dirty="0"/>
              <a:t>Développement des ébauches pour les concours (automne 2018)</a:t>
            </a:r>
          </a:p>
          <a:p>
            <a:pPr marL="342900" indent="-342900">
              <a:spcBef>
                <a:spcPts val="0"/>
              </a:spcBef>
              <a:buSzPts val="2800"/>
            </a:pPr>
            <a:r>
              <a:rPr lang="fr-CA" dirty="0"/>
              <a:t>Patiente partenaire et proche-aidante partenaire</a:t>
            </a:r>
          </a:p>
          <a:p>
            <a:pPr marL="342900" indent="-342900">
              <a:spcBef>
                <a:spcPts val="0"/>
              </a:spcBef>
              <a:buSzPts val="2800"/>
            </a:pPr>
            <a:r>
              <a:rPr lang="fr-CA" dirty="0"/>
              <a:t> Nouveaux membres </a:t>
            </a:r>
            <a:r>
              <a:rPr lang="fr-CA" b="1" dirty="0">
                <a:solidFill>
                  <a:schemeClr val="tx1"/>
                </a:solidFill>
                <a:effectLst>
                  <a:outerShdw blurRad="38100" dist="38100" dir="2700000" algn="tl">
                    <a:srgbClr val="000000">
                      <a:alpha val="43137"/>
                    </a:srgbClr>
                  </a:outerShdw>
                </a:effectLst>
              </a:rPr>
              <a:t>(3 réguliers, 2 associés)</a:t>
            </a:r>
          </a:p>
          <a:p>
            <a:pPr marL="342900" indent="-342900">
              <a:spcBef>
                <a:spcPts val="0"/>
              </a:spcBef>
              <a:buSzPts val="2800"/>
            </a:pPr>
            <a:endParaRPr dirty="0"/>
          </a:p>
        </p:txBody>
      </p:sp>
      <p:sp>
        <p:nvSpPr>
          <p:cNvPr id="160" name="Google Shape;160;p21"/>
          <p:cNvSpPr txBox="1">
            <a:spLocks noGrp="1"/>
          </p:cNvSpPr>
          <p:nvPr>
            <p:ph type="sldNum" idx="12"/>
          </p:nvPr>
        </p:nvSpPr>
        <p:spPr>
          <a:xfrm>
            <a:off x="8112224" y="6381329"/>
            <a:ext cx="21336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CA"/>
              <a:pPr/>
              <a:t>8</a:t>
            </a:fld>
            <a:endParaRPr/>
          </a:p>
        </p:txBody>
      </p:sp>
      <p:pic>
        <p:nvPicPr>
          <p:cNvPr id="161" name="Google Shape;161;p21" descr="P:\Oncologie\ERMOS\Noémie Tanguay\Images\Diamant.jpg"/>
          <p:cNvPicPr preferRelativeResize="0"/>
          <p:nvPr/>
        </p:nvPicPr>
        <p:blipFill rotWithShape="1">
          <a:blip r:embed="rId3">
            <a:alphaModFix/>
          </a:blip>
          <a:srcRect/>
          <a:stretch/>
        </p:blipFill>
        <p:spPr>
          <a:xfrm>
            <a:off x="9442664" y="2392598"/>
            <a:ext cx="2133600" cy="2827057"/>
          </a:xfrm>
          <a:prstGeom prst="rect">
            <a:avLst/>
          </a:prstGeom>
          <a:noFill/>
          <a:ln w="38100" cap="sq" cmpd="sng">
            <a:solidFill>
              <a:schemeClr val="dk1"/>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62" name="Google Shape;162;p21"/>
          <p:cNvSpPr txBox="1"/>
          <p:nvPr/>
        </p:nvSpPr>
        <p:spPr>
          <a:xfrm>
            <a:off x="9570261" y="5729077"/>
            <a:ext cx="2006003" cy="369332"/>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fr-CA" sz="1800" b="1" dirty="0">
                <a:solidFill>
                  <a:schemeClr val="dk1"/>
                </a:solidFill>
                <a:latin typeface="Corbel"/>
                <a:ea typeface="Corbel"/>
                <a:cs typeface="Corbel"/>
                <a:sym typeface="Corbel"/>
              </a:rPr>
              <a:t>Prix diamant</a:t>
            </a:r>
            <a:endParaRPr dirty="0"/>
          </a:p>
        </p:txBody>
      </p:sp>
      <p:cxnSp>
        <p:nvCxnSpPr>
          <p:cNvPr id="165" name="Google Shape;165;p21"/>
          <p:cNvCxnSpPr>
            <a:cxnSpLocks/>
          </p:cNvCxnSpPr>
          <p:nvPr/>
        </p:nvCxnSpPr>
        <p:spPr>
          <a:xfrm flipV="1">
            <a:off x="10509464" y="5235697"/>
            <a:ext cx="0" cy="49338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2"/>
          <p:cNvSpPr/>
          <p:nvPr/>
        </p:nvSpPr>
        <p:spPr>
          <a:xfrm>
            <a:off x="3803590" y="4911081"/>
            <a:ext cx="4798194" cy="1616017"/>
          </a:xfrm>
          <a:prstGeom prst="rect">
            <a:avLst/>
          </a:prstGeom>
          <a:solidFill>
            <a:srgbClr val="FFFFFF"/>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orbel"/>
              <a:ea typeface="Corbel"/>
              <a:cs typeface="Corbel"/>
              <a:sym typeface="Corbel"/>
            </a:endParaRPr>
          </a:p>
        </p:txBody>
      </p:sp>
      <p:sp>
        <p:nvSpPr>
          <p:cNvPr id="174" name="Google Shape;174;p22"/>
          <p:cNvSpPr txBox="1">
            <a:spLocks noGrp="1"/>
          </p:cNvSpPr>
          <p:nvPr>
            <p:ph type="title"/>
          </p:nvPr>
        </p:nvSpPr>
        <p:spPr>
          <a:xfrm>
            <a:off x="1981200" y="274638"/>
            <a:ext cx="8229600" cy="922114"/>
          </a:xfrm>
          <a:prstGeom prst="rect">
            <a:avLst/>
          </a:prstGeom>
          <a:noFill/>
          <a:ln>
            <a:noFill/>
          </a:ln>
        </p:spPr>
        <p:txBody>
          <a:bodyPr spcFirstLastPara="1" wrap="square" lIns="91425" tIns="45700" rIns="91425" bIns="45700" anchor="ctr" anchorCtr="0">
            <a:noAutofit/>
          </a:bodyPr>
          <a:lstStyle/>
          <a:p>
            <a:r>
              <a:rPr lang="fr-CA"/>
              <a:t>Faits saillants (suite…)</a:t>
            </a:r>
            <a:endParaRPr/>
          </a:p>
        </p:txBody>
      </p:sp>
      <p:sp>
        <p:nvSpPr>
          <p:cNvPr id="175" name="Google Shape;175;p22"/>
          <p:cNvSpPr txBox="1">
            <a:spLocks noGrp="1"/>
          </p:cNvSpPr>
          <p:nvPr>
            <p:ph type="body" idx="1"/>
          </p:nvPr>
        </p:nvSpPr>
        <p:spPr>
          <a:xfrm>
            <a:off x="239140" y="2225740"/>
            <a:ext cx="8053105" cy="2961451"/>
          </a:xfrm>
          <a:prstGeom prst="rect">
            <a:avLst/>
          </a:prstGeom>
          <a:noFill/>
          <a:ln>
            <a:noFill/>
          </a:ln>
        </p:spPr>
        <p:txBody>
          <a:bodyPr spcFirstLastPara="1" wrap="square" lIns="91425" tIns="45700" rIns="91425" bIns="45700" anchor="t" anchorCtr="0">
            <a:noAutofit/>
          </a:bodyPr>
          <a:lstStyle/>
          <a:p>
            <a:pPr marL="342900" indent="-342900">
              <a:lnSpc>
                <a:spcPct val="80000"/>
              </a:lnSpc>
              <a:spcBef>
                <a:spcPts val="0"/>
              </a:spcBef>
              <a:buSzPts val="2960"/>
            </a:pPr>
            <a:r>
              <a:rPr lang="fr-CA" sz="4000" dirty="0"/>
              <a:t>Rédaction d’articles </a:t>
            </a:r>
            <a:endParaRPr sz="4400" dirty="0"/>
          </a:p>
          <a:p>
            <a:pPr marL="342900" indent="-342900">
              <a:lnSpc>
                <a:spcPct val="80000"/>
              </a:lnSpc>
              <a:spcBef>
                <a:spcPts val="592"/>
              </a:spcBef>
              <a:buSzPts val="2960"/>
            </a:pPr>
            <a:r>
              <a:rPr lang="fr-CA" sz="4000" dirty="0"/>
              <a:t>Partenariats (Réseau Douleur, Commission sur les soins de fin de vie, MSSS, RRISIQ, RQRD, </a:t>
            </a:r>
            <a:r>
              <a:rPr lang="fr-CA" sz="4000" dirty="0" err="1"/>
              <a:t>Palli</a:t>
            </a:r>
            <a:r>
              <a:rPr lang="fr-CA" sz="4000" dirty="0"/>
              <a:t>-Science, AQSP)</a:t>
            </a:r>
            <a:endParaRPr sz="4400" dirty="0"/>
          </a:p>
        </p:txBody>
      </p:sp>
      <p:sp>
        <p:nvSpPr>
          <p:cNvPr id="176" name="Google Shape;176;p22"/>
          <p:cNvSpPr txBox="1">
            <a:spLocks noGrp="1"/>
          </p:cNvSpPr>
          <p:nvPr>
            <p:ph type="sldNum" idx="12"/>
          </p:nvPr>
        </p:nvSpPr>
        <p:spPr>
          <a:xfrm>
            <a:off x="8106521" y="6476552"/>
            <a:ext cx="21336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CA"/>
              <a:pPr/>
              <a:t>9</a:t>
            </a:fld>
            <a:endParaRPr/>
          </a:p>
        </p:txBody>
      </p:sp>
      <p:pic>
        <p:nvPicPr>
          <p:cNvPr id="177" name="Google Shape;177;p22" descr="RÃ©sultats de recherche d'images pour Â«Â rÃ©seau douleurÂ Â»"/>
          <p:cNvPicPr preferRelativeResize="0"/>
          <p:nvPr/>
        </p:nvPicPr>
        <p:blipFill rotWithShape="1">
          <a:blip r:embed="rId3">
            <a:alphaModFix/>
          </a:blip>
          <a:srcRect/>
          <a:stretch/>
        </p:blipFill>
        <p:spPr>
          <a:xfrm>
            <a:off x="4038310" y="5086555"/>
            <a:ext cx="1191416" cy="576830"/>
          </a:xfrm>
          <a:prstGeom prst="rect">
            <a:avLst/>
          </a:prstGeom>
          <a:noFill/>
          <a:ln>
            <a:noFill/>
          </a:ln>
        </p:spPr>
      </p:pic>
      <p:pic>
        <p:nvPicPr>
          <p:cNvPr id="178" name="Google Shape;178;p22" descr="RÃ©sultats de recherche d'images pour Â«Â rÃ©seau douleurÂ Â»"/>
          <p:cNvPicPr preferRelativeResize="0"/>
          <p:nvPr/>
        </p:nvPicPr>
        <p:blipFill rotWithShape="1">
          <a:blip r:embed="rId4">
            <a:alphaModFix/>
          </a:blip>
          <a:srcRect/>
          <a:stretch/>
        </p:blipFill>
        <p:spPr>
          <a:xfrm>
            <a:off x="4060932" y="5838859"/>
            <a:ext cx="1191415" cy="665735"/>
          </a:xfrm>
          <a:prstGeom prst="rect">
            <a:avLst/>
          </a:prstGeom>
          <a:noFill/>
          <a:ln>
            <a:noFill/>
          </a:ln>
        </p:spPr>
      </p:pic>
      <p:pic>
        <p:nvPicPr>
          <p:cNvPr id="179" name="Google Shape;179;p22" descr="RÃ©sultats de recherche d'images pour Â«Â MSSSÂ Â»"/>
          <p:cNvPicPr preferRelativeResize="0"/>
          <p:nvPr/>
        </p:nvPicPr>
        <p:blipFill rotWithShape="1">
          <a:blip r:embed="rId5">
            <a:alphaModFix/>
          </a:blip>
          <a:srcRect/>
          <a:stretch/>
        </p:blipFill>
        <p:spPr>
          <a:xfrm>
            <a:off x="6973413" y="5038178"/>
            <a:ext cx="1403514" cy="607261"/>
          </a:xfrm>
          <a:prstGeom prst="rect">
            <a:avLst/>
          </a:prstGeom>
          <a:noFill/>
          <a:ln>
            <a:noFill/>
          </a:ln>
        </p:spPr>
      </p:pic>
      <p:pic>
        <p:nvPicPr>
          <p:cNvPr id="180" name="Google Shape;180;p22" descr="RÃ©sultats de recherche d'images pour Â«Â RRISIQÂ Â»"/>
          <p:cNvPicPr preferRelativeResize="0"/>
          <p:nvPr/>
        </p:nvPicPr>
        <p:blipFill rotWithShape="1">
          <a:blip r:embed="rId6">
            <a:alphaModFix/>
          </a:blip>
          <a:srcRect/>
          <a:stretch/>
        </p:blipFill>
        <p:spPr>
          <a:xfrm>
            <a:off x="5388501" y="5038178"/>
            <a:ext cx="1403515" cy="665734"/>
          </a:xfrm>
          <a:prstGeom prst="rect">
            <a:avLst/>
          </a:prstGeom>
          <a:noFill/>
          <a:ln>
            <a:noFill/>
          </a:ln>
        </p:spPr>
      </p:pic>
      <p:pic>
        <p:nvPicPr>
          <p:cNvPr id="181" name="Google Shape;181;p22" descr="RÃ©sultats de recherche d'images pour Â«Â palli scienceÂ Â»"/>
          <p:cNvPicPr preferRelativeResize="0"/>
          <p:nvPr/>
        </p:nvPicPr>
        <p:blipFill rotWithShape="1">
          <a:blip r:embed="rId7">
            <a:alphaModFix/>
          </a:blip>
          <a:srcRect/>
          <a:stretch/>
        </p:blipFill>
        <p:spPr>
          <a:xfrm>
            <a:off x="5600601" y="5703912"/>
            <a:ext cx="1191415" cy="761179"/>
          </a:xfrm>
          <a:prstGeom prst="rect">
            <a:avLst/>
          </a:prstGeom>
          <a:noFill/>
          <a:ln>
            <a:noFill/>
          </a:ln>
        </p:spPr>
      </p:pic>
      <p:pic>
        <p:nvPicPr>
          <p:cNvPr id="182" name="Google Shape;182;p22" descr="RÃ©sultats de recherche d'images pour Â«Â AQSPÂ Â»"/>
          <p:cNvPicPr preferRelativeResize="0"/>
          <p:nvPr/>
        </p:nvPicPr>
        <p:blipFill rotWithShape="1">
          <a:blip r:embed="rId8">
            <a:alphaModFix/>
          </a:blip>
          <a:srcRect/>
          <a:stretch/>
        </p:blipFill>
        <p:spPr>
          <a:xfrm>
            <a:off x="7140270" y="5812347"/>
            <a:ext cx="1319030" cy="607260"/>
          </a:xfrm>
          <a:prstGeom prst="rect">
            <a:avLst/>
          </a:prstGeom>
          <a:noFill/>
          <a:ln>
            <a:noFill/>
          </a:ln>
        </p:spPr>
      </p:pic>
      <p:pic>
        <p:nvPicPr>
          <p:cNvPr id="183" name="Google Shape;183;p22"/>
          <p:cNvPicPr preferRelativeResize="0"/>
          <p:nvPr/>
        </p:nvPicPr>
        <p:blipFill rotWithShape="1">
          <a:blip r:embed="rId9">
            <a:alphaModFix/>
          </a:blip>
          <a:srcRect l="1710" t="1836" r="1911" b="4520"/>
          <a:stretch/>
        </p:blipFill>
        <p:spPr>
          <a:xfrm>
            <a:off x="10027920" y="1859330"/>
            <a:ext cx="1492033" cy="1859585"/>
          </a:xfrm>
          <a:prstGeom prst="rect">
            <a:avLst/>
          </a:prstGeom>
          <a:noFill/>
          <a:ln w="38100" cap="sq" cmpd="sng">
            <a:solidFill>
              <a:schemeClr val="dk1"/>
            </a:solidFill>
            <a:prstDash val="solid"/>
            <a:miter lim="800000"/>
            <a:headEnd type="none" w="sm" len="sm"/>
            <a:tailEnd type="none" w="sm" len="sm"/>
          </a:ln>
          <a:effectLst>
            <a:outerShdw blurRad="50800" dist="38100" dir="2700000" algn="tl" rotWithShape="0">
              <a:srgbClr val="000000">
                <a:alpha val="42745"/>
              </a:srgbClr>
            </a:outerShdw>
          </a:effectLst>
        </p:spPr>
      </p:pic>
      <p:cxnSp>
        <p:nvCxnSpPr>
          <p:cNvPr id="184" name="Google Shape;184;p22"/>
          <p:cNvCxnSpPr>
            <a:cxnSpLocks/>
            <a:endCxn id="185" idx="1"/>
          </p:cNvCxnSpPr>
          <p:nvPr/>
        </p:nvCxnSpPr>
        <p:spPr>
          <a:xfrm>
            <a:off x="5229726" y="2405589"/>
            <a:ext cx="4798194" cy="2505492"/>
          </a:xfrm>
          <a:prstGeom prst="bentConnector3">
            <a:avLst>
              <a:gd name="adj1" fmla="val 76078"/>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pic>
        <p:nvPicPr>
          <p:cNvPr id="185" name="Google Shape;185;p22"/>
          <p:cNvPicPr preferRelativeResize="0"/>
          <p:nvPr/>
        </p:nvPicPr>
        <p:blipFill rotWithShape="1">
          <a:blip r:embed="rId10">
            <a:alphaModFix/>
          </a:blip>
          <a:srcRect/>
          <a:stretch/>
        </p:blipFill>
        <p:spPr>
          <a:xfrm>
            <a:off x="10027920" y="3981289"/>
            <a:ext cx="1492033" cy="1859584"/>
          </a:xfrm>
          <a:prstGeom prst="rect">
            <a:avLst/>
          </a:prstGeom>
          <a:noFill/>
          <a:ln w="38100" cap="sq" cmpd="sng">
            <a:solidFill>
              <a:schemeClr val="dk1"/>
            </a:solidFill>
            <a:prstDash val="solid"/>
            <a:miter lim="800000"/>
            <a:headEnd type="none" w="sm" len="sm"/>
            <a:tailEnd type="none" w="sm" len="sm"/>
          </a:ln>
          <a:effectLst>
            <a:outerShdw blurRad="50800" dist="38100" dir="2700000" algn="tl" rotWithShape="0">
              <a:srgbClr val="000000">
                <a:alpha val="42745"/>
              </a:srgbClr>
            </a:outerShdw>
          </a:effectLst>
        </p:spPr>
      </p:pic>
      <p:cxnSp>
        <p:nvCxnSpPr>
          <p:cNvPr id="186" name="Google Shape;186;p22"/>
          <p:cNvCxnSpPr>
            <a:cxnSpLocks/>
          </p:cNvCxnSpPr>
          <p:nvPr/>
        </p:nvCxnSpPr>
        <p:spPr>
          <a:xfrm>
            <a:off x="8746644" y="2405589"/>
            <a:ext cx="1281276"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Diapositive 1&quot;/&gt;&lt;property id=&quot;20307&quot; value=&quot;256&quot;/&gt;&lt;/object&gt;&lt;object type=&quot;3&quot; unique_id=&quot;10004&quot;&gt;&lt;property id=&quot;20148&quot; value=&quot;5&quot;/&gt;&lt;property id=&quot;20300&quot; value=&quot;Diapositive 2 - &amp;quot;Plan de présentation&amp;quot;&quot;/&gt;&lt;property id=&quot;20307&quot; value=&quot;257&quot;/&gt;&lt;/object&gt;&lt;object type=&quot;3&quot; unique_id=&quot;10005&quot;&gt;&lt;property id=&quot;20148&quot; value=&quot;5&quot;/&gt;&lt;property id=&quot;20300&quot; value=&quot;Diapositive 3 - &amp;quot;Un nouveau réseau&amp;quot;&quot;/&gt;&lt;property id=&quot;20307&quot; value=&quot;258&quot;/&gt;&lt;/object&gt;&lt;object type=&quot;3&quot; unique_id=&quot;10006&quot;&gt;&lt;property id=&quot;20148&quot; value=&quot;5&quot;/&gt;&lt;property id=&quot;20300&quot; value=&quot;Diapositive 4 - &amp;quot;Faits saillants de la première année d’existence du RQSPAL&amp;quot;&quot;/&gt;&lt;property id=&quot;20307&quot; value=&quot;259&quot;/&gt;&lt;/object&gt;&lt;object type=&quot;3&quot; unique_id=&quot;10007&quot;&gt;&lt;property id=&quot;20148&quot; value=&quot;5&quot;/&gt;&lt;property id=&quot;20300&quot; value=&quot;Diapositive 5 - &amp;quot;L’infolettre&amp;quot;&quot;/&gt;&lt;property id=&quot;20307&quot; value=&quot;260&quot;/&gt;&lt;/object&gt;&lt;object type=&quot;3&quot; unique_id=&quot;10008&quot;&gt;&lt;property id=&quot;20148&quot; value=&quot;5&quot;/&gt;&lt;property id=&quot;20300&quot; value=&quot;Diapositive 6 - &amp;quot;Faits saillants (suite…)&amp;quot;&quot;/&gt;&lt;property id=&quot;20307&quot; value=&quot;261&quot;/&gt;&lt;/object&gt;&lt;object type=&quot;3&quot; unique_id=&quot;10009&quot;&gt;&lt;property id=&quot;20148&quot; value=&quot;5&quot;/&gt;&lt;property id=&quot;20300&quot; value=&quot;Diapositive 7 - &amp;quot;Statistiques – Réseaux sociaux (en date du 01/10/2018)&amp;quot;&quot;/&gt;&lt;property id=&quot;20307&quot; value=&quot;262&quot;/&gt;&lt;/object&gt;&lt;object type=&quot;3&quot; unique_id=&quot;10010&quot;&gt;&lt;property id=&quot;20148&quot; value=&quot;5&quot;/&gt;&lt;property id=&quot;20300&quot; value=&quot;Diapositive 8 - &amp;quot;Faits saillants (suite…)&amp;quot;&quot;/&gt;&lt;property id=&quot;20307&quot; value=&quot;263&quot;/&gt;&lt;/object&gt;&lt;object type=&quot;3&quot; unique_id=&quot;10011&quot;&gt;&lt;property id=&quot;20148&quot; value=&quot;5&quot;/&gt;&lt;property id=&quot;20300&quot; value=&quot;Diapositive 9 - &amp;quot;Faits saillants (suite…)&amp;quot;&quot;/&gt;&lt;property id=&quot;20307&quot; value=&quot;264&quot;/&gt;&lt;/object&gt;&lt;object type=&quot;3&quot; unique_id=&quot;10012&quot;&gt;&lt;property id=&quot;20148&quot; value=&quot;5&quot;/&gt;&lt;property id=&quot;20300&quot; value=&quot;Diapositive 10 - &amp;quot;Faits saillants (suite…)&amp;quot;&quot;/&gt;&lt;property id=&quot;20307&quot; value=&quot;269&quot;/&gt;&lt;/object&gt;&lt;object type=&quot;3&quot; unique_id=&quot;10013&quot;&gt;&lt;property id=&quot;20148&quot; value=&quot;5&quot;/&gt;&lt;property id=&quot;20300&quot; value=&quot;Diapositive 11 - &amp;quot;Initiation de deux chantiers de plateformes de ressources communes&amp;quot;&quot;/&gt;&lt;property id=&quot;20307&quot; value=&quot;270&quot;/&gt;&lt;/object&gt;&lt;object type=&quot;3&quot; unique_id=&quot;10014&quot;&gt;&lt;property id=&quot;20148&quot; value=&quot;5&quot;/&gt;&lt;property id=&quot;20300&quot; value=&quot;Diapositive 12&quot;/&gt;&lt;property id=&quot;20307&quot; value=&quot;271&quot;/&gt;&lt;/object&gt;&lt;object type=&quot;3&quot; unique_id=&quot;10015&quot;&gt;&lt;property id=&quot;20148&quot; value=&quot;5&quot;/&gt;&lt;property id=&quot;20300&quot; value=&quot;Diapositive 13 - &amp;quot;Budget  (en date du 31/03/2018)&amp;quot;&quot;/&gt;&lt;property id=&quot;20307&quot; value=&quot;265&quot;/&gt;&lt;/object&gt;&lt;object type=&quot;3&quot; unique_id=&quot;10016&quot;&gt;&lt;property id=&quot;20148&quot; value=&quot;5&quot;/&gt;&lt;property id=&quot;20300&quot; value=&quot;Diapositive 14 - &amp;quot;Projections pour 2018-2019&amp;quot;&quot;/&gt;&lt;property id=&quot;20307&quot; value=&quot;266&quot;/&gt;&lt;/object&gt;&lt;object type=&quot;3&quot; unique_id=&quot;10017&quot;&gt;&lt;property id=&quot;20148&quot; value=&quot;5&quot;/&gt;&lt;property id=&quot;20300&quot; value=&quot;Diapositive 15 - &amp;quot;Projection de dépenses&amp;quot;&quot;/&gt;&lt;property id=&quot;20307&quot; value=&quot;268&quot;/&gt;&lt;/object&gt;&lt;object type=&quot;3&quot; unique_id=&quot;10018&quot;&gt;&lt;property id=&quot;20148&quot; value=&quot;5&quot;/&gt;&lt;property id=&quot;20300&quot; value=&quot;Diapositive 16 - &amp;quot;Acceptation du budget&amp;quot;&quot;/&gt;&lt;property id=&quot;20307&quot; value=&quot;272&quot;/&gt;&lt;/object&gt;&lt;object type=&quot;3&quot; unique_id=&quot;10019&quot;&gt;&lt;property id=&quot;20148&quot; value=&quot;5&quot;/&gt;&lt;property id=&quot;20300&quot; value=&quot;Diapositive 17 - &amp;quot;Précision du concept de SPFV pour le concours projet pilote&amp;quot;&quot;/&gt;&lt;property id=&quot;20307&quot; value=&quot;273&quot;/&gt;&lt;/object&gt;&lt;object type=&quot;3&quot; unique_id=&quot;10020&quot;&gt;&lt;property id=&quot;20148&quot; value=&quot;5&quot;/&gt;&lt;property id=&quot;20300&quot; value=&quot;Diapositive 18 - &amp;quot;Précision du concept de SPFV&amp;quot;&quot;/&gt;&lt;property id=&quot;20307&quot; value=&quot;274&quot;/&gt;&lt;/object&gt;&lt;object type=&quot;3&quot; unique_id=&quot;10021&quot;&gt;&lt;property id=&quot;20148&quot; value=&quot;5&quot;/&gt;&lt;property id=&quot;20300&quot; value=&quot;Diapositive 19 - &amp;quot;Précision du concept de SPFV&amp;quot;&quot;/&gt;&lt;property id=&quot;20307&quot; value=&quot;275&quot;/&gt;&lt;/object&gt;&lt;object type=&quot;3&quot; unique_id=&quot;10022&quot;&gt;&lt;property id=&quot;20148&quot; value=&quot;5&quot;/&gt;&lt;property id=&quot;20300&quot; value=&quot;Diapositive 20 - &amp;quot;Précision du concept de SPFV&amp;quot;&quot;/&gt;&lt;property id=&quot;20307&quot; value=&quot;276&quot;/&gt;&lt;/object&gt;&lt;object type=&quot;3&quot; unique_id=&quot;10023&quot;&gt;&lt;property id=&quot;20148&quot; value=&quot;5&quot;/&gt;&lt;property id=&quot;20300&quot; value=&quot;Diapositive 21 - &amp;quot;Précision du concept de SPFV&amp;quot;&quot;/&gt;&lt;property id=&quot;20307&quot; value=&quot;277&quot;/&gt;&lt;/object&gt;&lt;object type=&quot;3&quot; unique_id=&quot;10024&quot;&gt;&lt;property id=&quot;20148&quot; value=&quot;5&quot;/&gt;&lt;property id=&quot;20300&quot; value=&quot;Diapositive 22 - &amp;quot;Précision du concept de SPFV&amp;quot;&quot;/&gt;&lt;property id=&quot;20307&quot; value=&quot;278&quot;/&gt;&lt;/object&gt;&lt;object type=&quot;3&quot; unique_id=&quot;10025&quot;&gt;&lt;property id=&quot;20148&quot; value=&quot;5&quot;/&gt;&lt;property id=&quot;20300&quot; value=&quot;Diapositive 23 - &amp;quot;Précision du concept de SPFV&amp;quot;&quot;/&gt;&lt;property id=&quot;20307&quot; value=&quot;279&quot;/&gt;&lt;/object&gt;&lt;object type=&quot;3&quot; unique_id=&quot;10026&quot;&gt;&lt;property id=&quot;20148&quot; value=&quot;5&quot;/&gt;&lt;property id=&quot;20300&quot; value=&quot;Diapositive 24 - &amp;quot;Précision du concept de SPFV&amp;quot;&quot;/&gt;&lt;property id=&quot;20307&quot; value=&quot;280&quot;/&gt;&lt;/object&gt;&lt;object type=&quot;3&quot; unique_id=&quot;10027&quot;&gt;&lt;property id=&quot;20148&quot; value=&quot;5&quot;/&gt;&lt;property id=&quot;20300&quot; value=&quot;Diapositive 25 - &amp;quot;Précision du concept de SPFV&amp;quot;&quot;/&gt;&lt;property id=&quot;20307&quot; value=&quot;281&quot;/&gt;&lt;/object&gt;&lt;object type=&quot;3&quot; unique_id=&quot;10028&quot;&gt;&lt;property id=&quot;20148&quot; value=&quot;5&quot;/&gt;&lt;property id=&quot;20300&quot; value=&quot;Diapositive 26 - &amp;quot;Précision du concept de SPFV&amp;quot;&quot;/&gt;&lt;property id=&quot;20307&quot; value=&quot;284&quot;/&gt;&lt;/object&gt;&lt;object type=&quot;3&quot; unique_id=&quot;10029&quot;&gt;&lt;property id=&quot;20148&quot; value=&quot;5&quot;/&gt;&lt;property id=&quot;20300&quot; value=&quot;Diapositive 27 - &amp;quot;Précision du concept de SPFV&amp;quot;&quot;/&gt;&lt;property id=&quot;20307&quot; value=&quot;285&quot;/&gt;&lt;/object&gt;&lt;object type=&quot;3&quot; unique_id=&quot;10030&quot;&gt;&lt;property id=&quot;20148&quot; value=&quot;5&quot;/&gt;&lt;property id=&quot;20300&quot; value=&quot;Diapositive 28 - &amp;quot;Précision du concept de SPFV&amp;quot;&quot;/&gt;&lt;property id=&quot;20307&quot; value=&quot;286&quot;/&gt;&lt;/object&gt;&lt;object type=&quot;3&quot; unique_id=&quot;10031&quot;&gt;&lt;property id=&quot;20148&quot; value=&quot;5&quot;/&gt;&lt;property id=&quot;20300&quot; value=&quot;Diapositive 29 - &amp;quot;Précision du concept de SPFV&amp;quot;&quot;/&gt;&lt;property id=&quot;20307&quot; value=&quot;282&quot;/&gt;&lt;/object&gt;&lt;object type=&quot;3&quot; unique_id=&quot;10032&quot;&gt;&lt;property id=&quot;20148&quot; value=&quot;5&quot;/&gt;&lt;property id=&quot;20300&quot; value=&quot;Diapositive 30 - &amp;quot;Précision du concept de SPFV&amp;quot;&quot;/&gt;&lt;property id=&quot;20307&quot; value=&quot;283&quot;/&gt;&lt;/object&gt;&lt;/object&gt;&lt;object type=&quot;8&quot; unique_id=&quot;10064&quot;&gt;&lt;/object&gt;&lt;/object&gt;&lt;/database&gt;"/>
  <p:tag name="SECTOMILLISECCONVERTED" val="1"/>
</p:tagLst>
</file>

<file path=ppt/theme/theme1.xml><?xml version="1.0" encoding="utf-8"?>
<a:theme xmlns:a="http://schemas.openxmlformats.org/drawingml/2006/main" name="Thème Office">
  <a:themeElements>
    <a:clrScheme name="Personnalisé 1">
      <a:dk1>
        <a:srgbClr val="003E6C"/>
      </a:dk1>
      <a:lt1>
        <a:srgbClr val="EFEFEF"/>
      </a:lt1>
      <a:dk2>
        <a:srgbClr val="003E6C"/>
      </a:dk2>
      <a:lt2>
        <a:srgbClr val="EFEFEF"/>
      </a:lt2>
      <a:accent1>
        <a:srgbClr val="00A898"/>
      </a:accent1>
      <a:accent2>
        <a:srgbClr val="007E72"/>
      </a:accent2>
      <a:accent3>
        <a:srgbClr val="002458"/>
      </a:accent3>
      <a:accent4>
        <a:srgbClr val="00A898"/>
      </a:accent4>
      <a:accent5>
        <a:srgbClr val="007E72"/>
      </a:accent5>
      <a:accent6>
        <a:srgbClr val="00A898"/>
      </a:accent6>
      <a:hlink>
        <a:srgbClr val="0070C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1496</Words>
  <Application>Microsoft Office PowerPoint</Application>
  <PresentationFormat>Grand écran</PresentationFormat>
  <Paragraphs>204</Paragraphs>
  <Slides>30</Slides>
  <Notes>30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30</vt:i4>
      </vt:variant>
    </vt:vector>
  </HeadingPairs>
  <TitlesOfParts>
    <vt:vector size="34" baseType="lpstr">
      <vt:lpstr>Corbel</vt:lpstr>
      <vt:lpstr>Calibri</vt:lpstr>
      <vt:lpstr>Arial</vt:lpstr>
      <vt:lpstr>Thème Office</vt:lpstr>
      <vt:lpstr>Présentation PowerPoint</vt:lpstr>
      <vt:lpstr>Plan de présentation</vt:lpstr>
      <vt:lpstr>Un nouveau réseau</vt:lpstr>
      <vt:lpstr>Faits saillants de la première année d’existence du RQSPAL</vt:lpstr>
      <vt:lpstr>L’infolettre</vt:lpstr>
      <vt:lpstr>Faits saillants (suite…)</vt:lpstr>
      <vt:lpstr>Statistiques – Réseaux sociaux (en date du 01/10/2018)</vt:lpstr>
      <vt:lpstr>Faits saillants (suite…)</vt:lpstr>
      <vt:lpstr>Faits saillants (suite…)</vt:lpstr>
      <vt:lpstr>Faits saillants (suite…)</vt:lpstr>
      <vt:lpstr>Initiation de deux chantiers de plateformes de ressources communes</vt:lpstr>
      <vt:lpstr>Présentation PowerPoint</vt:lpstr>
      <vt:lpstr>Budget  (en date du 31/03/2018)</vt:lpstr>
      <vt:lpstr>Projections pour 2018-2019</vt:lpstr>
      <vt:lpstr>Projection de dépenses</vt:lpstr>
      <vt:lpstr>Acceptation du budget</vt:lpstr>
      <vt:lpstr>Précision du concept de SPFV pour le concours projet pilote</vt:lpstr>
      <vt:lpstr>Précision du concept de SPFV</vt:lpstr>
      <vt:lpstr>Précision du concept de SPFV</vt:lpstr>
      <vt:lpstr>Précision du concept de SPFV</vt:lpstr>
      <vt:lpstr>Précision du concept de SPFV</vt:lpstr>
      <vt:lpstr>Précision du concept de SPFV</vt:lpstr>
      <vt:lpstr>Précision du concept de SPFV</vt:lpstr>
      <vt:lpstr>Précision du concept de SPFV</vt:lpstr>
      <vt:lpstr>Précision du concept de SPFV</vt:lpstr>
      <vt:lpstr>Précision du concept de SPFV</vt:lpstr>
      <vt:lpstr>Précision du concept de SPFV</vt:lpstr>
      <vt:lpstr>Précision du concept de SPFV</vt:lpstr>
      <vt:lpstr>Précision du concept de SPFV</vt:lpstr>
      <vt:lpstr>Précision du concept de SPFV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Noémie Tanguay</dc:creator>
  <cp:lastModifiedBy>Noémie Tanguay</cp:lastModifiedBy>
  <cp:revision>24</cp:revision>
  <cp:lastPrinted>2018-08-28T19:35:26Z</cp:lastPrinted>
  <dcterms:modified xsi:type="dcterms:W3CDTF">2018-10-02T16:32:54Z</dcterms:modified>
</cp:coreProperties>
</file>